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3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4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webextensions/taskpanes.xml" ContentType="application/vnd.ms-office.webextensiontaskpanes+xml"/>
  <Override PartName="/ppt/charts/colors2.xml" ContentType="application/vnd.ms-office.chartcolorstyle+xml"/>
  <Override PartName="/ppt/charts/style2.xml" ContentType="application/vnd.ms-office.chartstyle+xml"/>
  <Override PartName="/ppt/charts/colors1.xml" ContentType="application/vnd.ms-office.chartcolorstyle+xml"/>
  <Override PartName="/ppt/charts/style1.xml" ContentType="application/vnd.ms-office.chartstyle+xml"/>
  <Override PartName="/ppt/charts/colors6.xml" ContentType="application/vnd.ms-office.chartcolorstyle+xml"/>
  <Override PartName="/ppt/charts/style6.xml" ContentType="application/vnd.ms-office.chartstyle+xml"/>
  <Override PartName="/ppt/webextensions/webextension1.xml" ContentType="application/vnd.ms-office.webextension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11/relationships/webextensiontaskpanes" Target="ppt/webextensions/taskpanes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78" r:id="rId5"/>
    <p:sldMasterId id="2147483681" r:id="rId6"/>
    <p:sldMasterId id="2147483687" r:id="rId7"/>
    <p:sldMasterId id="2147483699" r:id="rId8"/>
  </p:sldMasterIdLst>
  <p:notesMasterIdLst>
    <p:notesMasterId r:id="rId27"/>
  </p:notesMasterIdLst>
  <p:handoutMasterIdLst>
    <p:handoutMasterId r:id="rId28"/>
  </p:handoutMasterIdLst>
  <p:sldIdLst>
    <p:sldId id="262" r:id="rId9"/>
    <p:sldId id="271" r:id="rId10"/>
    <p:sldId id="263" r:id="rId11"/>
    <p:sldId id="409" r:id="rId12"/>
    <p:sldId id="432" r:id="rId13"/>
    <p:sldId id="433" r:id="rId14"/>
    <p:sldId id="377" r:id="rId15"/>
    <p:sldId id="401" r:id="rId16"/>
    <p:sldId id="404" r:id="rId17"/>
    <p:sldId id="425" r:id="rId18"/>
    <p:sldId id="429" r:id="rId19"/>
    <p:sldId id="435" r:id="rId20"/>
    <p:sldId id="436" r:id="rId21"/>
    <p:sldId id="437" r:id="rId22"/>
    <p:sldId id="430" r:id="rId23"/>
    <p:sldId id="431" r:id="rId24"/>
    <p:sldId id="439" r:id="rId25"/>
    <p:sldId id="428" r:id="rId26"/>
  </p:sldIdLst>
  <p:sldSz cx="9144000" cy="6858000" type="screen4x3"/>
  <p:notesSz cx="6797675" cy="9928225"/>
  <p:custDataLst>
    <p:tags r:id="rId29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35A5287-8673-487A-BF34-9D7216CF10B8}">
          <p14:sldIdLst>
            <p14:sldId id="262"/>
            <p14:sldId id="271"/>
            <p14:sldId id="263"/>
            <p14:sldId id="409"/>
            <p14:sldId id="432"/>
            <p14:sldId id="433"/>
            <p14:sldId id="377"/>
            <p14:sldId id="401"/>
            <p14:sldId id="404"/>
            <p14:sldId id="425"/>
            <p14:sldId id="429"/>
            <p14:sldId id="435"/>
            <p14:sldId id="436"/>
            <p14:sldId id="437"/>
            <p14:sldId id="430"/>
            <p14:sldId id="431"/>
            <p14:sldId id="439"/>
            <p14:sldId id="428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 Gibbons" initials="CG" lastIdx="1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6BC8"/>
    <a:srgbClr val="FF2E9D"/>
    <a:srgbClr val="FF3300"/>
    <a:srgbClr val="790040"/>
    <a:srgbClr val="FF45A8"/>
    <a:srgbClr val="FF1993"/>
    <a:srgbClr val="851751"/>
    <a:srgbClr val="1D78CD"/>
    <a:srgbClr val="D2D0D0"/>
    <a:srgbClr val="9F3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50" autoAdjust="0"/>
    <p:restoredTop sz="90629" autoAdjust="0"/>
  </p:normalViewPr>
  <p:slideViewPr>
    <p:cSldViewPr snapToGrid="0" snapToObjects="1">
      <p:cViewPr>
        <p:scale>
          <a:sx n="100" d="100"/>
          <a:sy n="100" d="100"/>
        </p:scale>
        <p:origin x="-2208" y="-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2964"/>
    </p:cViewPr>
  </p:sorterViewPr>
  <p:notesViewPr>
    <p:cSldViewPr snapToGrid="0" snapToObjects="1">
      <p:cViewPr varScale="1">
        <p:scale>
          <a:sx n="86" d="100"/>
          <a:sy n="86" d="100"/>
        </p:scale>
        <p:origin x="-3126" y="-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" Type="http://schemas.openxmlformats.org/officeDocument/2006/relationships/customXml" Target="../customXml/item3.xml"/><Relationship Id="rId21" Type="http://schemas.openxmlformats.org/officeDocument/2006/relationships/slide" Target="slides/slide13.xml"/><Relationship Id="rId34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notesMaster" Target="notesMasters/notesMaster1.xml"/><Relationship Id="rId30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Relationship Id="rId4" Type="http://schemas.microsoft.com/office/2011/relationships/chartStyle" Target="style2.xm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Relationship Id="rId4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ColorStyle" Target="colors6.xml"/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Relationship Id="rId4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5894750671442154"/>
          <c:y val="3.7928880064700098E-3"/>
          <c:w val="0.67650596141874886"/>
          <c:h val="0.91655646385765965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B70072"/>
            </a:solidFill>
          </c:spPr>
          <c:dPt>
            <c:idx val="0"/>
            <c:bubble3D val="0"/>
            <c:spPr>
              <a:solidFill>
                <a:srgbClr val="0067C6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CC94-4884-AC4E-2E27978FA972}"/>
              </c:ext>
            </c:extLst>
          </c:dPt>
          <c:dPt>
            <c:idx val="1"/>
            <c:bubble3D val="0"/>
            <c:spPr>
              <a:solidFill>
                <a:srgbClr val="005A9B">
                  <a:lumMod val="60000"/>
                  <a:lumOff val="40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CC94-4884-AC4E-2E27978FA972}"/>
              </c:ext>
            </c:extLst>
          </c:dPt>
          <c:dPt>
            <c:idx val="2"/>
            <c:bubble3D val="0"/>
            <c:spPr>
              <a:solidFill>
                <a:srgbClr val="0067C6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CC94-4884-AC4E-2E27978FA972}"/>
              </c:ext>
            </c:extLst>
          </c:dPt>
          <c:dPt>
            <c:idx val="3"/>
            <c:bubble3D val="0"/>
            <c:spPr>
              <a:solidFill>
                <a:srgbClr val="790040">
                  <a:lumMod val="60000"/>
                  <a:lumOff val="40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CC94-4884-AC4E-2E27978FA972}"/>
              </c:ext>
            </c:extLst>
          </c:dPt>
          <c:dPt>
            <c:idx val="4"/>
            <c:bubble3D val="0"/>
            <c:spPr>
              <a:solidFill>
                <a:srgbClr val="790040">
                  <a:lumMod val="50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CC94-4884-AC4E-2E27978FA972}"/>
              </c:ext>
            </c:extLst>
          </c:dPt>
          <c:dPt>
            <c:idx val="5"/>
            <c:bubble3D val="0"/>
            <c:spPr>
              <a:solidFill>
                <a:srgbClr val="790040">
                  <a:lumMod val="60000"/>
                  <a:lumOff val="40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CC94-4884-AC4E-2E27978FA972}"/>
              </c:ext>
            </c:extLst>
          </c:dPt>
          <c:dPt>
            <c:idx val="6"/>
            <c:bubble3D val="0"/>
            <c:spPr>
              <a:solidFill>
                <a:srgbClr val="0067C6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CC94-4884-AC4E-2E27978FA972}"/>
              </c:ext>
            </c:extLst>
          </c:dPt>
          <c:cat>
            <c:strRef>
              <c:f>Sheet1!$A$2:$A$8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14.285714285714285</c:v>
                </c:pt>
                <c:pt idx="1">
                  <c:v>14.285714285714285</c:v>
                </c:pt>
                <c:pt idx="2">
                  <c:v>14.285714285714285</c:v>
                </c:pt>
                <c:pt idx="3">
                  <c:v>14.285714285714285</c:v>
                </c:pt>
                <c:pt idx="4">
                  <c:v>14.285714285714285</c:v>
                </c:pt>
                <c:pt idx="5">
                  <c:v>14.285714285714285</c:v>
                </c:pt>
                <c:pt idx="6">
                  <c:v>14.285714285714285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CC94-4884-AC4E-2E27978FA9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5894750671442154"/>
          <c:y val="3.7928880064700098E-3"/>
          <c:w val="0.67650596141874886"/>
          <c:h val="0.91655646385765965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B70072"/>
            </a:solidFill>
          </c:spPr>
          <c:dPt>
            <c:idx val="0"/>
            <c:bubble3D val="0"/>
            <c:spPr>
              <a:solidFill>
                <a:srgbClr val="0067C6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CC94-4884-AC4E-2E27978FA972}"/>
              </c:ext>
            </c:extLst>
          </c:dPt>
          <c:dPt>
            <c:idx val="1"/>
            <c:bubble3D val="0"/>
            <c:spPr>
              <a:solidFill>
                <a:srgbClr val="005A9B">
                  <a:lumMod val="60000"/>
                  <a:lumOff val="40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CC94-4884-AC4E-2E27978FA972}"/>
              </c:ext>
            </c:extLst>
          </c:dPt>
          <c:dPt>
            <c:idx val="2"/>
            <c:bubble3D val="0"/>
            <c:spPr>
              <a:solidFill>
                <a:srgbClr val="0067C6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CC94-4884-AC4E-2E27978FA972}"/>
              </c:ext>
            </c:extLst>
          </c:dPt>
          <c:dPt>
            <c:idx val="3"/>
            <c:bubble3D val="0"/>
            <c:spPr>
              <a:solidFill>
                <a:srgbClr val="790040">
                  <a:lumMod val="60000"/>
                  <a:lumOff val="40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CC94-4884-AC4E-2E27978FA972}"/>
              </c:ext>
            </c:extLst>
          </c:dPt>
          <c:dPt>
            <c:idx val="4"/>
            <c:bubble3D val="0"/>
            <c:spPr>
              <a:solidFill>
                <a:srgbClr val="790040">
                  <a:lumMod val="50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CC94-4884-AC4E-2E27978FA972}"/>
              </c:ext>
            </c:extLst>
          </c:dPt>
          <c:dPt>
            <c:idx val="5"/>
            <c:bubble3D val="0"/>
            <c:spPr>
              <a:solidFill>
                <a:srgbClr val="790040">
                  <a:lumMod val="60000"/>
                  <a:lumOff val="40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CC94-4884-AC4E-2E27978FA972}"/>
              </c:ext>
            </c:extLst>
          </c:dPt>
          <c:dPt>
            <c:idx val="6"/>
            <c:bubble3D val="0"/>
            <c:spPr>
              <a:solidFill>
                <a:srgbClr val="0067C6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CC94-4884-AC4E-2E27978FA972}"/>
              </c:ext>
            </c:extLst>
          </c:dPt>
          <c:cat>
            <c:strRef>
              <c:f>Sheet1!$A$2:$A$8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14.285714285714285</c:v>
                </c:pt>
                <c:pt idx="1">
                  <c:v>14.285714285714285</c:v>
                </c:pt>
                <c:pt idx="2">
                  <c:v>14.285714285714285</c:v>
                </c:pt>
                <c:pt idx="3">
                  <c:v>14.285714285714285</c:v>
                </c:pt>
                <c:pt idx="4">
                  <c:v>14.285714285714285</c:v>
                </c:pt>
                <c:pt idx="5">
                  <c:v>14.285714285714285</c:v>
                </c:pt>
                <c:pt idx="6">
                  <c:v>14.285714285714285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CC94-4884-AC4E-2E27978FA9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5894750671442154"/>
          <c:y val="3.7928880064700098E-3"/>
          <c:w val="0.67650596141874886"/>
          <c:h val="0.91655646385765965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B70072"/>
            </a:solidFill>
          </c:spPr>
          <c:dPt>
            <c:idx val="0"/>
            <c:bubble3D val="0"/>
            <c:spPr>
              <a:solidFill>
                <a:srgbClr val="0067C6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A30-4733-B2E7-F2D349E4C7DF}"/>
              </c:ext>
            </c:extLst>
          </c:dPt>
          <c:dPt>
            <c:idx val="1"/>
            <c:bubble3D val="0"/>
            <c:spPr>
              <a:solidFill>
                <a:srgbClr val="005A9B">
                  <a:lumMod val="60000"/>
                  <a:lumOff val="40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A30-4733-B2E7-F2D349E4C7DF}"/>
              </c:ext>
            </c:extLst>
          </c:dPt>
          <c:dPt>
            <c:idx val="2"/>
            <c:bubble3D val="0"/>
            <c:spPr>
              <a:solidFill>
                <a:srgbClr val="0067C6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4A30-4733-B2E7-F2D349E4C7DF}"/>
              </c:ext>
            </c:extLst>
          </c:dPt>
          <c:dPt>
            <c:idx val="3"/>
            <c:bubble3D val="0"/>
            <c:spPr>
              <a:solidFill>
                <a:srgbClr val="790040">
                  <a:lumMod val="60000"/>
                  <a:lumOff val="40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4A30-4733-B2E7-F2D349E4C7DF}"/>
              </c:ext>
            </c:extLst>
          </c:dPt>
          <c:dPt>
            <c:idx val="4"/>
            <c:bubble3D val="0"/>
            <c:spPr>
              <a:solidFill>
                <a:srgbClr val="790040">
                  <a:lumMod val="50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4A30-4733-B2E7-F2D349E4C7DF}"/>
              </c:ext>
            </c:extLst>
          </c:dPt>
          <c:dPt>
            <c:idx val="5"/>
            <c:bubble3D val="0"/>
            <c:spPr>
              <a:solidFill>
                <a:srgbClr val="790040">
                  <a:lumMod val="60000"/>
                  <a:lumOff val="40000"/>
                </a:srgb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4A30-4733-B2E7-F2D349E4C7DF}"/>
              </c:ext>
            </c:extLst>
          </c:dPt>
          <c:dPt>
            <c:idx val="6"/>
            <c:bubble3D val="0"/>
            <c:spPr>
              <a:solidFill>
                <a:srgbClr val="0067C6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4A30-4733-B2E7-F2D349E4C7DF}"/>
              </c:ext>
            </c:extLst>
          </c:dPt>
          <c:cat>
            <c:strRef>
              <c:f>Sheet1!$A$2:$A$8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14.285714285714285</c:v>
                </c:pt>
                <c:pt idx="1">
                  <c:v>14.285714285714285</c:v>
                </c:pt>
                <c:pt idx="2">
                  <c:v>14.285714285714285</c:v>
                </c:pt>
                <c:pt idx="3">
                  <c:v>14.285714285714285</c:v>
                </c:pt>
                <c:pt idx="4">
                  <c:v>14.285714285714285</c:v>
                </c:pt>
                <c:pt idx="5">
                  <c:v>14.285714285714285</c:v>
                </c:pt>
                <c:pt idx="6">
                  <c:v>14.285714285714285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4A30-4733-B2E7-F2D349E4C7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97AD59-DD61-434B-B8C6-3987ED7A35E8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C08D7F05-A67D-476C-ADF9-A0173B30308D}">
      <dgm:prSet phldrT="[Text]" custT="1"/>
      <dgm:spPr>
        <a:solidFill>
          <a:srgbClr val="0070C0"/>
        </a:solidFill>
      </dgm:spPr>
      <dgm:t>
        <a:bodyPr/>
        <a:lstStyle/>
        <a:p>
          <a:r>
            <a:rPr lang="en-GB" sz="2000" b="1" dirty="0" smtClean="0"/>
            <a:t>Contractual &amp; Regulatory Framework</a:t>
          </a:r>
          <a:endParaRPr lang="en-GB" sz="2000" b="1" dirty="0"/>
        </a:p>
      </dgm:t>
    </dgm:pt>
    <dgm:pt modelId="{2357085E-2D03-466D-BBC2-1C7E754A5E86}" type="parTrans" cxnId="{DE87F4B4-9F97-46F0-AF8A-E11D75086555}">
      <dgm:prSet/>
      <dgm:spPr/>
      <dgm:t>
        <a:bodyPr/>
        <a:lstStyle/>
        <a:p>
          <a:endParaRPr lang="en-GB"/>
        </a:p>
      </dgm:t>
    </dgm:pt>
    <dgm:pt modelId="{8F4493A5-FBBE-49C3-94E2-4972E756D6CE}" type="sibTrans" cxnId="{DE87F4B4-9F97-46F0-AF8A-E11D75086555}">
      <dgm:prSet/>
      <dgm:spPr/>
      <dgm:t>
        <a:bodyPr/>
        <a:lstStyle/>
        <a:p>
          <a:endParaRPr lang="en-GB"/>
        </a:p>
      </dgm:t>
    </dgm:pt>
    <dgm:pt modelId="{D3452503-F6BC-4487-94DD-F1674584BBCC}">
      <dgm:prSet phldrT="[Text]" custT="1"/>
      <dgm:spPr>
        <a:solidFill>
          <a:srgbClr val="0070C0"/>
        </a:solidFill>
      </dgm:spPr>
      <dgm:t>
        <a:bodyPr/>
        <a:lstStyle/>
        <a:p>
          <a:r>
            <a:rPr lang="en-GB" sz="2000" b="1" dirty="0" smtClean="0"/>
            <a:t>Addressing Infrastructure Weakness</a:t>
          </a:r>
          <a:endParaRPr lang="en-GB" sz="2000" b="1" dirty="0"/>
        </a:p>
      </dgm:t>
    </dgm:pt>
    <dgm:pt modelId="{082985DF-602C-4B37-B878-43B36073344A}" type="parTrans" cxnId="{BA24B76E-D906-4637-9F40-70388A24AAB0}">
      <dgm:prSet/>
      <dgm:spPr/>
      <dgm:t>
        <a:bodyPr/>
        <a:lstStyle/>
        <a:p>
          <a:endParaRPr lang="en-GB"/>
        </a:p>
      </dgm:t>
    </dgm:pt>
    <dgm:pt modelId="{B061F0E1-8E37-4379-A039-832D4951D72C}" type="sibTrans" cxnId="{BA24B76E-D906-4637-9F40-70388A24AAB0}">
      <dgm:prSet/>
      <dgm:spPr/>
      <dgm:t>
        <a:bodyPr/>
        <a:lstStyle/>
        <a:p>
          <a:endParaRPr lang="en-GB"/>
        </a:p>
      </dgm:t>
    </dgm:pt>
    <dgm:pt modelId="{1A094727-EA88-480E-9081-A2783F6B8366}">
      <dgm:prSet phldrT="[Text]" custT="1"/>
      <dgm:spPr>
        <a:solidFill>
          <a:srgbClr val="0070C0"/>
        </a:solidFill>
      </dgm:spPr>
      <dgm:t>
        <a:bodyPr/>
        <a:lstStyle/>
        <a:p>
          <a:r>
            <a:rPr lang="en-GB" sz="2000" b="1" dirty="0" smtClean="0"/>
            <a:t>Communications &amp; Engagement</a:t>
          </a:r>
          <a:endParaRPr lang="en-GB" sz="2000" b="1" dirty="0"/>
        </a:p>
      </dgm:t>
    </dgm:pt>
    <dgm:pt modelId="{5DAA4B46-7A9D-46F7-8604-43466547A555}" type="parTrans" cxnId="{7E70D73D-BDE3-4EE6-A7B9-F7ED6BE68DE9}">
      <dgm:prSet/>
      <dgm:spPr/>
      <dgm:t>
        <a:bodyPr/>
        <a:lstStyle/>
        <a:p>
          <a:endParaRPr lang="en-GB"/>
        </a:p>
      </dgm:t>
    </dgm:pt>
    <dgm:pt modelId="{34F0D3C5-8CCF-4A76-812D-5EA8C0ED79A6}" type="sibTrans" cxnId="{7E70D73D-BDE3-4EE6-A7B9-F7ED6BE68DE9}">
      <dgm:prSet/>
      <dgm:spPr/>
      <dgm:t>
        <a:bodyPr/>
        <a:lstStyle/>
        <a:p>
          <a:endParaRPr lang="en-GB"/>
        </a:p>
      </dgm:t>
    </dgm:pt>
    <dgm:pt modelId="{B22CEA72-5672-49AF-920E-5A149F82A9E9}">
      <dgm:prSet phldrT="[Text]" custT="1"/>
      <dgm:spPr>
        <a:solidFill>
          <a:srgbClr val="0070C0"/>
        </a:solidFill>
      </dgm:spPr>
      <dgm:t>
        <a:bodyPr/>
        <a:lstStyle/>
        <a:p>
          <a:r>
            <a:rPr lang="en-GB" sz="2000" b="1" dirty="0" smtClean="0"/>
            <a:t>Local Performance &amp; Capability</a:t>
          </a:r>
          <a:endParaRPr lang="en-GB" sz="2000" b="1" dirty="0"/>
        </a:p>
      </dgm:t>
    </dgm:pt>
    <dgm:pt modelId="{F29EA8AC-3513-405E-A538-C47C9F204C71}" type="parTrans" cxnId="{D931767C-E036-441A-813B-D0F5020440A3}">
      <dgm:prSet/>
      <dgm:spPr/>
      <dgm:t>
        <a:bodyPr/>
        <a:lstStyle/>
        <a:p>
          <a:endParaRPr lang="en-GB"/>
        </a:p>
      </dgm:t>
    </dgm:pt>
    <dgm:pt modelId="{CAF2C078-0529-4DA8-BF7D-F668841D15D0}" type="sibTrans" cxnId="{D931767C-E036-441A-813B-D0F5020440A3}">
      <dgm:prSet/>
      <dgm:spPr/>
      <dgm:t>
        <a:bodyPr/>
        <a:lstStyle/>
        <a:p>
          <a:endParaRPr lang="en-GB"/>
        </a:p>
      </dgm:t>
    </dgm:pt>
    <dgm:pt modelId="{F429745F-DC08-4A8B-ABD2-90349AA10BE7}">
      <dgm:prSet phldrT="[Text]" custT="1"/>
      <dgm:spPr>
        <a:solidFill>
          <a:srgbClr val="0070C0"/>
        </a:solidFill>
      </dgm:spPr>
      <dgm:t>
        <a:bodyPr/>
        <a:lstStyle/>
        <a:p>
          <a:r>
            <a:rPr lang="en-GB" sz="2000" b="1" dirty="0" smtClean="0"/>
            <a:t>Threat Surveillance &amp; Incident Response</a:t>
          </a:r>
          <a:endParaRPr lang="en-GB" sz="2000" b="1" dirty="0"/>
        </a:p>
      </dgm:t>
    </dgm:pt>
    <dgm:pt modelId="{62DE8255-DB5B-44DE-8BAF-7F2495A0A9F6}" type="parTrans" cxnId="{F04CB71D-3555-41A0-9233-267EA9A99F16}">
      <dgm:prSet/>
      <dgm:spPr/>
      <dgm:t>
        <a:bodyPr/>
        <a:lstStyle/>
        <a:p>
          <a:endParaRPr lang="en-GB"/>
        </a:p>
      </dgm:t>
    </dgm:pt>
    <dgm:pt modelId="{1442B82C-6858-437C-A1BC-44D1298F3A3F}" type="sibTrans" cxnId="{F04CB71D-3555-41A0-9233-267EA9A99F16}">
      <dgm:prSet/>
      <dgm:spPr/>
      <dgm:t>
        <a:bodyPr/>
        <a:lstStyle/>
        <a:p>
          <a:endParaRPr lang="en-GB"/>
        </a:p>
      </dgm:t>
    </dgm:pt>
    <dgm:pt modelId="{4D8346A7-71AB-43A5-99D7-CE1D79C3B9E2}" type="pres">
      <dgm:prSet presAssocID="{E297AD59-DD61-434B-B8C6-3987ED7A35E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FFC1556D-58B0-4B34-8A80-DB446487CC4D}" type="pres">
      <dgm:prSet presAssocID="{C08D7F05-A67D-476C-ADF9-A0173B30308D}" presName="node" presStyleLbl="node1" presStyleIdx="0" presStyleCnt="5">
        <dgm:presLayoutVars>
          <dgm:bulletEnabled val="1"/>
        </dgm:presLayoutVars>
      </dgm:prSet>
      <dgm:spPr>
        <a:prstGeom prst="round2DiagRect">
          <a:avLst/>
        </a:prstGeom>
      </dgm:spPr>
      <dgm:t>
        <a:bodyPr/>
        <a:lstStyle/>
        <a:p>
          <a:endParaRPr lang="en-GB"/>
        </a:p>
      </dgm:t>
    </dgm:pt>
    <dgm:pt modelId="{F49388A7-8A4F-4854-8470-1945A9833023}" type="pres">
      <dgm:prSet presAssocID="{8F4493A5-FBBE-49C3-94E2-4972E756D6CE}" presName="sibTrans" presStyleCnt="0"/>
      <dgm:spPr/>
    </dgm:pt>
    <dgm:pt modelId="{C8AF08AC-DD66-4DF6-B440-D03D89451468}" type="pres">
      <dgm:prSet presAssocID="{D3452503-F6BC-4487-94DD-F1674584BBCC}" presName="node" presStyleLbl="node1" presStyleIdx="1" presStyleCnt="5">
        <dgm:presLayoutVars>
          <dgm:bulletEnabled val="1"/>
        </dgm:presLayoutVars>
      </dgm:prSet>
      <dgm:spPr>
        <a:prstGeom prst="round2DiagRect">
          <a:avLst/>
        </a:prstGeom>
      </dgm:spPr>
      <dgm:t>
        <a:bodyPr/>
        <a:lstStyle/>
        <a:p>
          <a:endParaRPr lang="en-GB"/>
        </a:p>
      </dgm:t>
    </dgm:pt>
    <dgm:pt modelId="{F2BB91D3-21F7-481F-AF1B-83532566DEE2}" type="pres">
      <dgm:prSet presAssocID="{B061F0E1-8E37-4379-A039-832D4951D72C}" presName="sibTrans" presStyleCnt="0"/>
      <dgm:spPr/>
    </dgm:pt>
    <dgm:pt modelId="{4AFE06E9-14EB-4EE5-8187-FBDEC28A7732}" type="pres">
      <dgm:prSet presAssocID="{1A094727-EA88-480E-9081-A2783F6B8366}" presName="node" presStyleLbl="node1" presStyleIdx="2" presStyleCnt="5">
        <dgm:presLayoutVars>
          <dgm:bulletEnabled val="1"/>
        </dgm:presLayoutVars>
      </dgm:prSet>
      <dgm:spPr>
        <a:prstGeom prst="round2DiagRect">
          <a:avLst/>
        </a:prstGeom>
      </dgm:spPr>
      <dgm:t>
        <a:bodyPr/>
        <a:lstStyle/>
        <a:p>
          <a:endParaRPr lang="en-GB"/>
        </a:p>
      </dgm:t>
    </dgm:pt>
    <dgm:pt modelId="{B609B73C-3B62-4892-A9AF-4FABAB66DC40}" type="pres">
      <dgm:prSet presAssocID="{34F0D3C5-8CCF-4A76-812D-5EA8C0ED79A6}" presName="sibTrans" presStyleCnt="0"/>
      <dgm:spPr/>
    </dgm:pt>
    <dgm:pt modelId="{1E843AC8-6F84-4158-8777-3BA3A85F92E9}" type="pres">
      <dgm:prSet presAssocID="{B22CEA72-5672-49AF-920E-5A149F82A9E9}" presName="node" presStyleLbl="node1" presStyleIdx="3" presStyleCnt="5">
        <dgm:presLayoutVars>
          <dgm:bulletEnabled val="1"/>
        </dgm:presLayoutVars>
      </dgm:prSet>
      <dgm:spPr>
        <a:prstGeom prst="round2DiagRect">
          <a:avLst/>
        </a:prstGeom>
      </dgm:spPr>
      <dgm:t>
        <a:bodyPr/>
        <a:lstStyle/>
        <a:p>
          <a:endParaRPr lang="en-GB"/>
        </a:p>
      </dgm:t>
    </dgm:pt>
    <dgm:pt modelId="{10EBB8A9-4938-4549-8D82-032C34F9D761}" type="pres">
      <dgm:prSet presAssocID="{CAF2C078-0529-4DA8-BF7D-F668841D15D0}" presName="sibTrans" presStyleCnt="0"/>
      <dgm:spPr/>
    </dgm:pt>
    <dgm:pt modelId="{BBDDC96D-34BB-4648-A235-A51003C8DACA}" type="pres">
      <dgm:prSet presAssocID="{F429745F-DC08-4A8B-ABD2-90349AA10BE7}" presName="node" presStyleLbl="node1" presStyleIdx="4" presStyleCnt="5">
        <dgm:presLayoutVars>
          <dgm:bulletEnabled val="1"/>
        </dgm:presLayoutVars>
      </dgm:prSet>
      <dgm:spPr>
        <a:prstGeom prst="round2DiagRect">
          <a:avLst/>
        </a:prstGeom>
      </dgm:spPr>
      <dgm:t>
        <a:bodyPr/>
        <a:lstStyle/>
        <a:p>
          <a:endParaRPr lang="en-GB"/>
        </a:p>
      </dgm:t>
    </dgm:pt>
  </dgm:ptLst>
  <dgm:cxnLst>
    <dgm:cxn modelId="{3AC7BFBC-86BA-4BCC-A751-ADE89F3C3B3F}" type="presOf" srcId="{B22CEA72-5672-49AF-920E-5A149F82A9E9}" destId="{1E843AC8-6F84-4158-8777-3BA3A85F92E9}" srcOrd="0" destOrd="0" presId="urn:microsoft.com/office/officeart/2005/8/layout/default"/>
    <dgm:cxn modelId="{61C344E6-68E6-49B5-9675-4310A6627D73}" type="presOf" srcId="{F429745F-DC08-4A8B-ABD2-90349AA10BE7}" destId="{BBDDC96D-34BB-4648-A235-A51003C8DACA}" srcOrd="0" destOrd="0" presId="urn:microsoft.com/office/officeart/2005/8/layout/default"/>
    <dgm:cxn modelId="{CD9EDF27-7A86-4591-BF7E-6E6873C80188}" type="presOf" srcId="{E297AD59-DD61-434B-B8C6-3987ED7A35E8}" destId="{4D8346A7-71AB-43A5-99D7-CE1D79C3B9E2}" srcOrd="0" destOrd="0" presId="urn:microsoft.com/office/officeart/2005/8/layout/default"/>
    <dgm:cxn modelId="{F04CB71D-3555-41A0-9233-267EA9A99F16}" srcId="{E297AD59-DD61-434B-B8C6-3987ED7A35E8}" destId="{F429745F-DC08-4A8B-ABD2-90349AA10BE7}" srcOrd="4" destOrd="0" parTransId="{62DE8255-DB5B-44DE-8BAF-7F2495A0A9F6}" sibTransId="{1442B82C-6858-437C-A1BC-44D1298F3A3F}"/>
    <dgm:cxn modelId="{7E70D73D-BDE3-4EE6-A7B9-F7ED6BE68DE9}" srcId="{E297AD59-DD61-434B-B8C6-3987ED7A35E8}" destId="{1A094727-EA88-480E-9081-A2783F6B8366}" srcOrd="2" destOrd="0" parTransId="{5DAA4B46-7A9D-46F7-8604-43466547A555}" sibTransId="{34F0D3C5-8CCF-4A76-812D-5EA8C0ED79A6}"/>
    <dgm:cxn modelId="{BA24B76E-D906-4637-9F40-70388A24AAB0}" srcId="{E297AD59-DD61-434B-B8C6-3987ED7A35E8}" destId="{D3452503-F6BC-4487-94DD-F1674584BBCC}" srcOrd="1" destOrd="0" parTransId="{082985DF-602C-4B37-B878-43B36073344A}" sibTransId="{B061F0E1-8E37-4379-A039-832D4951D72C}"/>
    <dgm:cxn modelId="{AD68A698-F5B6-4BFA-A704-4D22403BA3B7}" type="presOf" srcId="{D3452503-F6BC-4487-94DD-F1674584BBCC}" destId="{C8AF08AC-DD66-4DF6-B440-D03D89451468}" srcOrd="0" destOrd="0" presId="urn:microsoft.com/office/officeart/2005/8/layout/default"/>
    <dgm:cxn modelId="{DE87F4B4-9F97-46F0-AF8A-E11D75086555}" srcId="{E297AD59-DD61-434B-B8C6-3987ED7A35E8}" destId="{C08D7F05-A67D-476C-ADF9-A0173B30308D}" srcOrd="0" destOrd="0" parTransId="{2357085E-2D03-466D-BBC2-1C7E754A5E86}" sibTransId="{8F4493A5-FBBE-49C3-94E2-4972E756D6CE}"/>
    <dgm:cxn modelId="{7E405049-781D-464C-B3ED-3A22CB7E69D2}" type="presOf" srcId="{1A094727-EA88-480E-9081-A2783F6B8366}" destId="{4AFE06E9-14EB-4EE5-8187-FBDEC28A7732}" srcOrd="0" destOrd="0" presId="urn:microsoft.com/office/officeart/2005/8/layout/default"/>
    <dgm:cxn modelId="{D931767C-E036-441A-813B-D0F5020440A3}" srcId="{E297AD59-DD61-434B-B8C6-3987ED7A35E8}" destId="{B22CEA72-5672-49AF-920E-5A149F82A9E9}" srcOrd="3" destOrd="0" parTransId="{F29EA8AC-3513-405E-A538-C47C9F204C71}" sibTransId="{CAF2C078-0529-4DA8-BF7D-F668841D15D0}"/>
    <dgm:cxn modelId="{43899784-1447-4392-8F0C-3342E1F4F48B}" type="presOf" srcId="{C08D7F05-A67D-476C-ADF9-A0173B30308D}" destId="{FFC1556D-58B0-4B34-8A80-DB446487CC4D}" srcOrd="0" destOrd="0" presId="urn:microsoft.com/office/officeart/2005/8/layout/default"/>
    <dgm:cxn modelId="{67843A72-030A-4ECF-9FFF-18311D25D520}" type="presParOf" srcId="{4D8346A7-71AB-43A5-99D7-CE1D79C3B9E2}" destId="{FFC1556D-58B0-4B34-8A80-DB446487CC4D}" srcOrd="0" destOrd="0" presId="urn:microsoft.com/office/officeart/2005/8/layout/default"/>
    <dgm:cxn modelId="{0A4AFF85-C2DA-44D1-BB9B-9C0F1395E4C8}" type="presParOf" srcId="{4D8346A7-71AB-43A5-99D7-CE1D79C3B9E2}" destId="{F49388A7-8A4F-4854-8470-1945A9833023}" srcOrd="1" destOrd="0" presId="urn:microsoft.com/office/officeart/2005/8/layout/default"/>
    <dgm:cxn modelId="{957D1B51-3878-45E8-8A5B-CF878B1EC4DB}" type="presParOf" srcId="{4D8346A7-71AB-43A5-99D7-CE1D79C3B9E2}" destId="{C8AF08AC-DD66-4DF6-B440-D03D89451468}" srcOrd="2" destOrd="0" presId="urn:microsoft.com/office/officeart/2005/8/layout/default"/>
    <dgm:cxn modelId="{4B43AADC-0DF4-4E86-A7E2-CE25E3D93B88}" type="presParOf" srcId="{4D8346A7-71AB-43A5-99D7-CE1D79C3B9E2}" destId="{F2BB91D3-21F7-481F-AF1B-83532566DEE2}" srcOrd="3" destOrd="0" presId="urn:microsoft.com/office/officeart/2005/8/layout/default"/>
    <dgm:cxn modelId="{131B6DA2-C791-45B2-AA16-1A6023224469}" type="presParOf" srcId="{4D8346A7-71AB-43A5-99D7-CE1D79C3B9E2}" destId="{4AFE06E9-14EB-4EE5-8187-FBDEC28A7732}" srcOrd="4" destOrd="0" presId="urn:microsoft.com/office/officeart/2005/8/layout/default"/>
    <dgm:cxn modelId="{B887095F-D57C-457C-AAFC-091F65C70EE3}" type="presParOf" srcId="{4D8346A7-71AB-43A5-99D7-CE1D79C3B9E2}" destId="{B609B73C-3B62-4892-A9AF-4FABAB66DC40}" srcOrd="5" destOrd="0" presId="urn:microsoft.com/office/officeart/2005/8/layout/default"/>
    <dgm:cxn modelId="{89E40626-AA58-409E-BE86-9F1AF717FB6B}" type="presParOf" srcId="{4D8346A7-71AB-43A5-99D7-CE1D79C3B9E2}" destId="{1E843AC8-6F84-4158-8777-3BA3A85F92E9}" srcOrd="6" destOrd="0" presId="urn:microsoft.com/office/officeart/2005/8/layout/default"/>
    <dgm:cxn modelId="{009EF9CE-97CB-4A79-950B-7E74FE435808}" type="presParOf" srcId="{4D8346A7-71AB-43A5-99D7-CE1D79C3B9E2}" destId="{10EBB8A9-4938-4549-8D82-032C34F9D761}" srcOrd="7" destOrd="0" presId="urn:microsoft.com/office/officeart/2005/8/layout/default"/>
    <dgm:cxn modelId="{7F99ED7B-4AE7-4728-8347-55278780B611}" type="presParOf" srcId="{4D8346A7-71AB-43A5-99D7-CE1D79C3B9E2}" destId="{BBDDC96D-34BB-4648-A235-A51003C8DACA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C1556D-58B0-4B34-8A80-DB446487CC4D}">
      <dsp:nvSpPr>
        <dsp:cNvPr id="0" name=""/>
        <dsp:cNvSpPr/>
      </dsp:nvSpPr>
      <dsp:spPr>
        <a:xfrm>
          <a:off x="0" y="734912"/>
          <a:ext cx="2375297" cy="1425178"/>
        </a:xfrm>
        <a:prstGeom prst="round2Diag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dirty="0" smtClean="0"/>
            <a:t>Contractual &amp; Regulatory Framework</a:t>
          </a:r>
          <a:endParaRPr lang="en-GB" sz="2000" b="1" kern="1200" dirty="0"/>
        </a:p>
      </dsp:txBody>
      <dsp:txXfrm>
        <a:off x="69571" y="804483"/>
        <a:ext cx="2236155" cy="1286036"/>
      </dsp:txXfrm>
    </dsp:sp>
    <dsp:sp modelId="{C8AF08AC-DD66-4DF6-B440-D03D89451468}">
      <dsp:nvSpPr>
        <dsp:cNvPr id="0" name=""/>
        <dsp:cNvSpPr/>
      </dsp:nvSpPr>
      <dsp:spPr>
        <a:xfrm>
          <a:off x="2612826" y="734912"/>
          <a:ext cx="2375297" cy="1425178"/>
        </a:xfrm>
        <a:prstGeom prst="round2Diag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dirty="0" smtClean="0"/>
            <a:t>Addressing Infrastructure Weakness</a:t>
          </a:r>
          <a:endParaRPr lang="en-GB" sz="2000" b="1" kern="1200" dirty="0"/>
        </a:p>
      </dsp:txBody>
      <dsp:txXfrm>
        <a:off x="2682397" y="804483"/>
        <a:ext cx="2236155" cy="1286036"/>
      </dsp:txXfrm>
    </dsp:sp>
    <dsp:sp modelId="{4AFE06E9-14EB-4EE5-8187-FBDEC28A7732}">
      <dsp:nvSpPr>
        <dsp:cNvPr id="0" name=""/>
        <dsp:cNvSpPr/>
      </dsp:nvSpPr>
      <dsp:spPr>
        <a:xfrm>
          <a:off x="5225653" y="734912"/>
          <a:ext cx="2375297" cy="1425178"/>
        </a:xfrm>
        <a:prstGeom prst="round2Diag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dirty="0" smtClean="0"/>
            <a:t>Communications &amp; Engagement</a:t>
          </a:r>
          <a:endParaRPr lang="en-GB" sz="2000" b="1" kern="1200" dirty="0"/>
        </a:p>
      </dsp:txBody>
      <dsp:txXfrm>
        <a:off x="5295224" y="804483"/>
        <a:ext cx="2236155" cy="1286036"/>
      </dsp:txXfrm>
    </dsp:sp>
    <dsp:sp modelId="{1E843AC8-6F84-4158-8777-3BA3A85F92E9}">
      <dsp:nvSpPr>
        <dsp:cNvPr id="0" name=""/>
        <dsp:cNvSpPr/>
      </dsp:nvSpPr>
      <dsp:spPr>
        <a:xfrm>
          <a:off x="1306413" y="2397620"/>
          <a:ext cx="2375297" cy="1425178"/>
        </a:xfrm>
        <a:prstGeom prst="round2Diag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dirty="0" smtClean="0"/>
            <a:t>Local Performance &amp; Capability</a:t>
          </a:r>
          <a:endParaRPr lang="en-GB" sz="2000" b="1" kern="1200" dirty="0"/>
        </a:p>
      </dsp:txBody>
      <dsp:txXfrm>
        <a:off x="1375984" y="2467191"/>
        <a:ext cx="2236155" cy="1286036"/>
      </dsp:txXfrm>
    </dsp:sp>
    <dsp:sp modelId="{BBDDC96D-34BB-4648-A235-A51003C8DACA}">
      <dsp:nvSpPr>
        <dsp:cNvPr id="0" name=""/>
        <dsp:cNvSpPr/>
      </dsp:nvSpPr>
      <dsp:spPr>
        <a:xfrm>
          <a:off x="3919240" y="2397620"/>
          <a:ext cx="2375297" cy="1425178"/>
        </a:xfrm>
        <a:prstGeom prst="round2Diag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dirty="0" smtClean="0"/>
            <a:t>Threat Surveillance &amp; Incident Response</a:t>
          </a:r>
          <a:endParaRPr lang="en-GB" sz="2000" b="1" kern="1200" dirty="0"/>
        </a:p>
      </dsp:txBody>
      <dsp:txXfrm>
        <a:off x="3988811" y="2467191"/>
        <a:ext cx="2236155" cy="12860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North of England Commissioning Support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295C36-7730-45DC-93E7-682AF4AC00BD}" type="datetimeFigureOut">
              <a:rPr lang="en-GB" smtClean="0"/>
              <a:t>14/09/2018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Partners in improving local health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D7EB3A-E198-4480-A493-88ECB28CA7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969570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North of England Commissioning Support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EAD546-DA84-4A6A-B581-56AE02676BA4}" type="datetimeFigureOut">
              <a:rPr lang="en-GB" smtClean="0"/>
              <a:t>14/09/2018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Partners in improving local health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B334E5-D0B2-403F-826F-CEE7687A95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672411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Partners in improving local health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B334E5-D0B2-403F-826F-CEE7687A957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93826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Partners in improving local health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B334E5-D0B2-403F-826F-CEE7687A957F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20347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FC67C-6AA8-4F53-88F3-E4E1348E07A9}" type="slidenum">
              <a:rPr lang="en-GB" smtClean="0">
                <a:solidFill>
                  <a:prstClr val="black"/>
                </a:solidFill>
              </a:rPr>
              <a:pPr/>
              <a:t>15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25139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 smtClean="0"/>
              <a:t>NCSC session already held with GM and other LHCREs to be lined up over Autumn. </a:t>
            </a:r>
          </a:p>
          <a:p>
            <a:r>
              <a:rPr lang="en-US" altLang="en-US" dirty="0" smtClean="0"/>
              <a:t>This then defining the “standard” needed which LHCRs will then implement</a:t>
            </a:r>
          </a:p>
        </p:txBody>
      </p:sp>
      <p:sp>
        <p:nvSpPr>
          <p:cNvPr id="942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1761" indent="-285293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1171" indent="-228234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597640" indent="-228234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4108" indent="-228234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0577" indent="-22823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67045" indent="-22823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3514" indent="-22823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79982" indent="-22823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226D37A9-345C-48DB-8784-6E7D6FD1AF1A}" type="slidenum">
              <a:rPr lang="en-GB" altLang="en-US" smtClean="0">
                <a:latin typeface="Calibri" pitchFamily="34" charset="0"/>
              </a:rPr>
              <a:pPr/>
              <a:t>17</a:t>
            </a:fld>
            <a:endParaRPr lang="en-GB" altLang="en-U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8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87"/>
          <a:stretch>
            <a:fillRect/>
          </a:stretch>
        </p:blipFill>
        <p:spPr bwMode="auto">
          <a:xfrm>
            <a:off x="0" y="2543175"/>
            <a:ext cx="3571876" cy="271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GB" dirty="0"/>
              <a:t>NHS Confidential - Slide </a:t>
            </a:r>
            <a:fld id="{A00A4DE3-B3FB-4E1D-9074-8020E3F9A99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Title 10"/>
          <p:cNvSpPr>
            <a:spLocks noGrp="1"/>
          </p:cNvSpPr>
          <p:nvPr>
            <p:ph type="title" hasCustomPrompt="1"/>
          </p:nvPr>
        </p:nvSpPr>
        <p:spPr>
          <a:xfrm>
            <a:off x="3104706" y="2268197"/>
            <a:ext cx="5607494" cy="1316178"/>
          </a:xfrm>
          <a:prstGeom prst="rect">
            <a:avLst/>
          </a:prstGeom>
        </p:spPr>
        <p:txBody>
          <a:bodyPr vert="horz"/>
          <a:lstStyle>
            <a:lvl1pPr algn="r">
              <a:defRPr sz="3200" b="1" baseline="0">
                <a:latin typeface="Arial"/>
              </a:defRPr>
            </a:lvl1pPr>
          </a:lstStyle>
          <a:p>
            <a:r>
              <a:rPr lang="en-GB" dirty="0"/>
              <a:t>Click to edit opening title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3158738" y="3717338"/>
            <a:ext cx="5557837" cy="640958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400"/>
            </a:lvl1pPr>
          </a:lstStyle>
          <a:p>
            <a:pPr lvl="0"/>
            <a:r>
              <a:rPr lang="en-US" dirty="0"/>
              <a:t>Click to edit subheading</a:t>
            </a:r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3158738" y="4596350"/>
            <a:ext cx="5558225" cy="676275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extra information if required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85341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no arrow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7DE7D0A-5CC0-CD4F-AD63-02ED5F8284D6}" type="slidenum">
              <a:rPr lang="en-US" smtClean="0">
                <a:solidFill>
                  <a:srgbClr val="005EB8"/>
                </a:solidFill>
              </a:rPr>
              <a:pPr/>
              <a:t>‹#›</a:t>
            </a:fld>
            <a:endParaRPr lang="en-US" dirty="0">
              <a:solidFill>
                <a:srgbClr val="005EB8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680295"/>
            <a:ext cx="7841707" cy="3950736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5580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011A1-016D-4089-A280-8D7648D1A87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14/09/2018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A0AD1-C961-4C9D-AE56-3286F348F38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19211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011A1-016D-4089-A280-8D7648D1A87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14/09/2018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A0AD1-C961-4C9D-AE56-3286F348F38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7361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011A1-016D-4089-A280-8D7648D1A87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14/09/2018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A0AD1-C961-4C9D-AE56-3286F348F38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5441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2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011A1-016D-4089-A280-8D7648D1A87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14/09/2018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A0AD1-C961-4C9D-AE56-3286F348F38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4452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011A1-016D-4089-A280-8D7648D1A87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14/09/2018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A0AD1-C961-4C9D-AE56-3286F348F38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18561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011A1-016D-4089-A280-8D7648D1A87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14/09/2018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A0AD1-C961-4C9D-AE56-3286F348F38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6915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011A1-016D-4089-A280-8D7648D1A87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14/09/2018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A0AD1-C961-4C9D-AE56-3286F348F38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34616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011A1-016D-4089-A280-8D7648D1A87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14/09/2018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A0AD1-C961-4C9D-AE56-3286F348F38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4303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011A1-016D-4089-A280-8D7648D1A87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14/09/2018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A0AD1-C961-4C9D-AE56-3286F348F38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44990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0"/>
          <p:cNvSpPr>
            <a:spLocks noGrp="1"/>
          </p:cNvSpPr>
          <p:nvPr>
            <p:ph type="title" hasCustomPrompt="1"/>
          </p:nvPr>
        </p:nvSpPr>
        <p:spPr>
          <a:xfrm>
            <a:off x="1671696" y="3061231"/>
            <a:ext cx="7040504" cy="610540"/>
          </a:xfrm>
          <a:prstGeom prst="rect">
            <a:avLst/>
          </a:prstGeom>
        </p:spPr>
        <p:txBody>
          <a:bodyPr vert="horz"/>
          <a:lstStyle>
            <a:lvl1pPr algn="r">
              <a:defRPr sz="3200" b="1" baseline="0">
                <a:latin typeface="Arial"/>
              </a:defRPr>
            </a:lvl1pPr>
          </a:lstStyle>
          <a:p>
            <a:r>
              <a:rPr lang="en-GB" dirty="0"/>
              <a:t>Click to edit chapter title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GB" dirty="0"/>
              <a:t>NHS Confidential - Slide </a:t>
            </a:r>
            <a:fld id="{A00A4DE3-B3FB-4E1D-9074-8020E3F9A99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2838138" y="3811789"/>
            <a:ext cx="5878512" cy="629618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400"/>
            </a:lvl1pPr>
          </a:lstStyle>
          <a:p>
            <a:pPr lvl="0"/>
            <a:r>
              <a:rPr lang="en-US" dirty="0"/>
              <a:t>Click to edit subheading</a:t>
            </a:r>
            <a:endParaRPr lang="en-GB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1671696" y="4618900"/>
            <a:ext cx="7045267" cy="879475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extra information if required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0310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011A1-016D-4089-A280-8D7648D1A87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14/09/2018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A0AD1-C961-4C9D-AE56-3286F348F38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60871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772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011A1-016D-4089-A280-8D7648D1A87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14/09/2018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A0AD1-C961-4C9D-AE56-3286F348F38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7225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87"/>
          <a:stretch>
            <a:fillRect/>
          </a:stretch>
        </p:blipFill>
        <p:spPr bwMode="auto">
          <a:xfrm>
            <a:off x="0" y="1916113"/>
            <a:ext cx="4396958" cy="334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GB" dirty="0">
                <a:solidFill>
                  <a:srgbClr val="0067C6">
                    <a:tint val="75000"/>
                  </a:srgbClr>
                </a:solidFill>
              </a:rPr>
              <a:t>NHS Confidential - Slide </a:t>
            </a:r>
            <a:fld id="{A00A4DE3-B3FB-4E1D-9074-8020E3F9A992}" type="slidenum">
              <a:rPr lang="en-GB" smtClean="0">
                <a:solidFill>
                  <a:srgbClr val="0067C6">
                    <a:tint val="75000"/>
                  </a:srgbClr>
                </a:solidFill>
              </a:rPr>
              <a:pPr/>
              <a:t>‹#›</a:t>
            </a:fld>
            <a:endParaRPr lang="en-GB" dirty="0">
              <a:solidFill>
                <a:srgbClr val="0067C6">
                  <a:tint val="75000"/>
                </a:srgbClr>
              </a:solidFill>
            </a:endParaRPr>
          </a:p>
        </p:txBody>
      </p:sp>
      <p:sp>
        <p:nvSpPr>
          <p:cNvPr id="3" name="Title 10"/>
          <p:cNvSpPr>
            <a:spLocks noGrp="1"/>
          </p:cNvSpPr>
          <p:nvPr>
            <p:ph type="title" hasCustomPrompt="1"/>
          </p:nvPr>
        </p:nvSpPr>
        <p:spPr>
          <a:xfrm>
            <a:off x="3104706" y="2268197"/>
            <a:ext cx="5607494" cy="1316178"/>
          </a:xfrm>
          <a:prstGeom prst="rect">
            <a:avLst/>
          </a:prstGeom>
        </p:spPr>
        <p:txBody>
          <a:bodyPr vert="horz"/>
          <a:lstStyle>
            <a:lvl1pPr algn="r">
              <a:defRPr sz="3200" b="1" baseline="0">
                <a:latin typeface="Arial"/>
              </a:defRPr>
            </a:lvl1pPr>
          </a:lstStyle>
          <a:p>
            <a:r>
              <a:rPr lang="en-GB" dirty="0"/>
              <a:t>Click to edit opening title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3158738" y="3717338"/>
            <a:ext cx="5557837" cy="640958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400"/>
            </a:lvl1pPr>
          </a:lstStyle>
          <a:p>
            <a:pPr lvl="0"/>
            <a:r>
              <a:rPr lang="en-US" dirty="0"/>
              <a:t>Click to edit subheading</a:t>
            </a:r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3158738" y="4596350"/>
            <a:ext cx="5558225" cy="676275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extra information if required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17678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0"/>
          <p:cNvSpPr>
            <a:spLocks noGrp="1"/>
          </p:cNvSpPr>
          <p:nvPr>
            <p:ph type="title" hasCustomPrompt="1"/>
          </p:nvPr>
        </p:nvSpPr>
        <p:spPr>
          <a:xfrm>
            <a:off x="1671696" y="3061231"/>
            <a:ext cx="7040504" cy="610540"/>
          </a:xfrm>
          <a:prstGeom prst="rect">
            <a:avLst/>
          </a:prstGeom>
        </p:spPr>
        <p:txBody>
          <a:bodyPr vert="horz"/>
          <a:lstStyle>
            <a:lvl1pPr algn="r">
              <a:defRPr sz="3200" b="1" baseline="0">
                <a:latin typeface="Arial"/>
              </a:defRPr>
            </a:lvl1pPr>
          </a:lstStyle>
          <a:p>
            <a:r>
              <a:rPr lang="en-GB" dirty="0"/>
              <a:t>Click to edit chapter title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GB" dirty="0">
                <a:solidFill>
                  <a:srgbClr val="0067C6">
                    <a:tint val="75000"/>
                  </a:srgbClr>
                </a:solidFill>
              </a:rPr>
              <a:t>NHS Confidential - Slide </a:t>
            </a:r>
            <a:fld id="{A00A4DE3-B3FB-4E1D-9074-8020E3F9A992}" type="slidenum">
              <a:rPr lang="en-GB" smtClean="0">
                <a:solidFill>
                  <a:srgbClr val="0067C6">
                    <a:tint val="75000"/>
                  </a:srgbClr>
                </a:solidFill>
              </a:rPr>
              <a:pPr/>
              <a:t>‹#›</a:t>
            </a:fld>
            <a:endParaRPr lang="en-GB" dirty="0">
              <a:solidFill>
                <a:srgbClr val="0067C6">
                  <a:tint val="75000"/>
                </a:srgbClr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2838138" y="3811789"/>
            <a:ext cx="5878512" cy="629618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400"/>
            </a:lvl1pPr>
          </a:lstStyle>
          <a:p>
            <a:pPr lvl="0"/>
            <a:r>
              <a:rPr lang="en-US" dirty="0"/>
              <a:t>Click to edit subheading</a:t>
            </a:r>
            <a:endParaRPr lang="en-GB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1671696" y="4618900"/>
            <a:ext cx="7045267" cy="879475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extra information if required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09480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Bubbles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360000"/>
            <a:ext cx="9144000" cy="1008000"/>
          </a:xfrm>
          <a:prstGeom prst="rect">
            <a:avLst/>
          </a:prstGeom>
          <a:solidFill>
            <a:srgbClr val="0067C6"/>
          </a:solidFill>
          <a:ln>
            <a:solidFill>
              <a:srgbClr val="4F81B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10"/>
          <p:cNvSpPr>
            <a:spLocks noGrp="1"/>
          </p:cNvSpPr>
          <p:nvPr>
            <p:ph type="title"/>
          </p:nvPr>
        </p:nvSpPr>
        <p:spPr>
          <a:xfrm>
            <a:off x="439796" y="438453"/>
            <a:ext cx="6723004" cy="806156"/>
          </a:xfrm>
          <a:prstGeom prst="rect">
            <a:avLst/>
          </a:prstGeom>
          <a:solidFill>
            <a:srgbClr val="0067C6"/>
          </a:solidFill>
          <a:ln>
            <a:noFill/>
          </a:ln>
        </p:spPr>
        <p:txBody>
          <a:bodyPr vert="horz" anchor="ctr" anchorCtr="0"/>
          <a:lstStyle>
            <a:lvl1pPr algn="l">
              <a:defRPr sz="3200" b="1" baseline="0">
                <a:solidFill>
                  <a:schemeClr val="bg1"/>
                </a:solidFill>
                <a:latin typeface="Arial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9" name="Picture 1" descr="ppt_bubbles2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7900" y="115888"/>
            <a:ext cx="1571625" cy="153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432000" y="1728000"/>
            <a:ext cx="8280000" cy="4418800"/>
          </a:xfrm>
          <a:prstGeom prst="rect">
            <a:avLst/>
          </a:prstGeom>
        </p:spPr>
        <p:txBody>
          <a:bodyPr vert="horz"/>
          <a:lstStyle>
            <a:lvl1pPr>
              <a:buClr>
                <a:srgbClr val="0067C6"/>
              </a:buClr>
              <a:defRPr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000">
                <a:solidFill>
                  <a:schemeClr val="tx2"/>
                </a:solidFill>
              </a:defRPr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4177271" y="6421437"/>
            <a:ext cx="1435344" cy="365125"/>
          </a:xfrm>
        </p:spPr>
        <p:txBody>
          <a:bodyPr/>
          <a:lstStyle>
            <a:lvl1pPr algn="ctr">
              <a:defRPr sz="800"/>
            </a:lvl1pPr>
          </a:lstStyle>
          <a:p>
            <a:r>
              <a:rPr lang="en-GB" dirty="0">
                <a:solidFill>
                  <a:srgbClr val="0067C6">
                    <a:tint val="75000"/>
                  </a:srgbClr>
                </a:solidFill>
              </a:rPr>
              <a:t>NHS Confidential Slide </a:t>
            </a:r>
            <a:fld id="{A00A4DE3-B3FB-4E1D-9074-8020E3F9A992}" type="slidenum">
              <a:rPr lang="en-GB" smtClean="0">
                <a:solidFill>
                  <a:srgbClr val="0067C6">
                    <a:tint val="75000"/>
                  </a:srgbClr>
                </a:solidFill>
              </a:rPr>
              <a:pPr/>
              <a:t>‹#›</a:t>
            </a:fld>
            <a:endParaRPr lang="en-GB" dirty="0">
              <a:solidFill>
                <a:srgbClr val="0067C6">
                  <a:tint val="75000"/>
                </a:srgbClr>
              </a:solidFill>
            </a:endParaRPr>
          </a:p>
        </p:txBody>
      </p:sp>
      <p:pic>
        <p:nvPicPr>
          <p:cNvPr id="13" name="Picture 4" descr="NHS England logo">
            <a:extLst>
              <a:ext uri="{FF2B5EF4-FFF2-40B4-BE49-F238E27FC236}">
                <a16:creationId xmlns="" xmlns:a16="http://schemas.microsoft.com/office/drawing/2014/main" id="{BE109C1E-B67B-47DE-812D-28DD35E98E1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7211" y="6294709"/>
            <a:ext cx="428823" cy="336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27575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Bubbles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360000"/>
            <a:ext cx="9144000" cy="1008000"/>
          </a:xfrm>
          <a:prstGeom prst="rect">
            <a:avLst/>
          </a:prstGeom>
          <a:solidFill>
            <a:srgbClr val="0067C6"/>
          </a:solidFill>
          <a:ln>
            <a:solidFill>
              <a:srgbClr val="4F81B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0"/>
          <p:cNvSpPr>
            <a:spLocks noGrp="1"/>
          </p:cNvSpPr>
          <p:nvPr>
            <p:ph type="title"/>
          </p:nvPr>
        </p:nvSpPr>
        <p:spPr>
          <a:xfrm>
            <a:off x="439796" y="438453"/>
            <a:ext cx="6723004" cy="806156"/>
          </a:xfrm>
          <a:prstGeom prst="rect">
            <a:avLst/>
          </a:prstGeom>
          <a:solidFill>
            <a:srgbClr val="0067C6"/>
          </a:solidFill>
          <a:ln>
            <a:noFill/>
          </a:ln>
        </p:spPr>
        <p:txBody>
          <a:bodyPr vert="horz" anchor="ctr" anchorCtr="0"/>
          <a:lstStyle>
            <a:lvl1pPr algn="l">
              <a:defRPr sz="3200" b="1" baseline="0">
                <a:solidFill>
                  <a:schemeClr val="bg1"/>
                </a:solidFill>
                <a:latin typeface="Arial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9" name="Picture 1" descr="ppt_bubbles2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7900" y="115888"/>
            <a:ext cx="1571625" cy="153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432000" y="1728000"/>
            <a:ext cx="8280000" cy="4418800"/>
          </a:xfrm>
          <a:prstGeom prst="rect">
            <a:avLst/>
          </a:prstGeom>
        </p:spPr>
        <p:txBody>
          <a:bodyPr vert="horz"/>
          <a:lstStyle>
            <a:lvl1pPr>
              <a:buClr>
                <a:srgbClr val="0067C6"/>
              </a:buClr>
              <a:defRPr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000">
                <a:solidFill>
                  <a:schemeClr val="tx2"/>
                </a:solidFill>
              </a:defRPr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4177271" y="6421437"/>
            <a:ext cx="1435344" cy="365125"/>
          </a:xfrm>
        </p:spPr>
        <p:txBody>
          <a:bodyPr/>
          <a:lstStyle>
            <a:lvl1pPr algn="ctr">
              <a:defRPr sz="800"/>
            </a:lvl1pPr>
          </a:lstStyle>
          <a:p>
            <a:r>
              <a:rPr lang="en-GB" dirty="0"/>
              <a:t>NHS Confidential Slide </a:t>
            </a:r>
            <a:fld id="{A00A4DE3-B3FB-4E1D-9074-8020E3F9A992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3" name="Picture 4" descr="NHS England logo">
            <a:extLst>
              <a:ext uri="{FF2B5EF4-FFF2-40B4-BE49-F238E27FC236}">
                <a16:creationId xmlns="" xmlns:a16="http://schemas.microsoft.com/office/drawing/2014/main" id="{BE109C1E-B67B-47DE-812D-28DD35E98E1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2424" y="6421437"/>
            <a:ext cx="428823" cy="336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71661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4364" y="385233"/>
            <a:ext cx="7915275" cy="880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l">
              <a:defRPr lang="en-GB" dirty="0"/>
            </a:lvl1pPr>
          </a:lstStyle>
          <a:p>
            <a:pPr lvl="0"/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1" y="1413934"/>
            <a:ext cx="3863975" cy="4523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GB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7" y="1413934"/>
            <a:ext cx="3865563" cy="4523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GB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6400800" y="6434667"/>
            <a:ext cx="2438400" cy="2921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DH – Leading the nation’s health and care</a:t>
            </a:r>
          </a:p>
        </p:txBody>
      </p:sp>
    </p:spTree>
    <p:extLst>
      <p:ext uri="{BB962C8B-B14F-4D97-AF65-F5344CB8AC3E}">
        <p14:creationId xmlns:p14="http://schemas.microsoft.com/office/powerpoint/2010/main" val="2129788303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1248000"/>
            <a:ext cx="9144000" cy="5610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0000" y="480000"/>
            <a:ext cx="7632000" cy="706091"/>
          </a:xfrm>
        </p:spPr>
        <p:txBody>
          <a:bodyPr lIns="0" tIns="0" rIns="0" bIns="0" anchor="t">
            <a:normAutofit/>
          </a:bodyPr>
          <a:lstStyle>
            <a:lvl1pPr>
              <a:defRPr sz="3000" b="1" spc="-4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Main Heading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000" y="1440000"/>
            <a:ext cx="7704000" cy="4581288"/>
          </a:xfrm>
        </p:spPr>
        <p:txBody>
          <a:bodyPr lIns="0" tIns="0" rIns="0" bIns="0"/>
          <a:lstStyle>
            <a:lvl1pPr>
              <a:defRPr sz="2400">
                <a:solidFill>
                  <a:schemeClr val="accent6"/>
                </a:solidFill>
              </a:defRPr>
            </a:lvl1pPr>
            <a:lvl2pPr>
              <a:defRPr sz="2100">
                <a:solidFill>
                  <a:schemeClr val="accent6"/>
                </a:solidFill>
              </a:defRPr>
            </a:lvl2pPr>
            <a:lvl3pPr marL="1143000" indent="-228600">
              <a:buFont typeface="Wingdings" panose="05000000000000000000" pitchFamily="2" charset="2"/>
              <a:buChar char="§"/>
              <a:defRPr sz="1800">
                <a:solidFill>
                  <a:schemeClr val="accent6"/>
                </a:solidFill>
              </a:defRPr>
            </a:lvl3pPr>
            <a:lvl4pPr>
              <a:defRPr sz="2100"/>
            </a:lvl4pPr>
            <a:lvl5pPr>
              <a:defRPr sz="17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00192" y="6309320"/>
            <a:ext cx="2133600" cy="365125"/>
          </a:xfrm>
          <a:noFill/>
        </p:spPr>
        <p:txBody>
          <a:bodyPr/>
          <a:lstStyle>
            <a:lvl1pPr>
              <a:defRPr sz="1000">
                <a:solidFill>
                  <a:schemeClr val="accent6"/>
                </a:solidFill>
              </a:defRPr>
            </a:lvl1pPr>
          </a:lstStyle>
          <a:p>
            <a:fld id="{DC12C2CB-C475-442B-84C1-CBFDBCB34DB3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013498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826" y="1402939"/>
            <a:ext cx="8286174" cy="3622520"/>
          </a:xfrm>
        </p:spPr>
        <p:txBody>
          <a:bodyPr anchor="t">
            <a:noAutofit/>
          </a:bodyPr>
          <a:lstStyle>
            <a:lvl1pPr>
              <a:defRPr sz="80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0" hasCustomPrompt="1"/>
          </p:nvPr>
        </p:nvSpPr>
        <p:spPr>
          <a:xfrm>
            <a:off x="457200" y="5025459"/>
            <a:ext cx="6812020" cy="95992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800">
                <a:solidFill>
                  <a:srgbClr val="00ADC6"/>
                </a:solidFill>
              </a:defRPr>
            </a:lvl1pPr>
          </a:lstStyle>
          <a:p>
            <a:pPr lvl="0"/>
            <a:r>
              <a:rPr lang="en-US" dirty="0"/>
              <a:t>Sub heading</a:t>
            </a:r>
          </a:p>
        </p:txBody>
      </p:sp>
      <p:sp>
        <p:nvSpPr>
          <p:cNvPr id="21" name="Rectangle 20"/>
          <p:cNvSpPr/>
          <p:nvPr userDrawn="1"/>
        </p:nvSpPr>
        <p:spPr>
          <a:xfrm>
            <a:off x="457200" y="6459741"/>
            <a:ext cx="1819905" cy="24087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Content Placeholder 19"/>
          <p:cNvSpPr>
            <a:spLocks noGrp="1"/>
          </p:cNvSpPr>
          <p:nvPr>
            <p:ph sz="quarter" idx="11" hasCustomPrompt="1"/>
          </p:nvPr>
        </p:nvSpPr>
        <p:spPr>
          <a:xfrm>
            <a:off x="457200" y="5985383"/>
            <a:ext cx="4359965" cy="361031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600">
                <a:solidFill>
                  <a:srgbClr val="00ADC6"/>
                </a:solidFill>
              </a:defRPr>
            </a:lvl1pPr>
          </a:lstStyle>
          <a:p>
            <a:pPr lvl="0"/>
            <a:r>
              <a:rPr lang="en-US" dirty="0"/>
              <a:t>Insert date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8077" y="5517237"/>
            <a:ext cx="1222923" cy="95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325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ogo-a5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766" y="279908"/>
            <a:ext cx="816864" cy="509016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5EB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Content Placeholder 19"/>
          <p:cNvSpPr>
            <a:spLocks noGrp="1"/>
          </p:cNvSpPr>
          <p:nvPr>
            <p:ph sz="quarter" idx="10" hasCustomPrompt="1"/>
          </p:nvPr>
        </p:nvSpPr>
        <p:spPr>
          <a:xfrm>
            <a:off x="457200" y="5025459"/>
            <a:ext cx="6812020" cy="95992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Sub heading</a:t>
            </a:r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474826" y="1402939"/>
            <a:ext cx="8286174" cy="3622520"/>
          </a:xfrm>
        </p:spPr>
        <p:txBody>
          <a:bodyPr anchor="t">
            <a:noAutofit/>
          </a:bodyPr>
          <a:lstStyle>
            <a:lvl1pPr>
              <a:defRPr sz="8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9" name="Date Placeholder 3"/>
          <p:cNvSpPr txBox="1">
            <a:spLocks/>
          </p:cNvSpPr>
          <p:nvPr userDrawn="1"/>
        </p:nvSpPr>
        <p:spPr>
          <a:xfrm>
            <a:off x="457200" y="598538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6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8077" y="5517237"/>
            <a:ext cx="1222923" cy="956325"/>
          </a:xfrm>
          <a:prstGeom prst="rect">
            <a:avLst/>
          </a:prstGeom>
        </p:spPr>
      </p:pic>
      <p:sp>
        <p:nvSpPr>
          <p:cNvPr id="10" name="Content Placeholder 19"/>
          <p:cNvSpPr>
            <a:spLocks noGrp="1"/>
          </p:cNvSpPr>
          <p:nvPr>
            <p:ph sz="quarter" idx="11" hasCustomPrompt="1"/>
          </p:nvPr>
        </p:nvSpPr>
        <p:spPr>
          <a:xfrm>
            <a:off x="457200" y="5985383"/>
            <a:ext cx="4359965" cy="361031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date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3032" y="288437"/>
            <a:ext cx="1110549" cy="87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4027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7" name="Picture 6" descr="Untitled-2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0912" y="5487584"/>
            <a:ext cx="918569" cy="1003622"/>
          </a:xfrm>
          <a:prstGeom prst="rect">
            <a:avLst/>
          </a:prstGeom>
        </p:spPr>
      </p:pic>
      <p:sp>
        <p:nvSpPr>
          <p:cNvPr id="8" name="Content Placeholder 19"/>
          <p:cNvSpPr>
            <a:spLocks noGrp="1"/>
          </p:cNvSpPr>
          <p:nvPr>
            <p:ph sz="quarter" idx="10" hasCustomPrompt="1"/>
          </p:nvPr>
        </p:nvSpPr>
        <p:spPr>
          <a:xfrm>
            <a:off x="609600" y="4413336"/>
            <a:ext cx="6812020" cy="514019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Name Surname</a:t>
            </a:r>
          </a:p>
        </p:txBody>
      </p:sp>
      <p:sp>
        <p:nvSpPr>
          <p:cNvPr id="12" name="Content Placeholder 19"/>
          <p:cNvSpPr>
            <a:spLocks noGrp="1"/>
          </p:cNvSpPr>
          <p:nvPr>
            <p:ph sz="quarter" idx="11" hasCustomPrompt="1"/>
          </p:nvPr>
        </p:nvSpPr>
        <p:spPr>
          <a:xfrm>
            <a:off x="609600" y="1837997"/>
            <a:ext cx="7111312" cy="2446873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36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GB" sz="3600" b="0" dirty="0">
                <a:solidFill>
                  <a:schemeClr val="bg1"/>
                </a:solidFill>
                <a:latin typeface="+mn-lt"/>
                <a:cs typeface="Arial"/>
              </a:rPr>
              <a:t>“You can use this slide to pull out a quote. Use point size 36.”</a:t>
            </a:r>
            <a:endParaRPr lang="en-US" sz="3600" b="0" dirty="0">
              <a:solidFill>
                <a:schemeClr val="bg1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3032" y="288437"/>
            <a:ext cx="1110549" cy="87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0847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D66C4C68-9C76-5449-BBA0-107A51179E14}" type="slidenum">
              <a:rPr lang="en-US" smtClean="0">
                <a:solidFill>
                  <a:srgbClr val="005EB8"/>
                </a:solidFill>
              </a:rPr>
              <a:pPr/>
              <a:t>‹#›</a:t>
            </a:fld>
            <a:endParaRPr lang="en-US" dirty="0">
              <a:solidFill>
                <a:srgbClr val="005EB8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1" y="749912"/>
            <a:ext cx="7356815" cy="6677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8077" y="5517237"/>
            <a:ext cx="1222923" cy="95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4756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5" Type="http://schemas.openxmlformats.org/officeDocument/2006/relationships/image" Target="../media/image1.jpeg"/><Relationship Id="rId4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4963887" y="6468881"/>
            <a:ext cx="3722914" cy="365125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/>
              <a:t>NHS Confidential - Slide </a:t>
            </a:r>
            <a:fld id="{A00A4DE3-B3FB-4E1D-9074-8020E3F9A992}" type="slidenum">
              <a:rPr lang="en-GB" b="1" smtClean="0"/>
              <a:pPr/>
              <a:t>‹#›</a:t>
            </a:fld>
            <a:endParaRPr lang="en-GB" b="1" dirty="0"/>
          </a:p>
        </p:txBody>
      </p:sp>
      <p:pic>
        <p:nvPicPr>
          <p:cNvPr id="20484" name="Picture 4" descr="NHS England logo">
            <a:extLst>
              <a:ext uri="{FF2B5EF4-FFF2-40B4-BE49-F238E27FC236}">
                <a16:creationId xmlns="" xmlns:a16="http://schemas.microsoft.com/office/drawing/2014/main" id="{E8B65A35-89E3-4A98-9DCC-45BC9E0B484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6666" y="393781"/>
            <a:ext cx="957689" cy="750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1642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65" r:id="rId3"/>
    <p:sldLayoutId id="2147483703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F9D6EA-53C1-4056-A5B8-5AF66D913895}" type="datetime1">
              <a:rPr lang="en-GB" smtClean="0"/>
              <a:t>14/09/2018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/>
              <a:t>Click to edit master footer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E129E-16B7-480B-972E-C025DBFD1D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3200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80295"/>
            <a:ext cx="7841707" cy="39507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2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fld id="{61E112CC-F5C7-5E43-8EAA-F554FEB5E453}" type="slidenum">
              <a:rPr lang="en-US" smtClean="0">
                <a:solidFill>
                  <a:srgbClr val="005EB8"/>
                </a:solidFill>
              </a:rPr>
              <a:pPr/>
              <a:t>‹#›</a:t>
            </a:fld>
            <a:endParaRPr lang="en-US" dirty="0">
              <a:solidFill>
                <a:srgbClr val="005EB8"/>
              </a:solidFill>
            </a:endParaRPr>
          </a:p>
        </p:txBody>
      </p:sp>
      <p:sp>
        <p:nvSpPr>
          <p:cNvPr id="23" name="Date Placeholder 3"/>
          <p:cNvSpPr txBox="1">
            <a:spLocks/>
          </p:cNvSpPr>
          <p:nvPr userDrawn="1"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err="1">
                <a:solidFill>
                  <a:srgbClr val="000000"/>
                </a:solidFill>
              </a:rPr>
              <a:t>www.england.nhs.uk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26" name="Title Placeholder 1"/>
          <p:cNvSpPr>
            <a:spLocks noGrp="1"/>
          </p:cNvSpPr>
          <p:nvPr>
            <p:ph type="title"/>
          </p:nvPr>
        </p:nvSpPr>
        <p:spPr>
          <a:xfrm>
            <a:off x="457201" y="749912"/>
            <a:ext cx="7376429" cy="6677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z="3600" b="1" dirty="0">
                <a:solidFill>
                  <a:schemeClr val="tx2"/>
                </a:solidFill>
                <a:latin typeface="+mj-lt"/>
                <a:cs typeface="Arial"/>
              </a:rPr>
              <a:t>Click</a:t>
            </a:r>
            <a:r>
              <a:rPr lang="en-GB" sz="3600" b="1" baseline="0" dirty="0">
                <a:solidFill>
                  <a:schemeClr val="tx2"/>
                </a:solidFill>
                <a:latin typeface="+mj-lt"/>
                <a:cs typeface="Arial"/>
              </a:rPr>
              <a:t> to edit the master title style</a:t>
            </a:r>
            <a:endParaRPr lang="en-GB" sz="3600" b="1" dirty="0">
              <a:solidFill>
                <a:schemeClr val="tx2"/>
              </a:solidFill>
              <a:latin typeface="+mj-lt"/>
              <a:cs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3630" y="371210"/>
            <a:ext cx="927657" cy="718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7673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lang="en-GB" sz="3600" b="1" i="0" kern="1200" baseline="0" smtClean="0">
          <a:solidFill>
            <a:schemeClr val="tx2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tx2"/>
        </a:buClr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tx2"/>
        </a:buClr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chemeClr val="tx2"/>
        </a:buClr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tx2"/>
        </a:buClr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chemeClr val="tx2"/>
        </a:buClr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5A2011A1-016D-4089-A280-8D7648D1A877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400"/>
              <a:t>14/09/2018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121A0AD1-C961-4C9D-AE56-3286F348F38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0846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4963887" y="6468881"/>
            <a:ext cx="3722914" cy="365125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>
                <a:solidFill>
                  <a:srgbClr val="0067C6">
                    <a:tint val="75000"/>
                  </a:srgbClr>
                </a:solidFill>
              </a:rPr>
              <a:t>NHS Confidential - Slide </a:t>
            </a:r>
            <a:fld id="{A00A4DE3-B3FB-4E1D-9074-8020E3F9A992}" type="slidenum">
              <a:rPr lang="en-GB" b="1" smtClean="0">
                <a:solidFill>
                  <a:srgbClr val="0067C6">
                    <a:tint val="75000"/>
                  </a:srgbClr>
                </a:solidFill>
              </a:rPr>
              <a:pPr/>
              <a:t>‹#›</a:t>
            </a:fld>
            <a:endParaRPr lang="en-GB" b="1" dirty="0">
              <a:solidFill>
                <a:srgbClr val="0067C6">
                  <a:tint val="75000"/>
                </a:srgbClr>
              </a:solidFill>
            </a:endParaRPr>
          </a:p>
        </p:txBody>
      </p:sp>
      <p:pic>
        <p:nvPicPr>
          <p:cNvPr id="20484" name="Picture 4" descr="NHS England logo">
            <a:extLst>
              <a:ext uri="{FF2B5EF4-FFF2-40B4-BE49-F238E27FC236}">
                <a16:creationId xmlns="" xmlns:a16="http://schemas.microsoft.com/office/drawing/2014/main" id="{E8B65A35-89E3-4A98-9DCC-45BC9E0B484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6666" y="393781"/>
            <a:ext cx="957689" cy="750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5588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image" Target="../media/image11.emf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uk/government/publications/network-and-information-systems-regulations-2018-health-sector-guide" TargetMode="Externa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NIS.Authority@dh.gsi.gov.uk" TargetMode="Externa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23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12" Type="http://schemas.openxmlformats.org/officeDocument/2006/relationships/image" Target="../media/image2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6.pn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England.cyber@nhs.net" TargetMode="External"/><Relationship Id="rId2" Type="http://schemas.openxmlformats.org/officeDocument/2006/relationships/hyperlink" Target="mailto:Paul.barnes1@nhs.net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emf"/><Relationship Id="rId5" Type="http://schemas.openxmlformats.org/officeDocument/2006/relationships/oleObject" Target="../embeddings/oleObject2.bin"/><Relationship Id="rId4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tags" Target="../tags/tag7.xml"/><Relationship Id="rId7" Type="http://schemas.openxmlformats.org/officeDocument/2006/relationships/image" Target="../media/image12.emf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7" Type="http://schemas.openxmlformats.org/officeDocument/2006/relationships/chart" Target="../charts/chart2.xml"/><Relationship Id="rId2" Type="http://schemas.openxmlformats.org/officeDocument/2006/relationships/tags" Target="../tags/tag8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emf"/><Relationship Id="rId5" Type="http://schemas.openxmlformats.org/officeDocument/2006/relationships/oleObject" Target="../embeddings/oleObject4.bin"/><Relationship Id="rId4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7" Type="http://schemas.openxmlformats.org/officeDocument/2006/relationships/chart" Target="../charts/chart3.xml"/><Relationship Id="rId2" Type="http://schemas.openxmlformats.org/officeDocument/2006/relationships/tags" Target="../tags/tag10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2.emf"/><Relationship Id="rId5" Type="http://schemas.openxmlformats.org/officeDocument/2006/relationships/oleObject" Target="../embeddings/oleObject5.bin"/><Relationship Id="rId4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="" xmlns:a16="http://schemas.microsoft.com/office/drawing/2014/main" id="{86B9CFAF-4699-487E-8425-79CAB57BEB3E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9832046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2" name="think-cell Slide" r:id="rId6" imgW="471" imgH="472" progId="TCLayout.ActiveDocument.1">
                  <p:embed/>
                </p:oleObj>
              </mc:Choice>
              <mc:Fallback>
                <p:oleObj name="think-cell Slide" r:id="rId6" imgW="471" imgH="472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="" xmlns:a16="http://schemas.microsoft.com/office/drawing/2014/main" id="{86B9CFAF-4699-487E-8425-79CAB57BEB3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="" xmlns:a16="http://schemas.microsoft.com/office/drawing/2014/main" id="{EDFACA04-9CA6-4C89-9D07-4C002E3F084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en-GB" sz="32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GB" dirty="0"/>
              <a:t>NHS Confidential - Slide </a:t>
            </a:r>
            <a:fld id="{A00A4DE3-B3FB-4E1D-9074-8020E3F9A992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371725" y="1484591"/>
            <a:ext cx="6448425" cy="2468283"/>
          </a:xfrm>
        </p:spPr>
        <p:txBody>
          <a:bodyPr/>
          <a:lstStyle/>
          <a:p>
            <a:r>
              <a:rPr lang="en-GB" sz="2800" dirty="0" smtClean="0"/>
              <a:t>Cyber Security and Local Health and Care Record (LHCR) Update </a:t>
            </a:r>
            <a:br>
              <a:rPr lang="en-GB" sz="2800" dirty="0" smtClean="0"/>
            </a:br>
            <a:r>
              <a:rPr lang="en-GB" sz="2800" dirty="0"/>
              <a:t/>
            </a:r>
            <a:br>
              <a:rPr lang="en-GB" sz="2800" dirty="0"/>
            </a:br>
            <a:r>
              <a:rPr lang="en-GB" sz="2800" b="0" dirty="0" smtClean="0"/>
              <a:t>NYHDIF – 14 September 2018</a:t>
            </a:r>
            <a:r>
              <a:rPr lang="en-GB" sz="2800" b="0" dirty="0"/>
              <a:t/>
            </a:r>
            <a:br>
              <a:rPr lang="en-GB" sz="2800" b="0" dirty="0"/>
            </a:b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1019072" y="5320020"/>
            <a:ext cx="7889630" cy="1148861"/>
          </a:xfrm>
        </p:spPr>
        <p:txBody>
          <a:bodyPr/>
          <a:lstStyle/>
          <a:p>
            <a:r>
              <a:rPr lang="en-GB" dirty="0" smtClean="0"/>
              <a:t>Paul Barnes - Cyber Security Programme Manager, </a:t>
            </a:r>
          </a:p>
          <a:p>
            <a:r>
              <a:rPr lang="en-GB" dirty="0" smtClean="0"/>
              <a:t>NHS England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87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The NHS England Cyber Programme</a:t>
            </a:r>
            <a:endParaRPr lang="en-GB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smtClean="0"/>
              <a:t>NHS Confidential Slide </a:t>
            </a:r>
            <a:fld id="{A00A4DE3-B3FB-4E1D-9074-8020E3F9A992}" type="slidenum">
              <a:rPr lang="en-GB" smtClean="0"/>
              <a:pPr/>
              <a:t>10</a:t>
            </a:fld>
            <a:endParaRPr lang="en-GB" dirty="0"/>
          </a:p>
        </p:txBody>
      </p:sp>
      <p:graphicFrame>
        <p:nvGraphicFramePr>
          <p:cNvPr id="21" name="Diagram 20"/>
          <p:cNvGraphicFramePr/>
          <p:nvPr>
            <p:extLst>
              <p:ext uri="{D42A27DB-BD31-4B8C-83A1-F6EECF244321}">
                <p14:modId xmlns:p14="http://schemas.microsoft.com/office/powerpoint/2010/main" val="192740828"/>
              </p:ext>
            </p:extLst>
          </p:nvPr>
        </p:nvGraphicFramePr>
        <p:xfrm>
          <a:off x="933448" y="1616075"/>
          <a:ext cx="7600951" cy="4557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56005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669641"/>
              </p:ext>
            </p:extLst>
          </p:nvPr>
        </p:nvGraphicFramePr>
        <p:xfrm>
          <a:off x="288235" y="685800"/>
          <a:ext cx="8547653" cy="6005222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1838739"/>
                <a:gridCol w="6708914"/>
              </a:tblGrid>
              <a:tr h="427382"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Workstream</a:t>
                      </a:r>
                      <a:endParaRPr lang="en-GB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Current  / upcoming activity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0062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Contractual &amp; Regulatory Framework</a:t>
                      </a: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GB" sz="1600" dirty="0" smtClean="0"/>
                        <a:t>Supported</a:t>
                      </a:r>
                      <a:r>
                        <a:rPr lang="en-GB" sz="1600" baseline="0" dirty="0" smtClean="0"/>
                        <a:t> </a:t>
                      </a:r>
                      <a:r>
                        <a:rPr lang="en-GB" sz="1600" dirty="0" smtClean="0"/>
                        <a:t>regional</a:t>
                      </a:r>
                      <a:r>
                        <a:rPr lang="en-GB" sz="1600" baseline="0" dirty="0" smtClean="0"/>
                        <a:t> </a:t>
                      </a:r>
                      <a:r>
                        <a:rPr lang="en-GB" sz="1600" dirty="0" smtClean="0"/>
                        <a:t>GP IT Events across all 4 regions (July/August)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GB" sz="1600" dirty="0" smtClean="0"/>
                        <a:t>Reviewing responses to Data and Security Protection Requirements (DSPR) (July/August)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GB" sz="1600" baseline="0" dirty="0" smtClean="0"/>
                        <a:t>Escalations under Network &amp; Information Systems Regulations (NIS)</a:t>
                      </a:r>
                      <a:endParaRPr lang="en-GB" sz="16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Addressing Infrastructure Weakness</a:t>
                      </a: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GB" sz="1600" dirty="0" smtClean="0"/>
                        <a:t>Following up on 2017/18 capital funding allocation (August)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GB" sz="1600" dirty="0" smtClean="0"/>
                        <a:t>Supporting NHS Digital to develop “Local Interventions” pilot sites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GB" sz="1600" dirty="0" smtClean="0"/>
                        <a:t>2018/19 capital funding</a:t>
                      </a:r>
                      <a:r>
                        <a:rPr lang="en-GB" sz="1600" baseline="0" dirty="0" smtClean="0"/>
                        <a:t> (October onwards)</a:t>
                      </a:r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Communications &amp; Engagement</a:t>
                      </a:r>
                    </a:p>
                    <a:p>
                      <a:pPr algn="l"/>
                      <a:endParaRPr lang="en-GB" sz="16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GB" sz="1600" dirty="0" smtClean="0"/>
                        <a:t>Joining up with NHS D Board level GCHQ accredited training to NHS Trusts, to signpost NHS E work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GB" sz="1600" dirty="0" smtClean="0"/>
                        <a:t>Developed</a:t>
                      </a:r>
                      <a:r>
                        <a:rPr lang="en-GB" sz="1600" baseline="0" dirty="0" smtClean="0"/>
                        <a:t> Board level framework for managing cyber – 7 principles and deliver sessions for Trust Boards, STP Boards </a:t>
                      </a:r>
                      <a:endParaRPr lang="en-GB" sz="1600" dirty="0" smtClean="0"/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GB" sz="1600" dirty="0" smtClean="0"/>
                        <a:t>CCG Audit Chairs – engagement and testing of materials with advisory group (July</a:t>
                      </a:r>
                      <a:r>
                        <a:rPr lang="en-GB" sz="1600" baseline="0" dirty="0" smtClean="0"/>
                        <a:t> – Oct)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Local Performance &amp; Capability</a:t>
                      </a: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GB" sz="1600" dirty="0" smtClean="0"/>
                        <a:t>On-site assessments – created priority list for 2018/19 assessments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GB" sz="1600" dirty="0" smtClean="0"/>
                        <a:t>Follow up on outcomes from CSU deep dives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Threat Surveillance &amp; Incident Response</a:t>
                      </a:r>
                    </a:p>
                    <a:p>
                      <a:pPr algn="l"/>
                      <a:endParaRPr lang="en-GB" sz="16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GB" sz="1600" dirty="0" smtClean="0"/>
                        <a:t>Document pre-incident management processes and communication protocols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GB" sz="1600" dirty="0" smtClean="0"/>
                        <a:t>Support the development of </a:t>
                      </a:r>
                      <a:r>
                        <a:rPr lang="en-GB" sz="1600" dirty="0" err="1" smtClean="0"/>
                        <a:t>CareCERT</a:t>
                      </a:r>
                      <a:r>
                        <a:rPr lang="en-GB" sz="1600" dirty="0" smtClean="0"/>
                        <a:t> Collect portal, including reporting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C4C68-9C76-5449-BBA0-107A51179E14}" type="slidenum">
              <a:rPr lang="en-US" smtClean="0">
                <a:solidFill>
                  <a:srgbClr val="005EB8"/>
                </a:solidFill>
              </a:rPr>
              <a:pPr/>
              <a:t>11</a:t>
            </a:fld>
            <a:endParaRPr lang="en-US" dirty="0">
              <a:solidFill>
                <a:srgbClr val="005EB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022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Network &amp; Information Systems (NIS) Regulations 2018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432000" y="1590675"/>
            <a:ext cx="8280000" cy="4556125"/>
          </a:xfrm>
        </p:spPr>
        <p:txBody>
          <a:bodyPr/>
          <a:lstStyle/>
          <a:p>
            <a:pPr marL="0" indent="0">
              <a:buNone/>
            </a:pPr>
            <a:r>
              <a:rPr lang="en-GB" sz="2400" b="1" dirty="0" smtClean="0"/>
              <a:t>Background:</a:t>
            </a:r>
          </a:p>
          <a:p>
            <a:r>
              <a:rPr lang="en-GB" sz="2400" dirty="0"/>
              <a:t>Came into force  on 10 May 2018</a:t>
            </a:r>
          </a:p>
          <a:p>
            <a:r>
              <a:rPr lang="en-GB" sz="2400" dirty="0" smtClean="0"/>
              <a:t>To </a:t>
            </a:r>
            <a:r>
              <a:rPr lang="en-GB" sz="2400" dirty="0"/>
              <a:t>ensure that ‘essential services’ have adequate data and cyber security measures in </a:t>
            </a:r>
            <a:r>
              <a:rPr lang="en-GB" sz="2400" dirty="0" smtClean="0"/>
              <a:t>place</a:t>
            </a:r>
            <a:endParaRPr lang="en-GB" sz="2400" dirty="0"/>
          </a:p>
          <a:p>
            <a:r>
              <a:rPr lang="en-GB" sz="2400" dirty="0" smtClean="0"/>
              <a:t>Requires </a:t>
            </a:r>
            <a:r>
              <a:rPr lang="en-GB" sz="2400" dirty="0"/>
              <a:t>‘operators of essential </a:t>
            </a:r>
            <a:r>
              <a:rPr lang="en-GB" sz="2400" dirty="0" smtClean="0"/>
              <a:t>services’ to </a:t>
            </a:r>
            <a:r>
              <a:rPr lang="en-GB" sz="2400" dirty="0"/>
              <a:t>take appropriate and proportionate measures to:</a:t>
            </a:r>
          </a:p>
          <a:p>
            <a:pPr marL="0" indent="0">
              <a:buNone/>
            </a:pPr>
            <a:r>
              <a:rPr lang="en-GB" sz="2400" dirty="0" smtClean="0"/>
              <a:t>	- manage </a:t>
            </a:r>
            <a:r>
              <a:rPr lang="en-GB" sz="2400" dirty="0"/>
              <a:t>risks to security of networks; </a:t>
            </a:r>
            <a:endParaRPr lang="en-GB" sz="2400" dirty="0" smtClean="0"/>
          </a:p>
          <a:p>
            <a:pPr marL="0" indent="0">
              <a:buNone/>
            </a:pPr>
            <a:r>
              <a:rPr lang="en-GB" sz="2400" dirty="0"/>
              <a:t>	</a:t>
            </a:r>
            <a:r>
              <a:rPr lang="en-GB" sz="2400" dirty="0" smtClean="0"/>
              <a:t>- prevent </a:t>
            </a:r>
            <a:r>
              <a:rPr lang="en-GB" sz="2400" dirty="0"/>
              <a:t>and minimise the impact of incidents; and</a:t>
            </a:r>
          </a:p>
          <a:p>
            <a:pPr marL="0" indent="0">
              <a:buNone/>
            </a:pPr>
            <a:r>
              <a:rPr lang="en-GB" sz="2400" dirty="0"/>
              <a:t>	</a:t>
            </a:r>
            <a:r>
              <a:rPr lang="en-GB" sz="2400" dirty="0" smtClean="0"/>
              <a:t>- report </a:t>
            </a:r>
            <a:r>
              <a:rPr lang="en-GB" sz="2400" dirty="0"/>
              <a:t>serious incidents. </a:t>
            </a:r>
          </a:p>
          <a:p>
            <a:r>
              <a:rPr lang="en-GB" sz="2400" dirty="0"/>
              <a:t>Overseen by </a:t>
            </a:r>
            <a:r>
              <a:rPr lang="en-GB" sz="2400" dirty="0" smtClean="0"/>
              <a:t>‘Competent Authority’ </a:t>
            </a:r>
            <a:r>
              <a:rPr lang="en-GB" sz="2400" dirty="0"/>
              <a:t>– </a:t>
            </a:r>
            <a:r>
              <a:rPr lang="en-GB" sz="2400" dirty="0" smtClean="0"/>
              <a:t>DHSC </a:t>
            </a:r>
            <a:endParaRPr lang="en-GB" sz="240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smtClean="0"/>
              <a:t>NHS Confidential Slide </a:t>
            </a:r>
            <a:fld id="{A00A4DE3-B3FB-4E1D-9074-8020E3F9A992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1264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Network &amp; Information Systems (NIS) Regulations 2018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432000" y="1571625"/>
            <a:ext cx="8280000" cy="4849812"/>
          </a:xfrm>
        </p:spPr>
        <p:txBody>
          <a:bodyPr/>
          <a:lstStyle/>
          <a:p>
            <a:r>
              <a:rPr lang="en-GB" sz="2400" dirty="0" smtClean="0"/>
              <a:t>The DHSC </a:t>
            </a:r>
            <a:r>
              <a:rPr lang="en-GB" sz="2400" dirty="0"/>
              <a:t>has aligned NIS with existing cyber security programme, tools and mechanisms</a:t>
            </a:r>
          </a:p>
          <a:p>
            <a:r>
              <a:rPr lang="en-GB" sz="2400" dirty="0"/>
              <a:t>Compliance will be measured via:</a:t>
            </a:r>
          </a:p>
          <a:p>
            <a:pPr marL="0" indent="0">
              <a:buNone/>
            </a:pPr>
            <a:r>
              <a:rPr lang="en-GB" sz="2400" dirty="0" smtClean="0"/>
              <a:t>	- Data </a:t>
            </a:r>
            <a:r>
              <a:rPr lang="en-GB" sz="2400" dirty="0"/>
              <a:t>Security and Protection </a:t>
            </a:r>
            <a:r>
              <a:rPr lang="en-GB" sz="2400" dirty="0" smtClean="0"/>
              <a:t>Toolkit (DSPT)</a:t>
            </a:r>
            <a:endParaRPr lang="en-GB" sz="2400" dirty="0"/>
          </a:p>
          <a:p>
            <a:pPr marL="0" indent="0">
              <a:buNone/>
            </a:pPr>
            <a:r>
              <a:rPr lang="en-GB" sz="2400" dirty="0"/>
              <a:t>	</a:t>
            </a:r>
            <a:r>
              <a:rPr lang="en-GB" sz="2400" dirty="0" smtClean="0"/>
              <a:t>- On-site </a:t>
            </a:r>
            <a:r>
              <a:rPr lang="en-GB" sz="2400" dirty="0"/>
              <a:t>Assessments</a:t>
            </a:r>
          </a:p>
          <a:p>
            <a:pPr marL="0" indent="0">
              <a:buNone/>
            </a:pPr>
            <a:r>
              <a:rPr lang="en-GB" sz="2400" dirty="0" smtClean="0"/>
              <a:t>	- Other </a:t>
            </a:r>
            <a:r>
              <a:rPr lang="en-GB" sz="2400" dirty="0"/>
              <a:t>data (</a:t>
            </a:r>
            <a:r>
              <a:rPr lang="en-GB" sz="2400" dirty="0" smtClean="0"/>
              <a:t>e.g</a:t>
            </a:r>
            <a:r>
              <a:rPr lang="en-GB" sz="2400" dirty="0"/>
              <a:t>. </a:t>
            </a:r>
            <a:r>
              <a:rPr lang="en-GB" sz="2400" dirty="0" smtClean="0"/>
              <a:t>DSPR responses)</a:t>
            </a:r>
            <a:endParaRPr lang="en-GB" sz="2400" dirty="0"/>
          </a:p>
          <a:p>
            <a:pPr marL="0" indent="0">
              <a:buNone/>
            </a:pPr>
            <a:r>
              <a:rPr lang="en-GB" sz="2400" dirty="0" smtClean="0"/>
              <a:t>	- Toolkit </a:t>
            </a:r>
            <a:r>
              <a:rPr lang="en-GB" sz="2400" dirty="0"/>
              <a:t>incorporates </a:t>
            </a:r>
            <a:r>
              <a:rPr lang="en-GB" sz="2400" dirty="0" smtClean="0"/>
              <a:t>IG, NDG</a:t>
            </a:r>
            <a:r>
              <a:rPr lang="en-GB" sz="2400" dirty="0"/>
              <a:t>, NIS and </a:t>
            </a:r>
            <a:r>
              <a:rPr lang="en-GB" sz="2400" dirty="0" smtClean="0"/>
              <a:t>GDPR</a:t>
            </a:r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r>
              <a:rPr lang="en-GB" sz="2400" dirty="0" smtClean="0"/>
              <a:t>Further </a:t>
            </a:r>
            <a:r>
              <a:rPr lang="en-GB" sz="2400" dirty="0"/>
              <a:t>guidance: </a:t>
            </a:r>
            <a:r>
              <a:rPr lang="en-GB" sz="2400" dirty="0">
                <a:hlinkClick r:id="rId2"/>
              </a:rPr>
              <a:t>https://</a:t>
            </a:r>
            <a:r>
              <a:rPr lang="en-GB" sz="2400" dirty="0" smtClean="0">
                <a:hlinkClick r:id="rId2"/>
              </a:rPr>
              <a:t>www.gov.uk/government/publications/network-and-information-systems-regulations-2018-health-sector-guide</a:t>
            </a:r>
            <a:endParaRPr lang="en-GB" sz="2400" dirty="0" smtClean="0"/>
          </a:p>
          <a:p>
            <a:pPr marL="0" indent="0">
              <a:buNone/>
            </a:pPr>
            <a:r>
              <a:rPr lang="en-GB" sz="2400" dirty="0" smtClean="0"/>
              <a:t> </a:t>
            </a:r>
            <a:endParaRPr lang="en-GB" sz="2400" dirty="0"/>
          </a:p>
          <a:p>
            <a:pPr marL="0" indent="0">
              <a:buNone/>
            </a:pPr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smtClean="0"/>
              <a:t>NHS Confidential Slide </a:t>
            </a:r>
            <a:fld id="{A00A4DE3-B3FB-4E1D-9074-8020E3F9A992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656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Network &amp; Information Systems (NIS) Regulations 2018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b="1" dirty="0" smtClean="0"/>
              <a:t>What you should do: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 smtClean="0"/>
              <a:t>Ensure the </a:t>
            </a:r>
            <a:r>
              <a:rPr lang="en-GB" sz="2000" dirty="0"/>
              <a:t>ten steps set out in the </a:t>
            </a:r>
            <a:r>
              <a:rPr lang="en-GB" sz="2000" dirty="0" smtClean="0"/>
              <a:t>DSPR have been implemented</a:t>
            </a:r>
            <a:endParaRPr lang="en-GB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/>
              <a:t>Sign up for the DSP </a:t>
            </a:r>
            <a:r>
              <a:rPr lang="en-GB" sz="2000" dirty="0" smtClean="0"/>
              <a:t>Toolkit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 smtClean="0"/>
              <a:t>Book </a:t>
            </a:r>
            <a:r>
              <a:rPr lang="en-GB" sz="2000" dirty="0"/>
              <a:t>an </a:t>
            </a:r>
            <a:r>
              <a:rPr lang="en-GB" sz="2000" dirty="0" smtClean="0"/>
              <a:t>on-site </a:t>
            </a:r>
            <a:r>
              <a:rPr lang="en-GB" sz="2000" dirty="0"/>
              <a:t>assessment with NHS </a:t>
            </a:r>
            <a:r>
              <a:rPr lang="en-GB" sz="2000" dirty="0" smtClean="0"/>
              <a:t>Digital</a:t>
            </a:r>
            <a:endParaRPr lang="en-GB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 smtClean="0"/>
              <a:t>Develop </a:t>
            </a:r>
            <a:r>
              <a:rPr lang="en-GB" sz="2000" dirty="0"/>
              <a:t>a plan to achieve </a:t>
            </a:r>
            <a:r>
              <a:rPr lang="en-GB" sz="2000" dirty="0" smtClean="0"/>
              <a:t>Cyber Essentials Plus </a:t>
            </a:r>
            <a:r>
              <a:rPr lang="en-GB" sz="2000" dirty="0"/>
              <a:t>by June 2021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/>
              <a:t>Complete an interim </a:t>
            </a:r>
            <a:r>
              <a:rPr lang="en-GB" sz="2000" dirty="0" smtClean="0"/>
              <a:t>DSPT </a:t>
            </a:r>
            <a:r>
              <a:rPr lang="en-GB" sz="2000" dirty="0"/>
              <a:t>return in October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 smtClean="0"/>
              <a:t>Report </a:t>
            </a:r>
            <a:r>
              <a:rPr lang="en-GB" sz="2000" dirty="0"/>
              <a:t>GDPR and NIS incidents through the incident notification tool</a:t>
            </a:r>
          </a:p>
          <a:p>
            <a:pPr marL="0" indent="0">
              <a:buNone/>
            </a:pPr>
            <a:endParaRPr lang="en-GB" sz="2000" b="1" dirty="0" smtClean="0"/>
          </a:p>
          <a:p>
            <a:pPr marL="0" indent="0">
              <a:buNone/>
            </a:pPr>
            <a:r>
              <a:rPr lang="en-GB" sz="2000" b="1" dirty="0" smtClean="0"/>
              <a:t>For </a:t>
            </a:r>
            <a:r>
              <a:rPr lang="en-GB" sz="2000" b="1" dirty="0"/>
              <a:t>questions about the application of the </a:t>
            </a:r>
            <a:r>
              <a:rPr lang="en-GB" sz="2000" b="1" dirty="0" smtClean="0"/>
              <a:t>NIS regulations </a:t>
            </a:r>
            <a:r>
              <a:rPr lang="en-GB" sz="2000" b="1" dirty="0"/>
              <a:t>please contact </a:t>
            </a:r>
            <a:r>
              <a:rPr lang="en-GB" sz="2000" b="1" dirty="0" smtClean="0">
                <a:hlinkClick r:id="rId2"/>
              </a:rPr>
              <a:t>NIS.Authority@dh.gsi.gov.uk</a:t>
            </a:r>
            <a:endParaRPr lang="en-GB" sz="2000" b="1" dirty="0" smtClean="0"/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smtClean="0"/>
              <a:t>NHS Confidential Slide </a:t>
            </a:r>
            <a:fld id="{A00A4DE3-B3FB-4E1D-9074-8020E3F9A992}" type="slidenum">
              <a:rPr lang="en-GB" smtClean="0"/>
              <a:pPr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740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039" b="22660"/>
          <a:stretch/>
        </p:blipFill>
        <p:spPr>
          <a:xfrm>
            <a:off x="4603881" y="1959514"/>
            <a:ext cx="2696048" cy="3451993"/>
          </a:xfrm>
          <a:prstGeom prst="rect">
            <a:avLst/>
          </a:prstGeom>
        </p:spPr>
      </p:pic>
      <p:sp>
        <p:nvSpPr>
          <p:cNvPr id="9" name="object 12">
            <a:extLst>
              <a:ext uri="{FF2B5EF4-FFF2-40B4-BE49-F238E27FC236}">
                <a16:creationId xmlns:a16="http://schemas.microsoft.com/office/drawing/2014/main" xmlns="" id="{402D585D-B8EC-4A46-AC22-24F2A8938D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6481" y="837968"/>
            <a:ext cx="641196" cy="9677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8000" b="1" dirty="0">
                <a:solidFill>
                  <a:srgbClr val="D996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US" altLang="en-US" sz="8000" dirty="0">
              <a:solidFill>
                <a:srgbClr val="D9969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47" name="Group 1046"/>
          <p:cNvGrpSpPr/>
          <p:nvPr/>
        </p:nvGrpSpPr>
        <p:grpSpPr>
          <a:xfrm>
            <a:off x="4705011" y="1624551"/>
            <a:ext cx="4482424" cy="4924693"/>
            <a:chOff x="4570005" y="741240"/>
            <a:chExt cx="4482424" cy="4924693"/>
          </a:xfrm>
        </p:grpSpPr>
        <p:sp>
          <p:nvSpPr>
            <p:cNvPr id="17" name="Text Box 34">
              <a:extLst>
                <a:ext uri="{FF2B5EF4-FFF2-40B4-BE49-F238E27FC236}">
                  <a16:creationId xmlns:a16="http://schemas.microsoft.com/office/drawing/2014/main" xmlns="" id="{A7882AA7-5014-415F-AB6C-E890171963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19345" y="1939517"/>
              <a:ext cx="1363266" cy="669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en-US" sz="2000" b="1" dirty="0">
                  <a:solidFill>
                    <a:srgbClr val="C0504D">
                      <a:lumMod val="60000"/>
                      <a:lumOff val="40000"/>
                    </a:srgbClr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Yorkshire &amp; Humber</a:t>
              </a:r>
              <a:endParaRPr lang="en-US" altLang="en-US" dirty="0">
                <a:solidFill>
                  <a:srgbClr val="C0504D">
                    <a:lumMod val="60000"/>
                    <a:lumOff val="4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964197" y="2572823"/>
              <a:ext cx="2088232" cy="800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lang="en-GB" sz="1000" dirty="0">
                  <a:solidFill>
                    <a:srgbClr val="1F497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West Yorkshire, South Yorkshire &amp; Bassetlaw, Humberside and North Yorkshire</a:t>
              </a:r>
            </a:p>
            <a:p>
              <a:pPr defTabSz="914400"/>
              <a:r>
                <a:rPr lang="en-GB" sz="1000" dirty="0">
                  <a:solidFill>
                    <a:srgbClr val="1F497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                   </a:t>
              </a:r>
              <a:r>
                <a:rPr lang="en-GB" sz="1600" b="1" dirty="0">
                  <a:solidFill>
                    <a:srgbClr val="1F497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Pop. 5.4m</a:t>
              </a:r>
              <a:endParaRPr lang="en-GB" sz="16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Text Box 34">
              <a:extLst>
                <a:ext uri="{FF2B5EF4-FFF2-40B4-BE49-F238E27FC236}">
                  <a16:creationId xmlns:a16="http://schemas.microsoft.com/office/drawing/2014/main" xmlns="" id="{A7882AA7-5014-415F-AB6C-E890171963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28797" y="4862301"/>
              <a:ext cx="1471950" cy="334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en-US" sz="2000" b="1" dirty="0" err="1">
                  <a:solidFill>
                    <a:srgbClr val="C0504D">
                      <a:lumMod val="60000"/>
                      <a:lumOff val="40000"/>
                    </a:srgbClr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Wessex</a:t>
              </a:r>
              <a:endParaRPr lang="en-US" altLang="en-US" dirty="0">
                <a:solidFill>
                  <a:srgbClr val="C0504D">
                    <a:lumMod val="60000"/>
                    <a:lumOff val="4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570005" y="5173490"/>
              <a:ext cx="2777966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lang="en-GB" sz="1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Hampshire, Isle of Wight and Dorset</a:t>
              </a:r>
            </a:p>
            <a:p>
              <a:pPr defTabSz="914400"/>
              <a:r>
                <a:rPr lang="en-GB" sz="1600" b="1" dirty="0">
                  <a:solidFill>
                    <a:srgbClr val="9765AB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                </a:t>
              </a:r>
              <a:r>
                <a:rPr lang="en-GB" sz="1600" b="1" dirty="0">
                  <a:solidFill>
                    <a:srgbClr val="1F497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Pop. 2.6m</a:t>
              </a:r>
            </a:p>
          </p:txBody>
        </p:sp>
        <p:sp>
          <p:nvSpPr>
            <p:cNvPr id="21" name="Text Box 34">
              <a:extLst>
                <a:ext uri="{FF2B5EF4-FFF2-40B4-BE49-F238E27FC236}">
                  <a16:creationId xmlns:a16="http://schemas.microsoft.com/office/drawing/2014/main" xmlns="" id="{A7882AA7-5014-415F-AB6C-E890171963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00477" y="4103268"/>
              <a:ext cx="1888587" cy="669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en-US" sz="2000" b="1" dirty="0">
                  <a:solidFill>
                    <a:srgbClr val="C0504D">
                      <a:lumMod val="60000"/>
                      <a:lumOff val="40000"/>
                    </a:srgbClr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Thames Valley </a:t>
              </a:r>
              <a:br>
                <a:rPr lang="en-US" altLang="en-US" sz="2000" b="1" dirty="0">
                  <a:solidFill>
                    <a:srgbClr val="C0504D">
                      <a:lumMod val="60000"/>
                      <a:lumOff val="40000"/>
                    </a:srgbClr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</a:br>
              <a:r>
                <a:rPr lang="en-US" altLang="en-US" sz="2000" b="1" dirty="0">
                  <a:solidFill>
                    <a:srgbClr val="C0504D">
                      <a:lumMod val="60000"/>
                      <a:lumOff val="40000"/>
                    </a:srgbClr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&amp; Surrey</a:t>
              </a:r>
              <a:endParaRPr lang="en-US" altLang="en-US" dirty="0">
                <a:solidFill>
                  <a:srgbClr val="C0504D">
                    <a:lumMod val="60000"/>
                    <a:lumOff val="4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997356" y="4641392"/>
              <a:ext cx="272234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lang="en-GB" sz="1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Buckinghamshire, Berkshire, Oxfordshire and Surrey</a:t>
              </a:r>
            </a:p>
            <a:p>
              <a:pPr defTabSz="914400"/>
              <a:r>
                <a:rPr lang="en-GB" sz="1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                   </a:t>
              </a:r>
              <a:r>
                <a:rPr lang="en-GB" sz="1600" b="1" dirty="0">
                  <a:solidFill>
                    <a:srgbClr val="1F497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Pop. 3.2m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916857" y="1319459"/>
              <a:ext cx="20639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lang="en-GB" sz="1000" dirty="0">
                  <a:solidFill>
                    <a:srgbClr val="1F497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 Greater Manchester devolution patch</a:t>
              </a:r>
            </a:p>
            <a:p>
              <a:pPr defTabSz="914400"/>
              <a:r>
                <a:rPr lang="en-GB" sz="16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        </a:t>
              </a:r>
              <a:r>
                <a:rPr lang="en-GB" sz="1600" b="1" dirty="0">
                  <a:solidFill>
                    <a:srgbClr val="1F497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Pop. 2.8m   </a:t>
              </a:r>
            </a:p>
          </p:txBody>
        </p:sp>
        <p:sp>
          <p:nvSpPr>
            <p:cNvPr id="24" name="Text Box 34">
              <a:extLst>
                <a:ext uri="{FF2B5EF4-FFF2-40B4-BE49-F238E27FC236}">
                  <a16:creationId xmlns:a16="http://schemas.microsoft.com/office/drawing/2014/main" xmlns="" id="{A7882AA7-5014-415F-AB6C-E890171963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76274" y="741240"/>
              <a:ext cx="1631001" cy="669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en-US" sz="2000" b="1" dirty="0">
                  <a:solidFill>
                    <a:srgbClr val="D99694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Greater</a:t>
              </a:r>
              <a:r>
                <a:rPr lang="en-US" altLang="en-US" sz="2000" b="1" dirty="0">
                  <a:solidFill>
                    <a:srgbClr val="C0504D">
                      <a:lumMod val="60000"/>
                      <a:lumOff val="40000"/>
                    </a:srgbClr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Manchester</a:t>
              </a:r>
              <a:endParaRPr lang="en-US" altLang="en-US" dirty="0">
                <a:solidFill>
                  <a:srgbClr val="C0504D">
                    <a:lumMod val="60000"/>
                    <a:lumOff val="4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7010510" y="3660990"/>
              <a:ext cx="1656184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lang="en-GB" sz="1000" dirty="0">
                  <a:solidFill>
                    <a:srgbClr val="1F497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All of London </a:t>
              </a:r>
            </a:p>
            <a:p>
              <a:pPr defTabSz="914400"/>
              <a:r>
                <a:rPr lang="en-GB" sz="1000" b="1" dirty="0">
                  <a:solidFill>
                    <a:srgbClr val="FFC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      </a:t>
              </a:r>
              <a:r>
                <a:rPr lang="en-GB" sz="1600" b="1" dirty="0">
                  <a:solidFill>
                    <a:srgbClr val="1F497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Pop. 8.5m</a:t>
              </a:r>
            </a:p>
          </p:txBody>
        </p:sp>
        <p:sp>
          <p:nvSpPr>
            <p:cNvPr id="26" name="Text Box 34">
              <a:extLst>
                <a:ext uri="{FF2B5EF4-FFF2-40B4-BE49-F238E27FC236}">
                  <a16:creationId xmlns:a16="http://schemas.microsoft.com/office/drawing/2014/main" xmlns="" id="{A7882AA7-5014-415F-AB6C-E890171963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16857" y="3407198"/>
              <a:ext cx="1749837" cy="3600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altLang="en-US" sz="2000" b="1" dirty="0">
                  <a:solidFill>
                    <a:srgbClr val="C0504D">
                      <a:lumMod val="60000"/>
                      <a:lumOff val="40000"/>
                    </a:srgbClr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One London</a:t>
              </a:r>
              <a:endParaRPr lang="en-US" altLang="en-US" dirty="0">
                <a:solidFill>
                  <a:srgbClr val="C0504D">
                    <a:lumMod val="60000"/>
                    <a:lumOff val="4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9" name="Straight Arrow Connector 28"/>
            <p:cNvCxnSpPr/>
            <p:nvPr/>
          </p:nvCxnSpPr>
          <p:spPr>
            <a:xfrm flipV="1">
              <a:off x="5737886" y="1319459"/>
              <a:ext cx="1178971" cy="1181419"/>
            </a:xfrm>
            <a:prstGeom prst="straightConnector1">
              <a:avLst/>
            </a:prstGeom>
            <a:ln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endCxn id="17" idx="1"/>
            </p:cNvCxnSpPr>
            <p:nvPr/>
          </p:nvCxnSpPr>
          <p:spPr>
            <a:xfrm flipV="1">
              <a:off x="6111995" y="2274480"/>
              <a:ext cx="707350" cy="19025"/>
            </a:xfrm>
            <a:prstGeom prst="straightConnector1">
              <a:avLst/>
            </a:prstGeom>
            <a:ln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5" name="Straight Arrow Connector 1024"/>
            <p:cNvCxnSpPr>
              <a:endCxn id="26" idx="1"/>
            </p:cNvCxnSpPr>
            <p:nvPr/>
          </p:nvCxnSpPr>
          <p:spPr>
            <a:xfrm>
              <a:off x="6465670" y="3587218"/>
              <a:ext cx="451187" cy="0"/>
            </a:xfrm>
            <a:prstGeom prst="straightConnector1">
              <a:avLst/>
            </a:prstGeom>
            <a:ln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1" name="Straight Arrow Connector 1030"/>
            <p:cNvCxnSpPr/>
            <p:nvPr/>
          </p:nvCxnSpPr>
          <p:spPr>
            <a:xfrm flipH="1">
              <a:off x="5076217" y="4014162"/>
              <a:ext cx="575903" cy="848139"/>
            </a:xfrm>
            <a:prstGeom prst="straightConnector1">
              <a:avLst/>
            </a:prstGeom>
            <a:ln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4" name="Straight Arrow Connector 1033"/>
            <p:cNvCxnSpPr/>
            <p:nvPr/>
          </p:nvCxnSpPr>
          <p:spPr>
            <a:xfrm>
              <a:off x="6012160" y="3557038"/>
              <a:ext cx="357978" cy="546230"/>
            </a:xfrm>
            <a:prstGeom prst="straightConnector1">
              <a:avLst/>
            </a:prstGeom>
            <a:ln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44" name="Picture 104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8313" y="177418"/>
            <a:ext cx="825688" cy="660550"/>
          </a:xfrm>
          <a:prstGeom prst="rect">
            <a:avLst/>
          </a:prstGeom>
        </p:spPr>
      </p:pic>
      <p:pic>
        <p:nvPicPr>
          <p:cNvPr id="44" name="Picture 28" descr="Speech, Bubble, Arrow, Ellipse, Shape, Message, Blank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39839">
            <a:off x="124291" y="2318704"/>
            <a:ext cx="4942650" cy="4853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7" name="Group 46"/>
          <p:cNvGrpSpPr/>
          <p:nvPr/>
        </p:nvGrpSpPr>
        <p:grpSpPr>
          <a:xfrm>
            <a:off x="-72299" y="2373003"/>
            <a:ext cx="5788753" cy="2158707"/>
            <a:chOff x="13202" y="2763614"/>
            <a:chExt cx="5545093" cy="2002886"/>
          </a:xfrm>
        </p:grpSpPr>
        <p:sp>
          <p:nvSpPr>
            <p:cNvPr id="54" name="TextBox 53"/>
            <p:cNvSpPr txBox="1"/>
            <p:nvPr/>
          </p:nvSpPr>
          <p:spPr>
            <a:xfrm>
              <a:off x="830310" y="2763614"/>
              <a:ext cx="3079887" cy="5425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14400"/>
              <a:r>
                <a:rPr lang="en-GB" sz="1600" b="1" dirty="0">
                  <a:solidFill>
                    <a:srgbClr val="1F497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Exemplars </a:t>
              </a:r>
            </a:p>
            <a:p>
              <a:pPr algn="ctr" defTabSz="914400"/>
              <a:r>
                <a:rPr lang="en-GB" sz="1600" b="1" dirty="0">
                  <a:solidFill>
                    <a:srgbClr val="1F497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engage with…</a:t>
              </a: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 rotWithShape="1">
            <a:blip r:embed="rId6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34" t="9642" r="6257" b="4358"/>
            <a:stretch/>
          </p:blipFill>
          <p:spPr>
            <a:xfrm>
              <a:off x="1313250" y="3288751"/>
              <a:ext cx="2297815" cy="1477749"/>
            </a:xfrm>
            <a:prstGeom prst="rect">
              <a:avLst/>
            </a:prstGeom>
          </p:spPr>
        </p:pic>
        <p:pic>
          <p:nvPicPr>
            <p:cNvPr id="49" name="Picture 9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02" y="3440658"/>
              <a:ext cx="1634213" cy="11739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51" name="Picture 1050"/>
            <p:cNvPicPr>
              <a:picLocks noChangeAspect="1"/>
            </p:cNvPicPr>
            <p:nvPr/>
          </p:nvPicPr>
          <p:blipFill rotWithShape="1">
            <a:blip r:embed="rId8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753" t="14423" r="511" b="26690"/>
            <a:stretch/>
          </p:blipFill>
          <p:spPr>
            <a:xfrm>
              <a:off x="3591685" y="3514452"/>
              <a:ext cx="1966610" cy="969691"/>
            </a:xfrm>
            <a:prstGeom prst="rect">
              <a:avLst/>
            </a:prstGeom>
          </p:spPr>
        </p:pic>
      </p:grpSp>
      <p:sp>
        <p:nvSpPr>
          <p:cNvPr id="8" name="object 9">
            <a:extLst>
              <a:ext uri="{FF2B5EF4-FFF2-40B4-BE49-F238E27FC236}">
                <a16:creationId xmlns:a16="http://schemas.microsoft.com/office/drawing/2014/main" xmlns="" id="{E7B169A1-F508-4E26-8849-87FA3C7868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5753" y="1178615"/>
            <a:ext cx="1224136" cy="62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1F497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Wave 1 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b="1" dirty="0">
                <a:solidFill>
                  <a:srgbClr val="1F497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Exemplars</a:t>
            </a:r>
          </a:p>
        </p:txBody>
      </p:sp>
      <p:pic>
        <p:nvPicPr>
          <p:cNvPr id="77" name="Picture 10"/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22" t="14293" r="1844" b="21283"/>
          <a:stretch/>
        </p:blipFill>
        <p:spPr bwMode="auto">
          <a:xfrm>
            <a:off x="3483038" y="1596050"/>
            <a:ext cx="1919204" cy="1213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0" name="Picture 11"/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13" b="27695"/>
          <a:stretch/>
        </p:blipFill>
        <p:spPr bwMode="auto">
          <a:xfrm>
            <a:off x="193291" y="1185345"/>
            <a:ext cx="2538611" cy="113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4543" y="717584"/>
            <a:ext cx="2117122" cy="131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7" name="Picture 4"/>
          <p:cNvPicPr>
            <a:picLocks noChangeAspect="1" noChangeArrowheads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43" r="14013"/>
          <a:stretch/>
        </p:blipFill>
        <p:spPr bwMode="auto">
          <a:xfrm>
            <a:off x="2843808" y="4897473"/>
            <a:ext cx="1641553" cy="15260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13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8711" y="4489935"/>
            <a:ext cx="1871663" cy="1304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itle 3"/>
          <p:cNvSpPr txBox="1">
            <a:spLocks/>
          </p:cNvSpPr>
          <p:nvPr/>
        </p:nvSpPr>
        <p:spPr>
          <a:xfrm>
            <a:off x="95251" y="134300"/>
            <a:ext cx="7831530" cy="7036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lang="en-GB" sz="3600" b="1" i="0" kern="1200" baseline="0" smtClean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pPr>
              <a:defRPr/>
            </a:pPr>
            <a:r>
              <a:rPr sz="2900" dirty="0" smtClean="0">
                <a:solidFill>
                  <a:srgbClr val="005EB8"/>
                </a:solidFill>
              </a:rPr>
              <a:t>Local Health &amp; Care Records </a:t>
            </a:r>
            <a:r>
              <a:rPr lang="en-GB" sz="2900" dirty="0" smtClean="0">
                <a:solidFill>
                  <a:srgbClr val="005EB8"/>
                </a:solidFill>
              </a:rPr>
              <a:t>–</a:t>
            </a:r>
            <a:r>
              <a:rPr sz="2900" dirty="0" smtClean="0">
                <a:solidFill>
                  <a:srgbClr val="005EB8"/>
                </a:solidFill>
              </a:rPr>
              <a:t> the story so </a:t>
            </a:r>
            <a:r>
              <a:rPr sz="2900" dirty="0">
                <a:solidFill>
                  <a:srgbClr val="005EB8"/>
                </a:solidFill>
              </a:rPr>
              <a:t>far…</a:t>
            </a:r>
          </a:p>
        </p:txBody>
      </p:sp>
    </p:spTree>
    <p:extLst>
      <p:ext uri="{BB962C8B-B14F-4D97-AF65-F5344CB8AC3E}">
        <p14:creationId xmlns:p14="http://schemas.microsoft.com/office/powerpoint/2010/main" val="1811071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LHCR &amp; Cyber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sz="2400" dirty="0"/>
              <a:t>Exemplars </a:t>
            </a:r>
            <a:r>
              <a:rPr lang="en-GB" sz="2400" dirty="0" smtClean="0"/>
              <a:t>required </a:t>
            </a:r>
            <a:r>
              <a:rPr lang="en-GB" sz="2400" dirty="0"/>
              <a:t>to assure the security status of </a:t>
            </a:r>
            <a:r>
              <a:rPr lang="en-GB" sz="2400" dirty="0" smtClean="0"/>
              <a:t>connections</a:t>
            </a:r>
          </a:p>
          <a:p>
            <a:r>
              <a:rPr lang="en-GB" sz="2400" dirty="0" smtClean="0"/>
              <a:t>Must comply </a:t>
            </a:r>
            <a:r>
              <a:rPr lang="en-GB" sz="2400" dirty="0"/>
              <a:t>with the 10 data security standards set by the National Data Guardian </a:t>
            </a:r>
          </a:p>
          <a:p>
            <a:r>
              <a:rPr lang="en-GB" sz="2400" dirty="0" smtClean="0"/>
              <a:t>NHS E is working </a:t>
            </a:r>
            <a:r>
              <a:rPr lang="en-GB" sz="2400" dirty="0"/>
              <a:t>with the </a:t>
            </a:r>
            <a:r>
              <a:rPr lang="en-GB" sz="2400" dirty="0" smtClean="0"/>
              <a:t>National Cyber Security Centre and Department </a:t>
            </a:r>
            <a:r>
              <a:rPr lang="en-GB" sz="2400" dirty="0"/>
              <a:t>of Health and Social Care to develop ‘attack tree </a:t>
            </a:r>
            <a:r>
              <a:rPr lang="en-GB" sz="2400" dirty="0" smtClean="0"/>
              <a:t>risk’ approach</a:t>
            </a:r>
          </a:p>
          <a:p>
            <a:r>
              <a:rPr lang="en-GB" sz="2400" dirty="0" smtClean="0"/>
              <a:t>Attack Tree risk workshops </a:t>
            </a:r>
            <a:r>
              <a:rPr lang="en-GB" sz="2400" dirty="0"/>
              <a:t>are being specifically designed for </a:t>
            </a:r>
            <a:r>
              <a:rPr lang="en-GB" sz="2400" dirty="0" smtClean="0"/>
              <a:t>LHCR areas</a:t>
            </a:r>
          </a:p>
          <a:p>
            <a:r>
              <a:rPr lang="en-GB" sz="2400" dirty="0" smtClean="0"/>
              <a:t>Aim is to </a:t>
            </a:r>
            <a:r>
              <a:rPr lang="en-GB" sz="2400" dirty="0"/>
              <a:t>map out risks and the mitigation of those </a:t>
            </a:r>
            <a:r>
              <a:rPr lang="en-GB" sz="2400" dirty="0" smtClean="0"/>
              <a:t>risks</a:t>
            </a:r>
          </a:p>
          <a:p>
            <a:r>
              <a:rPr lang="en-GB" sz="2400" dirty="0" smtClean="0"/>
              <a:t>Workshops to be held during October and November </a:t>
            </a:r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smtClean="0"/>
              <a:t>NHS Confidential Slide </a:t>
            </a:r>
            <a:fld id="{A00A4DE3-B3FB-4E1D-9074-8020E3F9A992}" type="slidenum">
              <a:rPr lang="en-GB" smtClean="0"/>
              <a:pPr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6474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Title 1"/>
          <p:cNvSpPr txBox="1">
            <a:spLocks/>
          </p:cNvSpPr>
          <p:nvPr/>
        </p:nvSpPr>
        <p:spPr bwMode="auto">
          <a:xfrm>
            <a:off x="192088" y="188384"/>
            <a:ext cx="7681912" cy="575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7000" tIns="34290" rIns="27000" bIns="34290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endParaRPr lang="en-GB" altLang="en-US" sz="2400">
              <a:solidFill>
                <a:srgbClr val="00B496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6" name="Text Placeholder 2">
            <a:extLst>
              <a:ext uri="{FF2B5EF4-FFF2-40B4-BE49-F238E27FC236}"/>
            </a:extLst>
          </p:cNvPr>
          <p:cNvSpPr txBox="1">
            <a:spLocks/>
          </p:cNvSpPr>
          <p:nvPr/>
        </p:nvSpPr>
        <p:spPr>
          <a:xfrm>
            <a:off x="1227139" y="599017"/>
            <a:ext cx="6516687" cy="5638800"/>
          </a:xfrm>
          <a:prstGeom prst="rect">
            <a:avLst/>
          </a:prstGeom>
        </p:spPr>
        <p:txBody>
          <a:bodyPr lIns="68580" tIns="34290" rIns="68580" bIns="3429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363" indent="-1841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20725" indent="-277813" algn="l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7175" indent="-257175">
              <a:buFont typeface="Arial" panose="020B0604020202020204" pitchFamily="34" charset="0"/>
              <a:buChar char="•"/>
              <a:defRPr/>
            </a:pPr>
            <a:endParaRPr lang="en-GB" sz="1200" b="0" dirty="0">
              <a:solidFill>
                <a:sysClr val="windowText" lastClr="000000"/>
              </a:solidFill>
              <a:latin typeface="Calibri"/>
            </a:endParaRPr>
          </a:p>
          <a:p>
            <a:pPr marL="257175" indent="-257175">
              <a:buFont typeface="Arial" panose="020B0604020202020204" pitchFamily="34" charset="0"/>
              <a:buChar char="•"/>
              <a:defRPr/>
            </a:pPr>
            <a:endParaRPr lang="en-GB" sz="1200" b="0" dirty="0">
              <a:solidFill>
                <a:sysClr val="windowText" lastClr="000000"/>
              </a:solidFill>
              <a:latin typeface="Calibri"/>
            </a:endParaRPr>
          </a:p>
          <a:p>
            <a:pPr>
              <a:defRPr/>
            </a:pPr>
            <a:endParaRPr lang="en-GB" sz="1500" i="1" dirty="0">
              <a:solidFill>
                <a:sysClr val="windowText" lastClr="000000"/>
              </a:solidFill>
              <a:latin typeface="Calibri"/>
            </a:endParaRPr>
          </a:p>
          <a:p>
            <a:pPr marL="0" lvl="2" indent="0">
              <a:buFont typeface="Courier New" panose="02070309020205020404" pitchFamily="49" charset="0"/>
              <a:buNone/>
              <a:defRPr/>
            </a:pPr>
            <a:endParaRPr lang="en-GB" sz="1500" dirty="0">
              <a:solidFill>
                <a:sysClr val="windowText" lastClr="000000"/>
              </a:solidFill>
              <a:latin typeface="Calibri"/>
            </a:endParaRPr>
          </a:p>
          <a:p>
            <a:pPr marL="526256" lvl="2" indent="-526256">
              <a:buFont typeface="Arial" panose="020B0604020202020204" pitchFamily="34" charset="0"/>
              <a:buChar char="•"/>
              <a:defRPr/>
            </a:pPr>
            <a:endParaRPr lang="en-GB" sz="1500" dirty="0">
              <a:solidFill>
                <a:sysClr val="windowText" lastClr="000000"/>
              </a:solidFill>
              <a:latin typeface="Calibri"/>
            </a:endParaRPr>
          </a:p>
          <a:p>
            <a:pPr marL="527447" lvl="2" indent="-257175">
              <a:buFont typeface="Arial" panose="020B0604020202020204" pitchFamily="34" charset="0"/>
              <a:buChar char="•"/>
              <a:defRPr/>
            </a:pPr>
            <a:endParaRPr lang="en-GB" sz="1500" b="1" dirty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7" name="Text Placeholder 2">
            <a:extLst>
              <a:ext uri="{FF2B5EF4-FFF2-40B4-BE49-F238E27FC236}"/>
            </a:extLst>
          </p:cNvPr>
          <p:cNvSpPr txBox="1">
            <a:spLocks/>
          </p:cNvSpPr>
          <p:nvPr/>
        </p:nvSpPr>
        <p:spPr>
          <a:xfrm>
            <a:off x="455613" y="1234017"/>
            <a:ext cx="6516687" cy="5638800"/>
          </a:xfrm>
          <a:prstGeom prst="rect">
            <a:avLst/>
          </a:prstGeom>
        </p:spPr>
        <p:txBody>
          <a:bodyPr lIns="68580" tIns="34290" rIns="68580" bIns="3429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0363" indent="-1841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20725" indent="-277813" algn="l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 indent="0">
              <a:buFont typeface="Courier New" panose="02070309020205020404" pitchFamily="49" charset="0"/>
              <a:buNone/>
              <a:defRPr/>
            </a:pPr>
            <a:endParaRPr lang="en-GB" sz="1275" dirty="0">
              <a:solidFill>
                <a:sysClr val="windowText" lastClr="000000"/>
              </a:solidFill>
              <a:latin typeface="Calibri" panose="020F0502020204030204" pitchFamily="34" charset="0"/>
            </a:endParaRPr>
          </a:p>
          <a:p>
            <a:pPr marL="200025" lvl="2" indent="-200025">
              <a:buFont typeface="Arial" panose="020B0604020202020204" pitchFamily="34" charset="0"/>
              <a:buChar char="•"/>
              <a:defRPr/>
            </a:pPr>
            <a:endParaRPr lang="en-GB" sz="1275" dirty="0">
              <a:solidFill>
                <a:sysClr val="windowText" lastClr="000000"/>
              </a:solidFill>
              <a:latin typeface="Calibri" panose="020F0502020204030204" pitchFamily="34" charset="0"/>
            </a:endParaRPr>
          </a:p>
          <a:p>
            <a:pPr marL="257175" indent="-257175">
              <a:buFont typeface="Arial" panose="020B0604020202020204" pitchFamily="34" charset="0"/>
              <a:buChar char="•"/>
              <a:defRPr/>
            </a:pPr>
            <a:endParaRPr lang="en-GB" sz="1200" b="0" dirty="0">
              <a:solidFill>
                <a:sysClr val="windowText" lastClr="000000"/>
              </a:solidFill>
              <a:latin typeface="Calibri"/>
            </a:endParaRPr>
          </a:p>
          <a:p>
            <a:pPr>
              <a:defRPr/>
            </a:pPr>
            <a:endParaRPr lang="en-GB" sz="1500" i="1" dirty="0">
              <a:solidFill>
                <a:sysClr val="windowText" lastClr="000000"/>
              </a:solidFill>
              <a:latin typeface="Calibri"/>
            </a:endParaRPr>
          </a:p>
          <a:p>
            <a:pPr marL="0" lvl="2" indent="0">
              <a:buFont typeface="Courier New" panose="02070309020205020404" pitchFamily="49" charset="0"/>
              <a:buNone/>
              <a:defRPr/>
            </a:pPr>
            <a:endParaRPr lang="en-GB" sz="1500" dirty="0">
              <a:solidFill>
                <a:sysClr val="windowText" lastClr="000000"/>
              </a:solidFill>
              <a:latin typeface="Calibri"/>
            </a:endParaRPr>
          </a:p>
          <a:p>
            <a:pPr marL="526256" lvl="2" indent="-526256">
              <a:buFont typeface="Arial" panose="020B0604020202020204" pitchFamily="34" charset="0"/>
              <a:buChar char="•"/>
              <a:defRPr/>
            </a:pPr>
            <a:endParaRPr lang="en-GB" sz="1500" dirty="0">
              <a:solidFill>
                <a:sysClr val="windowText" lastClr="000000"/>
              </a:solidFill>
              <a:latin typeface="Calibri"/>
            </a:endParaRPr>
          </a:p>
          <a:p>
            <a:pPr marL="527447" lvl="2" indent="-257175">
              <a:buFont typeface="Arial" panose="020B0604020202020204" pitchFamily="34" charset="0"/>
              <a:buChar char="•"/>
              <a:defRPr/>
            </a:pPr>
            <a:endParaRPr lang="en-GB" sz="1500" b="1" dirty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43" name="Rectangle 42">
            <a:extLst>
              <a:ext uri="{FF2B5EF4-FFF2-40B4-BE49-F238E27FC236}"/>
            </a:extLst>
          </p:cNvPr>
          <p:cNvSpPr/>
          <p:nvPr/>
        </p:nvSpPr>
        <p:spPr>
          <a:xfrm>
            <a:off x="3900488" y="5151967"/>
            <a:ext cx="4572000" cy="30008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en-GB" sz="1350" dirty="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8" name="Circular Arrow 7">
            <a:extLst>
              <a:ext uri="{FF2B5EF4-FFF2-40B4-BE49-F238E27FC236}"/>
            </a:extLst>
          </p:cNvPr>
          <p:cNvSpPr/>
          <p:nvPr/>
        </p:nvSpPr>
        <p:spPr>
          <a:xfrm>
            <a:off x="990600" y="1418167"/>
            <a:ext cx="7543800" cy="4449233"/>
          </a:xfrm>
          <a:prstGeom prst="circularArrow">
            <a:avLst>
              <a:gd name="adj1" fmla="val 5544"/>
              <a:gd name="adj2" fmla="val 330680"/>
              <a:gd name="adj3" fmla="val 13844644"/>
              <a:gd name="adj4" fmla="val 17344282"/>
              <a:gd name="adj5" fmla="val 5757"/>
            </a:avLst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Chevron 8">
            <a:extLst>
              <a:ext uri="{FF2B5EF4-FFF2-40B4-BE49-F238E27FC236}"/>
            </a:extLst>
          </p:cNvPr>
          <p:cNvSpPr/>
          <p:nvPr/>
        </p:nvSpPr>
        <p:spPr>
          <a:xfrm>
            <a:off x="5518151" y="4064001"/>
            <a:ext cx="2954337" cy="1394884"/>
          </a:xfrm>
          <a:prstGeom prst="chevron">
            <a:avLst/>
          </a:prstGeom>
          <a:solidFill>
            <a:srgbClr val="4472C4"/>
          </a:solidFill>
          <a:ln w="38100" cap="flat" cmpd="sng" algn="ctr">
            <a:solidFill>
              <a:srgbClr val="FFFF00"/>
            </a:solidFill>
            <a:prstDash val="solid"/>
            <a:miter lim="800000"/>
          </a:ln>
          <a:effectLst/>
        </p:spPr>
        <p:txBody>
          <a:bodyPr lIns="107263" tIns="53630" rIns="107263" bIns="53630" anchor="ctr"/>
          <a:lstStyle/>
          <a:p>
            <a:pPr defTabSz="1072621">
              <a:defRPr/>
            </a:pPr>
            <a:r>
              <a:rPr lang="en-GB" sz="1600" kern="0" dirty="0" smtClean="0">
                <a:solidFill>
                  <a:schemeClr val="bg1"/>
                </a:solidFill>
                <a:latin typeface="Calibri" panose="020F0502020204030204"/>
                <a:cs typeface="Calibri"/>
              </a:rPr>
              <a:t>4. Consolidated </a:t>
            </a:r>
            <a:r>
              <a:rPr lang="en-GB" sz="1600" kern="0" dirty="0">
                <a:solidFill>
                  <a:schemeClr val="bg1"/>
                </a:solidFill>
                <a:latin typeface="Calibri" panose="020F0502020204030204"/>
                <a:cs typeface="Calibri"/>
              </a:rPr>
              <a:t>set of mitigations = </a:t>
            </a:r>
            <a:r>
              <a:rPr lang="en-GB" sz="1600" b="1" kern="0" dirty="0">
                <a:solidFill>
                  <a:srgbClr val="FFFF00"/>
                </a:solidFill>
                <a:latin typeface="Calibri" panose="020F0502020204030204"/>
                <a:cs typeface="Calibri"/>
              </a:rPr>
              <a:t>LHCR Cyber standard</a:t>
            </a:r>
          </a:p>
        </p:txBody>
      </p:sp>
      <p:sp>
        <p:nvSpPr>
          <p:cNvPr id="10" name="Chevron 9">
            <a:extLst>
              <a:ext uri="{FF2B5EF4-FFF2-40B4-BE49-F238E27FC236}"/>
            </a:extLst>
          </p:cNvPr>
          <p:cNvSpPr/>
          <p:nvPr/>
        </p:nvSpPr>
        <p:spPr>
          <a:xfrm>
            <a:off x="5524500" y="1788585"/>
            <a:ext cx="3086100" cy="1511300"/>
          </a:xfrm>
          <a:prstGeom prst="chevron">
            <a:avLst/>
          </a:prstGeom>
          <a:solidFill>
            <a:srgbClr val="4472C4"/>
          </a:solidFill>
          <a:ln w="38100" cap="flat" cmpd="sng" algn="ctr">
            <a:solidFill>
              <a:srgbClr val="FFFF00"/>
            </a:solidFill>
            <a:prstDash val="solid"/>
            <a:miter lim="800000"/>
          </a:ln>
          <a:effectLst/>
        </p:spPr>
        <p:txBody>
          <a:bodyPr lIns="107263" tIns="53630" rIns="107263" bIns="53630" anchor="ctr"/>
          <a:lstStyle/>
          <a:p>
            <a:pPr defTabSz="1072621">
              <a:defRPr/>
            </a:pPr>
            <a:r>
              <a:rPr lang="en-GB" sz="1600" b="1" kern="0" dirty="0">
                <a:solidFill>
                  <a:srgbClr val="FFFF00"/>
                </a:solidFill>
                <a:latin typeface="Calibri" panose="020F0502020204030204"/>
                <a:cs typeface="Calibri"/>
              </a:rPr>
              <a:t>3. Focus - Hardening of the data layer and APIs </a:t>
            </a:r>
            <a:r>
              <a:rPr lang="en-GB" sz="1600" kern="0" dirty="0">
                <a:solidFill>
                  <a:schemeClr val="bg1"/>
                </a:solidFill>
                <a:latin typeface="Calibri" panose="020F0502020204030204"/>
                <a:cs typeface="Calibri"/>
              </a:rPr>
              <a:t>to connected systems</a:t>
            </a:r>
          </a:p>
        </p:txBody>
      </p:sp>
      <p:sp>
        <p:nvSpPr>
          <p:cNvPr id="11" name="Chevron 10">
            <a:extLst>
              <a:ext uri="{FF2B5EF4-FFF2-40B4-BE49-F238E27FC236}"/>
            </a:extLst>
          </p:cNvPr>
          <p:cNvSpPr/>
          <p:nvPr/>
        </p:nvSpPr>
        <p:spPr>
          <a:xfrm>
            <a:off x="304800" y="1788585"/>
            <a:ext cx="3562350" cy="1511300"/>
          </a:xfrm>
          <a:prstGeom prst="chevron">
            <a:avLst/>
          </a:prstGeom>
          <a:solidFill>
            <a:srgbClr val="4472C4"/>
          </a:solidFill>
          <a:ln w="38100" cap="flat" cmpd="sng" algn="ctr">
            <a:solidFill>
              <a:srgbClr val="FFFF00"/>
            </a:solidFill>
            <a:prstDash val="solid"/>
            <a:miter lim="800000"/>
          </a:ln>
          <a:effectLst/>
        </p:spPr>
        <p:txBody>
          <a:bodyPr lIns="107263" tIns="53630" rIns="107263" bIns="53630" anchor="ctr"/>
          <a:lstStyle/>
          <a:p>
            <a:pPr defTabSz="1072621">
              <a:defRPr/>
            </a:pPr>
            <a:r>
              <a:rPr lang="en-GB" sz="1600" b="1" kern="0" dirty="0">
                <a:solidFill>
                  <a:srgbClr val="FFFF00"/>
                </a:solidFill>
                <a:latin typeface="Calibri" panose="020F0502020204030204"/>
                <a:cs typeface="Calibri"/>
              </a:rPr>
              <a:t>2. Attack-tree sessions– </a:t>
            </a:r>
          </a:p>
          <a:p>
            <a:pPr defTabSz="1072621">
              <a:defRPr/>
            </a:pPr>
            <a:r>
              <a:rPr lang="en-GB" sz="1600" kern="0" dirty="0">
                <a:solidFill>
                  <a:schemeClr val="bg1"/>
                </a:solidFill>
                <a:latin typeface="Calibri" panose="020F0502020204030204"/>
                <a:cs typeface="Calibri"/>
              </a:rPr>
              <a:t>for each LHCRE to identify threats and mitigations</a:t>
            </a:r>
            <a:endParaRPr lang="en-US" sz="1600" kern="0" dirty="0">
              <a:solidFill>
                <a:schemeClr val="bg1"/>
              </a:solidFill>
              <a:latin typeface="Calibri" panose="020F0502020204030204"/>
              <a:cs typeface="Calibri"/>
            </a:endParaRPr>
          </a:p>
        </p:txBody>
      </p:sp>
      <p:sp>
        <p:nvSpPr>
          <p:cNvPr id="12" name="Chevron 11">
            <a:extLst>
              <a:ext uri="{FF2B5EF4-FFF2-40B4-BE49-F238E27FC236}"/>
            </a:extLst>
          </p:cNvPr>
          <p:cNvSpPr/>
          <p:nvPr/>
        </p:nvSpPr>
        <p:spPr>
          <a:xfrm>
            <a:off x="603251" y="4068234"/>
            <a:ext cx="3357563" cy="1392767"/>
          </a:xfrm>
          <a:prstGeom prst="chevron">
            <a:avLst/>
          </a:prstGeom>
          <a:solidFill>
            <a:srgbClr val="4472C4"/>
          </a:solidFill>
          <a:ln w="38100" cap="flat" cmpd="sng" algn="ctr">
            <a:solidFill>
              <a:srgbClr val="FFFF00"/>
            </a:solidFill>
            <a:prstDash val="solid"/>
            <a:miter lim="800000"/>
          </a:ln>
          <a:effectLst/>
        </p:spPr>
        <p:txBody>
          <a:bodyPr lIns="107263" tIns="53630" rIns="107263" bIns="53630" anchor="ctr"/>
          <a:lstStyle/>
          <a:p>
            <a:pPr defTabSz="1072621">
              <a:defRPr/>
            </a:pPr>
            <a:r>
              <a:rPr lang="en-GB" sz="1600" b="1" kern="0" dirty="0">
                <a:solidFill>
                  <a:srgbClr val="FFFF00"/>
                </a:solidFill>
                <a:latin typeface="Calibri" panose="020F0502020204030204"/>
                <a:cs typeface="Calibri"/>
              </a:rPr>
              <a:t>1. Using </a:t>
            </a:r>
            <a:r>
              <a:rPr lang="en-GB" sz="1600" b="1" kern="0" dirty="0" smtClean="0">
                <a:solidFill>
                  <a:srgbClr val="FFFF00"/>
                </a:solidFill>
                <a:latin typeface="Calibri" panose="020F0502020204030204"/>
                <a:cs typeface="Calibri"/>
              </a:rPr>
              <a:t>the NCSC- </a:t>
            </a:r>
            <a:r>
              <a:rPr lang="en-GB" sz="1600" b="1" kern="0" dirty="0">
                <a:solidFill>
                  <a:srgbClr val="FFFF00"/>
                </a:solidFill>
                <a:latin typeface="Calibri" panose="020F0502020204030204"/>
                <a:cs typeface="Calibri"/>
              </a:rPr>
              <a:t>recommended approach </a:t>
            </a:r>
            <a:r>
              <a:rPr lang="en-GB" sz="1600" kern="0" dirty="0">
                <a:solidFill>
                  <a:schemeClr val="bg1"/>
                </a:solidFill>
                <a:latin typeface="Calibri" panose="020F0502020204030204"/>
                <a:cs typeface="Calibri"/>
              </a:rPr>
              <a:t>– for “complex systems”</a:t>
            </a:r>
            <a:endParaRPr lang="en-US" sz="1600" kern="0" dirty="0">
              <a:solidFill>
                <a:schemeClr val="bg1"/>
              </a:solidFill>
              <a:latin typeface="Calibri" panose="020F0502020204030204"/>
              <a:cs typeface="Calibri"/>
            </a:endParaRPr>
          </a:p>
        </p:txBody>
      </p:sp>
      <p:sp>
        <p:nvSpPr>
          <p:cNvPr id="61452" name="TextBox 12"/>
          <p:cNvSpPr txBox="1">
            <a:spLocks noChangeArrowheads="1"/>
          </p:cNvSpPr>
          <p:nvPr/>
        </p:nvSpPr>
        <p:spPr bwMode="auto">
          <a:xfrm>
            <a:off x="4305300" y="5452049"/>
            <a:ext cx="914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en-US" dirty="0"/>
              <a:t>Iterate </a:t>
            </a:r>
          </a:p>
        </p:txBody>
      </p:sp>
      <p:sp>
        <p:nvSpPr>
          <p:cNvPr id="6145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 b="1" dirty="0" smtClean="0">
                <a:solidFill>
                  <a:srgbClr val="0070C0"/>
                </a:solidFill>
              </a:rPr>
              <a:t>LHCR  - Cyber Security approach  </a:t>
            </a:r>
          </a:p>
        </p:txBody>
      </p:sp>
    </p:spTree>
    <p:extLst>
      <p:ext uri="{BB962C8B-B14F-4D97-AF65-F5344CB8AC3E}">
        <p14:creationId xmlns:p14="http://schemas.microsoft.com/office/powerpoint/2010/main" val="3366334817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8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6145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Contact details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432000" y="1728000"/>
            <a:ext cx="7711875" cy="4187025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Specific queries:</a:t>
            </a:r>
          </a:p>
          <a:p>
            <a:pPr marL="0" indent="0">
              <a:buNone/>
            </a:pPr>
            <a:r>
              <a:rPr lang="en-GB" dirty="0" smtClean="0">
                <a:hlinkClick r:id="rId2"/>
              </a:rPr>
              <a:t>Paul.barnes1@nhs.net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General queries and feedback:</a:t>
            </a:r>
          </a:p>
          <a:p>
            <a:pPr marL="0" indent="0">
              <a:buNone/>
            </a:pPr>
            <a:r>
              <a:rPr lang="en-GB" dirty="0" smtClean="0">
                <a:hlinkClick r:id="rId3"/>
              </a:rPr>
              <a:t>England.cyber@nhs.net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smtClean="0"/>
              <a:t>NHS Confidential Slide </a:t>
            </a:r>
            <a:fld id="{A00A4DE3-B3FB-4E1D-9074-8020E3F9A992}" type="slidenum">
              <a:rPr lang="en-GB" smtClean="0"/>
              <a:pPr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0810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000" dirty="0"/>
              <a:t>SESSION OVERVIEW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/>
              <a:t>NHS Confidential - Slide </a:t>
            </a:r>
            <a:fld id="{A00A4DE3-B3FB-4E1D-9074-8020E3F9A992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35B906B9-B675-4F9F-8490-0C87D820A17F}"/>
              </a:ext>
            </a:extLst>
          </p:cNvPr>
          <p:cNvSpPr txBox="1"/>
          <p:nvPr/>
        </p:nvSpPr>
        <p:spPr>
          <a:xfrm>
            <a:off x="1685925" y="3520736"/>
            <a:ext cx="575310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GB" b="1" dirty="0"/>
              <a:t>Briefing with Q &amp; A</a:t>
            </a:r>
          </a:p>
          <a:p>
            <a:pPr>
              <a:spcBef>
                <a:spcPts val="1200"/>
              </a:spcBef>
            </a:pPr>
            <a:r>
              <a:rPr lang="en-GB" b="1" dirty="0">
                <a:solidFill>
                  <a:srgbClr val="141313"/>
                </a:solidFill>
              </a:rPr>
              <a:t>Cyber Security in the </a:t>
            </a:r>
            <a:r>
              <a:rPr lang="en-GB" b="1" dirty="0" smtClean="0">
                <a:solidFill>
                  <a:srgbClr val="141313"/>
                </a:solidFill>
              </a:rPr>
              <a:t>NHS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141313"/>
                </a:solidFill>
              </a:rPr>
              <a:t>Regulatory  and  policy landscape</a:t>
            </a:r>
            <a:endParaRPr lang="en-GB" dirty="0">
              <a:solidFill>
                <a:srgbClr val="141313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141313"/>
                </a:solidFill>
              </a:rPr>
              <a:t>7 </a:t>
            </a:r>
            <a:r>
              <a:rPr lang="en-GB" dirty="0">
                <a:solidFill>
                  <a:srgbClr val="141313"/>
                </a:solidFill>
              </a:rPr>
              <a:t>Key </a:t>
            </a:r>
            <a:r>
              <a:rPr lang="en-GB" dirty="0" smtClean="0">
                <a:solidFill>
                  <a:srgbClr val="141313"/>
                </a:solidFill>
              </a:rPr>
              <a:t>principles to manage cyber security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141313"/>
                </a:solidFill>
              </a:rPr>
              <a:t>Assurance</a:t>
            </a:r>
            <a:endParaRPr lang="en-GB" dirty="0">
              <a:solidFill>
                <a:srgbClr val="141313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141313"/>
                </a:solidFill>
              </a:rPr>
              <a:t>NHS England cyber security programme </a:t>
            </a:r>
            <a:r>
              <a:rPr lang="en-GB" dirty="0" err="1" smtClean="0">
                <a:solidFill>
                  <a:srgbClr val="141313"/>
                </a:solidFill>
              </a:rPr>
              <a:t>workstreams</a:t>
            </a:r>
            <a:endParaRPr lang="en-GB" dirty="0" smtClean="0">
              <a:solidFill>
                <a:srgbClr val="141313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141313"/>
                </a:solidFill>
              </a:rPr>
              <a:t>Local Health &amp; Care Record update</a:t>
            </a:r>
            <a:endParaRPr lang="en-GB" dirty="0">
              <a:solidFill>
                <a:srgbClr val="141313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73520FEC-FC82-432E-957B-893D2EDAB565}"/>
              </a:ext>
            </a:extLst>
          </p:cNvPr>
          <p:cNvSpPr/>
          <p:nvPr/>
        </p:nvSpPr>
        <p:spPr>
          <a:xfrm>
            <a:off x="962025" y="2067827"/>
            <a:ext cx="7200900" cy="4228197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/>
          </a:p>
        </p:txBody>
      </p:sp>
      <p:grpSp>
        <p:nvGrpSpPr>
          <p:cNvPr id="20" name="Gruppieren 12">
            <a:extLst>
              <a:ext uri="{FF2B5EF4-FFF2-40B4-BE49-F238E27FC236}">
                <a16:creationId xmlns="" xmlns:a16="http://schemas.microsoft.com/office/drawing/2014/main" id="{B08CCA2D-C066-4C4A-A9F0-848F57C556CF}"/>
              </a:ext>
            </a:extLst>
          </p:cNvPr>
          <p:cNvGrpSpPr/>
          <p:nvPr/>
        </p:nvGrpSpPr>
        <p:grpSpPr>
          <a:xfrm>
            <a:off x="4028785" y="2260916"/>
            <a:ext cx="1152154" cy="1152150"/>
            <a:chOff x="3039269" y="1319214"/>
            <a:chExt cx="700088" cy="700086"/>
          </a:xfrm>
          <a:solidFill>
            <a:schemeClr val="accent2"/>
          </a:solidFill>
        </p:grpSpPr>
        <p:sp>
          <p:nvSpPr>
            <p:cNvPr id="21" name="Freeform 23">
              <a:extLst>
                <a:ext uri="{FF2B5EF4-FFF2-40B4-BE49-F238E27FC236}">
                  <a16:creationId xmlns="" xmlns:a16="http://schemas.microsoft.com/office/drawing/2014/main" id="{F3148A3E-BDFF-4527-8B8A-15A914A8CA1B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6283" y="1487488"/>
              <a:ext cx="227013" cy="273050"/>
            </a:xfrm>
            <a:custGeom>
              <a:avLst/>
              <a:gdLst>
                <a:gd name="T0" fmla="*/ 141 w 143"/>
                <a:gd name="T1" fmla="*/ 0 h 172"/>
                <a:gd name="T2" fmla="*/ 143 w 143"/>
                <a:gd name="T3" fmla="*/ 15 h 172"/>
                <a:gd name="T4" fmla="*/ 139 w 143"/>
                <a:gd name="T5" fmla="*/ 16 h 172"/>
                <a:gd name="T6" fmla="*/ 128 w 143"/>
                <a:gd name="T7" fmla="*/ 19 h 172"/>
                <a:gd name="T8" fmla="*/ 113 w 143"/>
                <a:gd name="T9" fmla="*/ 24 h 172"/>
                <a:gd name="T10" fmla="*/ 94 w 143"/>
                <a:gd name="T11" fmla="*/ 34 h 172"/>
                <a:gd name="T12" fmla="*/ 75 w 143"/>
                <a:gd name="T13" fmla="*/ 49 h 172"/>
                <a:gd name="T14" fmla="*/ 55 w 143"/>
                <a:gd name="T15" fmla="*/ 70 h 172"/>
                <a:gd name="T16" fmla="*/ 39 w 143"/>
                <a:gd name="T17" fmla="*/ 93 h 172"/>
                <a:gd name="T18" fmla="*/ 28 w 143"/>
                <a:gd name="T19" fmla="*/ 117 h 172"/>
                <a:gd name="T20" fmla="*/ 20 w 143"/>
                <a:gd name="T21" fmla="*/ 138 h 172"/>
                <a:gd name="T22" fmla="*/ 16 w 143"/>
                <a:gd name="T23" fmla="*/ 155 h 172"/>
                <a:gd name="T24" fmla="*/ 14 w 143"/>
                <a:gd name="T25" fmla="*/ 168 h 172"/>
                <a:gd name="T26" fmla="*/ 14 w 143"/>
                <a:gd name="T27" fmla="*/ 172 h 172"/>
                <a:gd name="T28" fmla="*/ 0 w 143"/>
                <a:gd name="T29" fmla="*/ 170 h 172"/>
                <a:gd name="T30" fmla="*/ 0 w 143"/>
                <a:gd name="T31" fmla="*/ 165 h 172"/>
                <a:gd name="T32" fmla="*/ 3 w 143"/>
                <a:gd name="T33" fmla="*/ 152 h 172"/>
                <a:gd name="T34" fmla="*/ 7 w 143"/>
                <a:gd name="T35" fmla="*/ 134 h 172"/>
                <a:gd name="T36" fmla="*/ 14 w 143"/>
                <a:gd name="T37" fmla="*/ 110 h 172"/>
                <a:gd name="T38" fmla="*/ 26 w 143"/>
                <a:gd name="T39" fmla="*/ 85 h 172"/>
                <a:gd name="T40" fmla="*/ 43 w 143"/>
                <a:gd name="T41" fmla="*/ 61 h 172"/>
                <a:gd name="T42" fmla="*/ 65 w 143"/>
                <a:gd name="T43" fmla="*/ 38 h 172"/>
                <a:gd name="T44" fmla="*/ 88 w 143"/>
                <a:gd name="T45" fmla="*/ 21 h 172"/>
                <a:gd name="T46" fmla="*/ 107 w 143"/>
                <a:gd name="T47" fmla="*/ 11 h 172"/>
                <a:gd name="T48" fmla="*/ 124 w 143"/>
                <a:gd name="T49" fmla="*/ 4 h 172"/>
                <a:gd name="T50" fmla="*/ 136 w 143"/>
                <a:gd name="T51" fmla="*/ 2 h 172"/>
                <a:gd name="T52" fmla="*/ 141 w 143"/>
                <a:gd name="T53" fmla="*/ 0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3" h="172">
                  <a:moveTo>
                    <a:pt x="141" y="0"/>
                  </a:moveTo>
                  <a:lnTo>
                    <a:pt x="143" y="15"/>
                  </a:lnTo>
                  <a:lnTo>
                    <a:pt x="139" y="16"/>
                  </a:lnTo>
                  <a:lnTo>
                    <a:pt x="128" y="19"/>
                  </a:lnTo>
                  <a:lnTo>
                    <a:pt x="113" y="24"/>
                  </a:lnTo>
                  <a:lnTo>
                    <a:pt x="94" y="34"/>
                  </a:lnTo>
                  <a:lnTo>
                    <a:pt x="75" y="49"/>
                  </a:lnTo>
                  <a:lnTo>
                    <a:pt x="55" y="70"/>
                  </a:lnTo>
                  <a:lnTo>
                    <a:pt x="39" y="93"/>
                  </a:lnTo>
                  <a:lnTo>
                    <a:pt x="28" y="117"/>
                  </a:lnTo>
                  <a:lnTo>
                    <a:pt x="20" y="138"/>
                  </a:lnTo>
                  <a:lnTo>
                    <a:pt x="16" y="155"/>
                  </a:lnTo>
                  <a:lnTo>
                    <a:pt x="14" y="168"/>
                  </a:lnTo>
                  <a:lnTo>
                    <a:pt x="14" y="172"/>
                  </a:lnTo>
                  <a:lnTo>
                    <a:pt x="0" y="170"/>
                  </a:lnTo>
                  <a:lnTo>
                    <a:pt x="0" y="165"/>
                  </a:lnTo>
                  <a:lnTo>
                    <a:pt x="3" y="152"/>
                  </a:lnTo>
                  <a:lnTo>
                    <a:pt x="7" y="134"/>
                  </a:lnTo>
                  <a:lnTo>
                    <a:pt x="14" y="110"/>
                  </a:lnTo>
                  <a:lnTo>
                    <a:pt x="26" y="85"/>
                  </a:lnTo>
                  <a:lnTo>
                    <a:pt x="43" y="61"/>
                  </a:lnTo>
                  <a:lnTo>
                    <a:pt x="65" y="38"/>
                  </a:lnTo>
                  <a:lnTo>
                    <a:pt x="88" y="21"/>
                  </a:lnTo>
                  <a:lnTo>
                    <a:pt x="107" y="11"/>
                  </a:lnTo>
                  <a:lnTo>
                    <a:pt x="124" y="4"/>
                  </a:lnTo>
                  <a:lnTo>
                    <a:pt x="136" y="2"/>
                  </a:lnTo>
                  <a:lnTo>
                    <a:pt x="141" y="0"/>
                  </a:lnTo>
                  <a:close/>
                </a:path>
              </a:pathLst>
            </a:custGeom>
            <a:grpFill/>
            <a:ln w="1905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Graphik" panose="020B0604020202020204" charset="0"/>
              </a:endParaRPr>
            </a:p>
          </p:txBody>
        </p:sp>
        <p:sp>
          <p:nvSpPr>
            <p:cNvPr id="22" name="Freeform 24">
              <a:extLst>
                <a:ext uri="{FF2B5EF4-FFF2-40B4-BE49-F238E27FC236}">
                  <a16:creationId xmlns="" xmlns:a16="http://schemas.microsoft.com/office/drawing/2014/main" id="{820E8D39-C1ED-40A4-B121-C3EE2533AE58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8845" y="1458913"/>
              <a:ext cx="53975" cy="88900"/>
            </a:xfrm>
            <a:custGeom>
              <a:avLst/>
              <a:gdLst>
                <a:gd name="T0" fmla="*/ 11 w 34"/>
                <a:gd name="T1" fmla="*/ 0 h 56"/>
                <a:gd name="T2" fmla="*/ 34 w 34"/>
                <a:gd name="T3" fmla="*/ 24 h 56"/>
                <a:gd name="T4" fmla="*/ 26 w 34"/>
                <a:gd name="T5" fmla="*/ 56 h 56"/>
                <a:gd name="T6" fmla="*/ 13 w 34"/>
                <a:gd name="T7" fmla="*/ 52 h 56"/>
                <a:gd name="T8" fmla="*/ 19 w 34"/>
                <a:gd name="T9" fmla="*/ 29 h 56"/>
                <a:gd name="T10" fmla="*/ 0 w 34"/>
                <a:gd name="T11" fmla="*/ 9 h 56"/>
                <a:gd name="T12" fmla="*/ 11 w 34"/>
                <a:gd name="T13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4" h="56">
                  <a:moveTo>
                    <a:pt x="11" y="0"/>
                  </a:moveTo>
                  <a:lnTo>
                    <a:pt x="34" y="24"/>
                  </a:lnTo>
                  <a:lnTo>
                    <a:pt x="26" y="56"/>
                  </a:lnTo>
                  <a:lnTo>
                    <a:pt x="13" y="52"/>
                  </a:lnTo>
                  <a:lnTo>
                    <a:pt x="19" y="29"/>
                  </a:lnTo>
                  <a:lnTo>
                    <a:pt x="0" y="9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1905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Graphik" panose="020B0604020202020204" charset="0"/>
              </a:endParaRPr>
            </a:p>
          </p:txBody>
        </p:sp>
        <p:sp>
          <p:nvSpPr>
            <p:cNvPr id="23" name="Freeform 25">
              <a:extLst>
                <a:ext uri="{FF2B5EF4-FFF2-40B4-BE49-F238E27FC236}">
                  <a16:creationId xmlns="" xmlns:a16="http://schemas.microsoft.com/office/drawing/2014/main" id="{50C675FE-8DB5-49F6-8592-0924F9C05FB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536158" y="1444626"/>
              <a:ext cx="79375" cy="79375"/>
            </a:xfrm>
            <a:custGeom>
              <a:avLst/>
              <a:gdLst>
                <a:gd name="T0" fmla="*/ 25 w 50"/>
                <a:gd name="T1" fmla="*/ 14 h 50"/>
                <a:gd name="T2" fmla="*/ 21 w 50"/>
                <a:gd name="T3" fmla="*/ 14 h 50"/>
                <a:gd name="T4" fmla="*/ 17 w 50"/>
                <a:gd name="T5" fmla="*/ 17 h 50"/>
                <a:gd name="T6" fmla="*/ 15 w 50"/>
                <a:gd name="T7" fmla="*/ 21 h 50"/>
                <a:gd name="T8" fmla="*/ 15 w 50"/>
                <a:gd name="T9" fmla="*/ 25 h 50"/>
                <a:gd name="T10" fmla="*/ 15 w 50"/>
                <a:gd name="T11" fmla="*/ 29 h 50"/>
                <a:gd name="T12" fmla="*/ 17 w 50"/>
                <a:gd name="T13" fmla="*/ 31 h 50"/>
                <a:gd name="T14" fmla="*/ 21 w 50"/>
                <a:gd name="T15" fmla="*/ 34 h 50"/>
                <a:gd name="T16" fmla="*/ 25 w 50"/>
                <a:gd name="T17" fmla="*/ 35 h 50"/>
                <a:gd name="T18" fmla="*/ 29 w 50"/>
                <a:gd name="T19" fmla="*/ 34 h 50"/>
                <a:gd name="T20" fmla="*/ 33 w 50"/>
                <a:gd name="T21" fmla="*/ 31 h 50"/>
                <a:gd name="T22" fmla="*/ 34 w 50"/>
                <a:gd name="T23" fmla="*/ 29 h 50"/>
                <a:gd name="T24" fmla="*/ 36 w 50"/>
                <a:gd name="T25" fmla="*/ 25 h 50"/>
                <a:gd name="T26" fmla="*/ 34 w 50"/>
                <a:gd name="T27" fmla="*/ 21 h 50"/>
                <a:gd name="T28" fmla="*/ 33 w 50"/>
                <a:gd name="T29" fmla="*/ 17 h 50"/>
                <a:gd name="T30" fmla="*/ 29 w 50"/>
                <a:gd name="T31" fmla="*/ 14 h 50"/>
                <a:gd name="T32" fmla="*/ 25 w 50"/>
                <a:gd name="T33" fmla="*/ 14 h 50"/>
                <a:gd name="T34" fmla="*/ 25 w 50"/>
                <a:gd name="T35" fmla="*/ 0 h 50"/>
                <a:gd name="T36" fmla="*/ 38 w 50"/>
                <a:gd name="T37" fmla="*/ 2 h 50"/>
                <a:gd name="T38" fmla="*/ 46 w 50"/>
                <a:gd name="T39" fmla="*/ 12 h 50"/>
                <a:gd name="T40" fmla="*/ 50 w 50"/>
                <a:gd name="T41" fmla="*/ 25 h 50"/>
                <a:gd name="T42" fmla="*/ 46 w 50"/>
                <a:gd name="T43" fmla="*/ 36 h 50"/>
                <a:gd name="T44" fmla="*/ 38 w 50"/>
                <a:gd name="T45" fmla="*/ 46 h 50"/>
                <a:gd name="T46" fmla="*/ 25 w 50"/>
                <a:gd name="T47" fmla="*/ 50 h 50"/>
                <a:gd name="T48" fmla="*/ 12 w 50"/>
                <a:gd name="T49" fmla="*/ 46 h 50"/>
                <a:gd name="T50" fmla="*/ 4 w 50"/>
                <a:gd name="T51" fmla="*/ 36 h 50"/>
                <a:gd name="T52" fmla="*/ 0 w 50"/>
                <a:gd name="T53" fmla="*/ 25 h 50"/>
                <a:gd name="T54" fmla="*/ 4 w 50"/>
                <a:gd name="T55" fmla="*/ 12 h 50"/>
                <a:gd name="T56" fmla="*/ 12 w 50"/>
                <a:gd name="T57" fmla="*/ 2 h 50"/>
                <a:gd name="T58" fmla="*/ 25 w 50"/>
                <a:gd name="T59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50" h="50">
                  <a:moveTo>
                    <a:pt x="25" y="14"/>
                  </a:moveTo>
                  <a:lnTo>
                    <a:pt x="21" y="14"/>
                  </a:lnTo>
                  <a:lnTo>
                    <a:pt x="17" y="17"/>
                  </a:lnTo>
                  <a:lnTo>
                    <a:pt x="15" y="21"/>
                  </a:lnTo>
                  <a:lnTo>
                    <a:pt x="15" y="25"/>
                  </a:lnTo>
                  <a:lnTo>
                    <a:pt x="15" y="29"/>
                  </a:lnTo>
                  <a:lnTo>
                    <a:pt x="17" y="31"/>
                  </a:lnTo>
                  <a:lnTo>
                    <a:pt x="21" y="34"/>
                  </a:lnTo>
                  <a:lnTo>
                    <a:pt x="25" y="35"/>
                  </a:lnTo>
                  <a:lnTo>
                    <a:pt x="29" y="34"/>
                  </a:lnTo>
                  <a:lnTo>
                    <a:pt x="33" y="31"/>
                  </a:lnTo>
                  <a:lnTo>
                    <a:pt x="34" y="29"/>
                  </a:lnTo>
                  <a:lnTo>
                    <a:pt x="36" y="25"/>
                  </a:lnTo>
                  <a:lnTo>
                    <a:pt x="34" y="21"/>
                  </a:lnTo>
                  <a:lnTo>
                    <a:pt x="33" y="17"/>
                  </a:lnTo>
                  <a:lnTo>
                    <a:pt x="29" y="14"/>
                  </a:lnTo>
                  <a:lnTo>
                    <a:pt x="25" y="14"/>
                  </a:lnTo>
                  <a:close/>
                  <a:moveTo>
                    <a:pt x="25" y="0"/>
                  </a:moveTo>
                  <a:lnTo>
                    <a:pt x="38" y="2"/>
                  </a:lnTo>
                  <a:lnTo>
                    <a:pt x="46" y="12"/>
                  </a:lnTo>
                  <a:lnTo>
                    <a:pt x="50" y="25"/>
                  </a:lnTo>
                  <a:lnTo>
                    <a:pt x="46" y="36"/>
                  </a:lnTo>
                  <a:lnTo>
                    <a:pt x="38" y="46"/>
                  </a:lnTo>
                  <a:lnTo>
                    <a:pt x="25" y="50"/>
                  </a:lnTo>
                  <a:lnTo>
                    <a:pt x="12" y="46"/>
                  </a:lnTo>
                  <a:lnTo>
                    <a:pt x="4" y="36"/>
                  </a:lnTo>
                  <a:lnTo>
                    <a:pt x="0" y="25"/>
                  </a:lnTo>
                  <a:lnTo>
                    <a:pt x="4" y="12"/>
                  </a:lnTo>
                  <a:lnTo>
                    <a:pt x="12" y="2"/>
                  </a:lnTo>
                  <a:lnTo>
                    <a:pt x="25" y="0"/>
                  </a:lnTo>
                  <a:close/>
                </a:path>
              </a:pathLst>
            </a:custGeom>
            <a:grpFill/>
            <a:ln w="1905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Graphik" panose="020B0604020202020204" charset="0"/>
              </a:endParaRPr>
            </a:p>
          </p:txBody>
        </p:sp>
        <p:sp>
          <p:nvSpPr>
            <p:cNvPr id="24" name="Freeform 26">
              <a:extLst>
                <a:ext uri="{FF2B5EF4-FFF2-40B4-BE49-F238E27FC236}">
                  <a16:creationId xmlns="" xmlns:a16="http://schemas.microsoft.com/office/drawing/2014/main" id="{106D6A75-9338-4A67-BA08-EBF339D229D0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5645" y="1436688"/>
              <a:ext cx="73025" cy="71438"/>
            </a:xfrm>
            <a:custGeom>
              <a:avLst/>
              <a:gdLst>
                <a:gd name="T0" fmla="*/ 10 w 46"/>
                <a:gd name="T1" fmla="*/ 0 h 45"/>
                <a:gd name="T2" fmla="*/ 46 w 46"/>
                <a:gd name="T3" fmla="*/ 35 h 45"/>
                <a:gd name="T4" fmla="*/ 37 w 46"/>
                <a:gd name="T5" fmla="*/ 45 h 45"/>
                <a:gd name="T6" fmla="*/ 0 w 46"/>
                <a:gd name="T7" fmla="*/ 10 h 45"/>
                <a:gd name="T8" fmla="*/ 10 w 46"/>
                <a:gd name="T9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45">
                  <a:moveTo>
                    <a:pt x="10" y="0"/>
                  </a:moveTo>
                  <a:lnTo>
                    <a:pt x="46" y="35"/>
                  </a:lnTo>
                  <a:lnTo>
                    <a:pt x="37" y="45"/>
                  </a:lnTo>
                  <a:lnTo>
                    <a:pt x="0" y="10"/>
                  </a:lnTo>
                  <a:lnTo>
                    <a:pt x="10" y="0"/>
                  </a:lnTo>
                  <a:close/>
                </a:path>
              </a:pathLst>
            </a:custGeom>
            <a:grpFill/>
            <a:ln w="1905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Graphik" panose="020B0604020202020204" charset="0"/>
              </a:endParaRPr>
            </a:p>
          </p:txBody>
        </p:sp>
        <p:sp>
          <p:nvSpPr>
            <p:cNvPr id="25" name="Freeform 27">
              <a:extLst>
                <a:ext uri="{FF2B5EF4-FFF2-40B4-BE49-F238E27FC236}">
                  <a16:creationId xmlns="" xmlns:a16="http://schemas.microsoft.com/office/drawing/2014/main" id="{943A85CA-5C26-48A3-8F86-3A99B3FB0EE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2608" y="1365250"/>
              <a:ext cx="631825" cy="496888"/>
            </a:xfrm>
            <a:custGeom>
              <a:avLst/>
              <a:gdLst>
                <a:gd name="T0" fmla="*/ 0 w 398"/>
                <a:gd name="T1" fmla="*/ 0 h 313"/>
                <a:gd name="T2" fmla="*/ 398 w 398"/>
                <a:gd name="T3" fmla="*/ 0 h 313"/>
                <a:gd name="T4" fmla="*/ 398 w 398"/>
                <a:gd name="T5" fmla="*/ 313 h 313"/>
                <a:gd name="T6" fmla="*/ 363 w 398"/>
                <a:gd name="T7" fmla="*/ 313 h 313"/>
                <a:gd name="T8" fmla="*/ 363 w 398"/>
                <a:gd name="T9" fmla="*/ 299 h 313"/>
                <a:gd name="T10" fmla="*/ 384 w 398"/>
                <a:gd name="T11" fmla="*/ 299 h 313"/>
                <a:gd name="T12" fmla="*/ 384 w 398"/>
                <a:gd name="T13" fmla="*/ 14 h 313"/>
                <a:gd name="T14" fmla="*/ 15 w 398"/>
                <a:gd name="T15" fmla="*/ 14 h 313"/>
                <a:gd name="T16" fmla="*/ 15 w 398"/>
                <a:gd name="T17" fmla="*/ 299 h 313"/>
                <a:gd name="T18" fmla="*/ 37 w 398"/>
                <a:gd name="T19" fmla="*/ 299 h 313"/>
                <a:gd name="T20" fmla="*/ 37 w 398"/>
                <a:gd name="T21" fmla="*/ 313 h 313"/>
                <a:gd name="T22" fmla="*/ 0 w 398"/>
                <a:gd name="T23" fmla="*/ 313 h 313"/>
                <a:gd name="T24" fmla="*/ 0 w 398"/>
                <a:gd name="T25" fmla="*/ 0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8" h="313">
                  <a:moveTo>
                    <a:pt x="0" y="0"/>
                  </a:moveTo>
                  <a:lnTo>
                    <a:pt x="398" y="0"/>
                  </a:lnTo>
                  <a:lnTo>
                    <a:pt x="398" y="313"/>
                  </a:lnTo>
                  <a:lnTo>
                    <a:pt x="363" y="313"/>
                  </a:lnTo>
                  <a:lnTo>
                    <a:pt x="363" y="299"/>
                  </a:lnTo>
                  <a:lnTo>
                    <a:pt x="384" y="299"/>
                  </a:lnTo>
                  <a:lnTo>
                    <a:pt x="384" y="14"/>
                  </a:lnTo>
                  <a:lnTo>
                    <a:pt x="15" y="14"/>
                  </a:lnTo>
                  <a:lnTo>
                    <a:pt x="15" y="299"/>
                  </a:lnTo>
                  <a:lnTo>
                    <a:pt x="37" y="299"/>
                  </a:lnTo>
                  <a:lnTo>
                    <a:pt x="37" y="313"/>
                  </a:lnTo>
                  <a:lnTo>
                    <a:pt x="0" y="31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905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Graphik" panose="020B0604020202020204" charset="0"/>
              </a:endParaRPr>
            </a:p>
          </p:txBody>
        </p:sp>
        <p:sp>
          <p:nvSpPr>
            <p:cNvPr id="26" name="Freeform 28">
              <a:extLst>
                <a:ext uri="{FF2B5EF4-FFF2-40B4-BE49-F238E27FC236}">
                  <a16:creationId xmlns="" xmlns:a16="http://schemas.microsoft.com/office/drawing/2014/main" id="{C27E37A2-FEB6-4F0A-A159-6B2CD808B4CC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5645" y="1436688"/>
              <a:ext cx="73025" cy="71438"/>
            </a:xfrm>
            <a:custGeom>
              <a:avLst/>
              <a:gdLst>
                <a:gd name="T0" fmla="*/ 37 w 46"/>
                <a:gd name="T1" fmla="*/ 0 h 45"/>
                <a:gd name="T2" fmla="*/ 46 w 46"/>
                <a:gd name="T3" fmla="*/ 10 h 45"/>
                <a:gd name="T4" fmla="*/ 10 w 46"/>
                <a:gd name="T5" fmla="*/ 45 h 45"/>
                <a:gd name="T6" fmla="*/ 0 w 46"/>
                <a:gd name="T7" fmla="*/ 35 h 45"/>
                <a:gd name="T8" fmla="*/ 37 w 46"/>
                <a:gd name="T9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45">
                  <a:moveTo>
                    <a:pt x="37" y="0"/>
                  </a:moveTo>
                  <a:lnTo>
                    <a:pt x="46" y="10"/>
                  </a:lnTo>
                  <a:lnTo>
                    <a:pt x="10" y="45"/>
                  </a:lnTo>
                  <a:lnTo>
                    <a:pt x="0" y="35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1905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Graphik" panose="020B0604020202020204" charset="0"/>
              </a:endParaRPr>
            </a:p>
          </p:txBody>
        </p:sp>
        <p:sp>
          <p:nvSpPr>
            <p:cNvPr id="27" name="Freeform 29">
              <a:extLst>
                <a:ext uri="{FF2B5EF4-FFF2-40B4-BE49-F238E27FC236}">
                  <a16:creationId xmlns="" xmlns:a16="http://schemas.microsoft.com/office/drawing/2014/main" id="{BF37040D-99A5-4FF3-8C28-2C4599EBEFA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2933" y="1571625"/>
              <a:ext cx="73025" cy="71438"/>
            </a:xfrm>
            <a:custGeom>
              <a:avLst/>
              <a:gdLst>
                <a:gd name="T0" fmla="*/ 11 w 46"/>
                <a:gd name="T1" fmla="*/ 0 h 45"/>
                <a:gd name="T2" fmla="*/ 46 w 46"/>
                <a:gd name="T3" fmla="*/ 35 h 45"/>
                <a:gd name="T4" fmla="*/ 36 w 46"/>
                <a:gd name="T5" fmla="*/ 45 h 45"/>
                <a:gd name="T6" fmla="*/ 0 w 46"/>
                <a:gd name="T7" fmla="*/ 10 h 45"/>
                <a:gd name="T8" fmla="*/ 11 w 46"/>
                <a:gd name="T9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45">
                  <a:moveTo>
                    <a:pt x="11" y="0"/>
                  </a:moveTo>
                  <a:lnTo>
                    <a:pt x="46" y="35"/>
                  </a:lnTo>
                  <a:lnTo>
                    <a:pt x="36" y="45"/>
                  </a:lnTo>
                  <a:lnTo>
                    <a:pt x="0" y="1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1905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Graphik" panose="020B0604020202020204" charset="0"/>
              </a:endParaRPr>
            </a:p>
          </p:txBody>
        </p:sp>
        <p:sp>
          <p:nvSpPr>
            <p:cNvPr id="28" name="Freeform 30">
              <a:extLst>
                <a:ext uri="{FF2B5EF4-FFF2-40B4-BE49-F238E27FC236}">
                  <a16:creationId xmlns="" xmlns:a16="http://schemas.microsoft.com/office/drawing/2014/main" id="{8DC3E3FC-D275-4495-88DC-FA9CF1C44A20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2933" y="1571625"/>
              <a:ext cx="73025" cy="71438"/>
            </a:xfrm>
            <a:custGeom>
              <a:avLst/>
              <a:gdLst>
                <a:gd name="T0" fmla="*/ 36 w 46"/>
                <a:gd name="T1" fmla="*/ 0 h 45"/>
                <a:gd name="T2" fmla="*/ 46 w 46"/>
                <a:gd name="T3" fmla="*/ 10 h 45"/>
                <a:gd name="T4" fmla="*/ 11 w 46"/>
                <a:gd name="T5" fmla="*/ 45 h 45"/>
                <a:gd name="T6" fmla="*/ 0 w 46"/>
                <a:gd name="T7" fmla="*/ 35 h 45"/>
                <a:gd name="T8" fmla="*/ 36 w 46"/>
                <a:gd name="T9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45">
                  <a:moveTo>
                    <a:pt x="36" y="0"/>
                  </a:moveTo>
                  <a:lnTo>
                    <a:pt x="46" y="10"/>
                  </a:lnTo>
                  <a:lnTo>
                    <a:pt x="11" y="45"/>
                  </a:lnTo>
                  <a:lnTo>
                    <a:pt x="0" y="35"/>
                  </a:lnTo>
                  <a:lnTo>
                    <a:pt x="36" y="0"/>
                  </a:lnTo>
                  <a:close/>
                </a:path>
              </a:pathLst>
            </a:custGeom>
            <a:grpFill/>
            <a:ln w="1905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Graphik" panose="020B0604020202020204" charset="0"/>
              </a:endParaRPr>
            </a:p>
          </p:txBody>
        </p:sp>
        <p:sp>
          <p:nvSpPr>
            <p:cNvPr id="29" name="Freeform 31">
              <a:extLst>
                <a:ext uri="{FF2B5EF4-FFF2-40B4-BE49-F238E27FC236}">
                  <a16:creationId xmlns="" xmlns:a16="http://schemas.microsoft.com/office/drawing/2014/main" id="{361D058F-559E-4E39-AAAD-D05EF9B55609}"/>
                </a:ext>
              </a:extLst>
            </p:cNvPr>
            <p:cNvSpPr>
              <a:spLocks/>
            </p:cNvSpPr>
            <p:nvPr/>
          </p:nvSpPr>
          <p:spPr bwMode="auto">
            <a:xfrm>
              <a:off x="3426620" y="1639888"/>
              <a:ext cx="73025" cy="69850"/>
            </a:xfrm>
            <a:custGeom>
              <a:avLst/>
              <a:gdLst>
                <a:gd name="T0" fmla="*/ 10 w 46"/>
                <a:gd name="T1" fmla="*/ 0 h 44"/>
                <a:gd name="T2" fmla="*/ 46 w 46"/>
                <a:gd name="T3" fmla="*/ 35 h 44"/>
                <a:gd name="T4" fmla="*/ 35 w 46"/>
                <a:gd name="T5" fmla="*/ 44 h 44"/>
                <a:gd name="T6" fmla="*/ 0 w 46"/>
                <a:gd name="T7" fmla="*/ 9 h 44"/>
                <a:gd name="T8" fmla="*/ 10 w 46"/>
                <a:gd name="T9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44">
                  <a:moveTo>
                    <a:pt x="10" y="0"/>
                  </a:moveTo>
                  <a:lnTo>
                    <a:pt x="46" y="35"/>
                  </a:lnTo>
                  <a:lnTo>
                    <a:pt x="35" y="44"/>
                  </a:lnTo>
                  <a:lnTo>
                    <a:pt x="0" y="9"/>
                  </a:lnTo>
                  <a:lnTo>
                    <a:pt x="10" y="0"/>
                  </a:lnTo>
                  <a:close/>
                </a:path>
              </a:pathLst>
            </a:custGeom>
            <a:grpFill/>
            <a:ln w="1905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Graphik" panose="020B0604020202020204" charset="0"/>
              </a:endParaRPr>
            </a:p>
          </p:txBody>
        </p:sp>
        <p:sp>
          <p:nvSpPr>
            <p:cNvPr id="30" name="Freeform 32">
              <a:extLst>
                <a:ext uri="{FF2B5EF4-FFF2-40B4-BE49-F238E27FC236}">
                  <a16:creationId xmlns="" xmlns:a16="http://schemas.microsoft.com/office/drawing/2014/main" id="{97D34DCF-4397-403E-8D65-B35B12D30FB2}"/>
                </a:ext>
              </a:extLst>
            </p:cNvPr>
            <p:cNvSpPr>
              <a:spLocks/>
            </p:cNvSpPr>
            <p:nvPr/>
          </p:nvSpPr>
          <p:spPr bwMode="auto">
            <a:xfrm>
              <a:off x="3426620" y="1639888"/>
              <a:ext cx="73025" cy="69850"/>
            </a:xfrm>
            <a:custGeom>
              <a:avLst/>
              <a:gdLst>
                <a:gd name="T0" fmla="*/ 35 w 46"/>
                <a:gd name="T1" fmla="*/ 0 h 44"/>
                <a:gd name="T2" fmla="*/ 46 w 46"/>
                <a:gd name="T3" fmla="*/ 9 h 44"/>
                <a:gd name="T4" fmla="*/ 10 w 46"/>
                <a:gd name="T5" fmla="*/ 44 h 44"/>
                <a:gd name="T6" fmla="*/ 0 w 46"/>
                <a:gd name="T7" fmla="*/ 35 h 44"/>
                <a:gd name="T8" fmla="*/ 35 w 46"/>
                <a:gd name="T9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44">
                  <a:moveTo>
                    <a:pt x="35" y="0"/>
                  </a:moveTo>
                  <a:lnTo>
                    <a:pt x="46" y="9"/>
                  </a:lnTo>
                  <a:lnTo>
                    <a:pt x="10" y="44"/>
                  </a:lnTo>
                  <a:lnTo>
                    <a:pt x="0" y="35"/>
                  </a:lnTo>
                  <a:lnTo>
                    <a:pt x="35" y="0"/>
                  </a:lnTo>
                  <a:close/>
                </a:path>
              </a:pathLst>
            </a:custGeom>
            <a:grpFill/>
            <a:ln w="1905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Graphik" panose="020B0604020202020204" charset="0"/>
              </a:endParaRPr>
            </a:p>
          </p:txBody>
        </p:sp>
        <p:sp>
          <p:nvSpPr>
            <p:cNvPr id="31" name="Freeform 33">
              <a:extLst>
                <a:ext uri="{FF2B5EF4-FFF2-40B4-BE49-F238E27FC236}">
                  <a16:creationId xmlns="" xmlns:a16="http://schemas.microsoft.com/office/drawing/2014/main" id="{9C1B448F-2784-4BDF-8E48-2455F1AD50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039269" y="1319214"/>
              <a:ext cx="700088" cy="68263"/>
            </a:xfrm>
            <a:custGeom>
              <a:avLst/>
              <a:gdLst>
                <a:gd name="T0" fmla="*/ 15 w 441"/>
                <a:gd name="T1" fmla="*/ 15 h 43"/>
                <a:gd name="T2" fmla="*/ 15 w 441"/>
                <a:gd name="T3" fmla="*/ 29 h 43"/>
                <a:gd name="T4" fmla="*/ 427 w 441"/>
                <a:gd name="T5" fmla="*/ 29 h 43"/>
                <a:gd name="T6" fmla="*/ 427 w 441"/>
                <a:gd name="T7" fmla="*/ 15 h 43"/>
                <a:gd name="T8" fmla="*/ 15 w 441"/>
                <a:gd name="T9" fmla="*/ 15 h 43"/>
                <a:gd name="T10" fmla="*/ 0 w 441"/>
                <a:gd name="T11" fmla="*/ 0 h 43"/>
                <a:gd name="T12" fmla="*/ 441 w 441"/>
                <a:gd name="T13" fmla="*/ 0 h 43"/>
                <a:gd name="T14" fmla="*/ 441 w 441"/>
                <a:gd name="T15" fmla="*/ 43 h 43"/>
                <a:gd name="T16" fmla="*/ 0 w 441"/>
                <a:gd name="T17" fmla="*/ 43 h 43"/>
                <a:gd name="T18" fmla="*/ 0 w 441"/>
                <a:gd name="T19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1" h="43">
                  <a:moveTo>
                    <a:pt x="15" y="15"/>
                  </a:moveTo>
                  <a:lnTo>
                    <a:pt x="15" y="29"/>
                  </a:lnTo>
                  <a:lnTo>
                    <a:pt x="427" y="29"/>
                  </a:lnTo>
                  <a:lnTo>
                    <a:pt x="427" y="15"/>
                  </a:lnTo>
                  <a:lnTo>
                    <a:pt x="15" y="15"/>
                  </a:lnTo>
                  <a:close/>
                  <a:moveTo>
                    <a:pt x="0" y="0"/>
                  </a:moveTo>
                  <a:lnTo>
                    <a:pt x="441" y="0"/>
                  </a:lnTo>
                  <a:lnTo>
                    <a:pt x="441" y="43"/>
                  </a:lnTo>
                  <a:lnTo>
                    <a:pt x="0" y="4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905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Graphik" panose="020B0604020202020204" charset="0"/>
              </a:endParaRPr>
            </a:p>
          </p:txBody>
        </p:sp>
        <p:sp>
          <p:nvSpPr>
            <p:cNvPr id="32" name="Freeform 34">
              <a:extLst>
                <a:ext uri="{FF2B5EF4-FFF2-40B4-BE49-F238E27FC236}">
                  <a16:creationId xmlns="" xmlns:a16="http://schemas.microsoft.com/office/drawing/2014/main" id="{5B83DB68-D993-4B2A-B7D5-5D70A54F95A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118644" y="1782763"/>
              <a:ext cx="134938" cy="134938"/>
            </a:xfrm>
            <a:custGeom>
              <a:avLst/>
              <a:gdLst>
                <a:gd name="T0" fmla="*/ 43 w 85"/>
                <a:gd name="T1" fmla="*/ 13 h 85"/>
                <a:gd name="T2" fmla="*/ 29 w 85"/>
                <a:gd name="T3" fmla="*/ 17 h 85"/>
                <a:gd name="T4" fmla="*/ 18 w 85"/>
                <a:gd name="T5" fmla="*/ 28 h 85"/>
                <a:gd name="T6" fmla="*/ 14 w 85"/>
                <a:gd name="T7" fmla="*/ 42 h 85"/>
                <a:gd name="T8" fmla="*/ 18 w 85"/>
                <a:gd name="T9" fmla="*/ 56 h 85"/>
                <a:gd name="T10" fmla="*/ 29 w 85"/>
                <a:gd name="T11" fmla="*/ 67 h 85"/>
                <a:gd name="T12" fmla="*/ 43 w 85"/>
                <a:gd name="T13" fmla="*/ 71 h 85"/>
                <a:gd name="T14" fmla="*/ 58 w 85"/>
                <a:gd name="T15" fmla="*/ 67 h 85"/>
                <a:gd name="T16" fmla="*/ 67 w 85"/>
                <a:gd name="T17" fmla="*/ 56 h 85"/>
                <a:gd name="T18" fmla="*/ 71 w 85"/>
                <a:gd name="T19" fmla="*/ 42 h 85"/>
                <a:gd name="T20" fmla="*/ 67 w 85"/>
                <a:gd name="T21" fmla="*/ 28 h 85"/>
                <a:gd name="T22" fmla="*/ 58 w 85"/>
                <a:gd name="T23" fmla="*/ 17 h 85"/>
                <a:gd name="T24" fmla="*/ 43 w 85"/>
                <a:gd name="T25" fmla="*/ 13 h 85"/>
                <a:gd name="T26" fmla="*/ 43 w 85"/>
                <a:gd name="T27" fmla="*/ 0 h 85"/>
                <a:gd name="T28" fmla="*/ 59 w 85"/>
                <a:gd name="T29" fmla="*/ 3 h 85"/>
                <a:gd name="T30" fmla="*/ 73 w 85"/>
                <a:gd name="T31" fmla="*/ 12 h 85"/>
                <a:gd name="T32" fmla="*/ 83 w 85"/>
                <a:gd name="T33" fmla="*/ 25 h 85"/>
                <a:gd name="T34" fmla="*/ 85 w 85"/>
                <a:gd name="T35" fmla="*/ 42 h 85"/>
                <a:gd name="T36" fmla="*/ 83 w 85"/>
                <a:gd name="T37" fmla="*/ 59 h 85"/>
                <a:gd name="T38" fmla="*/ 73 w 85"/>
                <a:gd name="T39" fmla="*/ 72 h 85"/>
                <a:gd name="T40" fmla="*/ 59 w 85"/>
                <a:gd name="T41" fmla="*/ 81 h 85"/>
                <a:gd name="T42" fmla="*/ 43 w 85"/>
                <a:gd name="T43" fmla="*/ 85 h 85"/>
                <a:gd name="T44" fmla="*/ 26 w 85"/>
                <a:gd name="T45" fmla="*/ 81 h 85"/>
                <a:gd name="T46" fmla="*/ 13 w 85"/>
                <a:gd name="T47" fmla="*/ 72 h 85"/>
                <a:gd name="T48" fmla="*/ 4 w 85"/>
                <a:gd name="T49" fmla="*/ 59 h 85"/>
                <a:gd name="T50" fmla="*/ 0 w 85"/>
                <a:gd name="T51" fmla="*/ 42 h 85"/>
                <a:gd name="T52" fmla="*/ 4 w 85"/>
                <a:gd name="T53" fmla="*/ 25 h 85"/>
                <a:gd name="T54" fmla="*/ 13 w 85"/>
                <a:gd name="T55" fmla="*/ 12 h 85"/>
                <a:gd name="T56" fmla="*/ 26 w 85"/>
                <a:gd name="T57" fmla="*/ 3 h 85"/>
                <a:gd name="T58" fmla="*/ 43 w 85"/>
                <a:gd name="T59" fmla="*/ 0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85" h="85">
                  <a:moveTo>
                    <a:pt x="43" y="13"/>
                  </a:moveTo>
                  <a:lnTo>
                    <a:pt x="29" y="17"/>
                  </a:lnTo>
                  <a:lnTo>
                    <a:pt x="18" y="28"/>
                  </a:lnTo>
                  <a:lnTo>
                    <a:pt x="14" y="42"/>
                  </a:lnTo>
                  <a:lnTo>
                    <a:pt x="18" y="56"/>
                  </a:lnTo>
                  <a:lnTo>
                    <a:pt x="29" y="67"/>
                  </a:lnTo>
                  <a:lnTo>
                    <a:pt x="43" y="71"/>
                  </a:lnTo>
                  <a:lnTo>
                    <a:pt x="58" y="67"/>
                  </a:lnTo>
                  <a:lnTo>
                    <a:pt x="67" y="56"/>
                  </a:lnTo>
                  <a:lnTo>
                    <a:pt x="71" y="42"/>
                  </a:lnTo>
                  <a:lnTo>
                    <a:pt x="67" y="28"/>
                  </a:lnTo>
                  <a:lnTo>
                    <a:pt x="58" y="17"/>
                  </a:lnTo>
                  <a:lnTo>
                    <a:pt x="43" y="13"/>
                  </a:lnTo>
                  <a:close/>
                  <a:moveTo>
                    <a:pt x="43" y="0"/>
                  </a:moveTo>
                  <a:lnTo>
                    <a:pt x="59" y="3"/>
                  </a:lnTo>
                  <a:lnTo>
                    <a:pt x="73" y="12"/>
                  </a:lnTo>
                  <a:lnTo>
                    <a:pt x="83" y="25"/>
                  </a:lnTo>
                  <a:lnTo>
                    <a:pt x="85" y="42"/>
                  </a:lnTo>
                  <a:lnTo>
                    <a:pt x="83" y="59"/>
                  </a:lnTo>
                  <a:lnTo>
                    <a:pt x="73" y="72"/>
                  </a:lnTo>
                  <a:lnTo>
                    <a:pt x="59" y="81"/>
                  </a:lnTo>
                  <a:lnTo>
                    <a:pt x="43" y="85"/>
                  </a:lnTo>
                  <a:lnTo>
                    <a:pt x="26" y="81"/>
                  </a:lnTo>
                  <a:lnTo>
                    <a:pt x="13" y="72"/>
                  </a:lnTo>
                  <a:lnTo>
                    <a:pt x="4" y="59"/>
                  </a:lnTo>
                  <a:lnTo>
                    <a:pt x="0" y="42"/>
                  </a:lnTo>
                  <a:lnTo>
                    <a:pt x="4" y="25"/>
                  </a:lnTo>
                  <a:lnTo>
                    <a:pt x="13" y="12"/>
                  </a:lnTo>
                  <a:lnTo>
                    <a:pt x="26" y="3"/>
                  </a:lnTo>
                  <a:lnTo>
                    <a:pt x="43" y="0"/>
                  </a:lnTo>
                  <a:close/>
                </a:path>
              </a:pathLst>
            </a:custGeom>
            <a:grpFill/>
            <a:ln w="1905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Graphik" panose="020B0604020202020204" charset="0"/>
              </a:endParaRPr>
            </a:p>
          </p:txBody>
        </p:sp>
        <p:sp>
          <p:nvSpPr>
            <p:cNvPr id="33" name="Freeform 35">
              <a:extLst>
                <a:ext uri="{FF2B5EF4-FFF2-40B4-BE49-F238E27FC236}">
                  <a16:creationId xmlns="" xmlns:a16="http://schemas.microsoft.com/office/drawing/2014/main" id="{AE25623F-A1F2-4C0E-85C4-3ECED64E43B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109120" y="1905000"/>
              <a:ext cx="157163" cy="114300"/>
            </a:xfrm>
            <a:custGeom>
              <a:avLst/>
              <a:gdLst>
                <a:gd name="T0" fmla="*/ 49 w 99"/>
                <a:gd name="T1" fmla="*/ 15 h 72"/>
                <a:gd name="T2" fmla="*/ 35 w 99"/>
                <a:gd name="T3" fmla="*/ 17 h 72"/>
                <a:gd name="T4" fmla="*/ 23 w 99"/>
                <a:gd name="T5" fmla="*/ 25 h 72"/>
                <a:gd name="T6" fmla="*/ 17 w 99"/>
                <a:gd name="T7" fmla="*/ 37 h 72"/>
                <a:gd name="T8" fmla="*/ 14 w 99"/>
                <a:gd name="T9" fmla="*/ 50 h 72"/>
                <a:gd name="T10" fmla="*/ 14 w 99"/>
                <a:gd name="T11" fmla="*/ 58 h 72"/>
                <a:gd name="T12" fmla="*/ 85 w 99"/>
                <a:gd name="T13" fmla="*/ 58 h 72"/>
                <a:gd name="T14" fmla="*/ 85 w 99"/>
                <a:gd name="T15" fmla="*/ 50 h 72"/>
                <a:gd name="T16" fmla="*/ 82 w 99"/>
                <a:gd name="T17" fmla="*/ 37 h 72"/>
                <a:gd name="T18" fmla="*/ 74 w 99"/>
                <a:gd name="T19" fmla="*/ 25 h 72"/>
                <a:gd name="T20" fmla="*/ 62 w 99"/>
                <a:gd name="T21" fmla="*/ 17 h 72"/>
                <a:gd name="T22" fmla="*/ 49 w 99"/>
                <a:gd name="T23" fmla="*/ 15 h 72"/>
                <a:gd name="T24" fmla="*/ 49 w 99"/>
                <a:gd name="T25" fmla="*/ 0 h 72"/>
                <a:gd name="T26" fmla="*/ 68 w 99"/>
                <a:gd name="T27" fmla="*/ 4 h 72"/>
                <a:gd name="T28" fmla="*/ 85 w 99"/>
                <a:gd name="T29" fmla="*/ 15 h 72"/>
                <a:gd name="T30" fmla="*/ 95 w 99"/>
                <a:gd name="T31" fmla="*/ 31 h 72"/>
                <a:gd name="T32" fmla="*/ 99 w 99"/>
                <a:gd name="T33" fmla="*/ 50 h 72"/>
                <a:gd name="T34" fmla="*/ 99 w 99"/>
                <a:gd name="T35" fmla="*/ 72 h 72"/>
                <a:gd name="T36" fmla="*/ 0 w 99"/>
                <a:gd name="T37" fmla="*/ 72 h 72"/>
                <a:gd name="T38" fmla="*/ 0 w 99"/>
                <a:gd name="T39" fmla="*/ 50 h 72"/>
                <a:gd name="T40" fmla="*/ 3 w 99"/>
                <a:gd name="T41" fmla="*/ 31 h 72"/>
                <a:gd name="T42" fmla="*/ 14 w 99"/>
                <a:gd name="T43" fmla="*/ 15 h 72"/>
                <a:gd name="T44" fmla="*/ 30 w 99"/>
                <a:gd name="T45" fmla="*/ 4 h 72"/>
                <a:gd name="T46" fmla="*/ 49 w 99"/>
                <a:gd name="T47" fmla="*/ 0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99" h="72">
                  <a:moveTo>
                    <a:pt x="49" y="15"/>
                  </a:moveTo>
                  <a:lnTo>
                    <a:pt x="35" y="17"/>
                  </a:lnTo>
                  <a:lnTo>
                    <a:pt x="23" y="25"/>
                  </a:lnTo>
                  <a:lnTo>
                    <a:pt x="17" y="37"/>
                  </a:lnTo>
                  <a:lnTo>
                    <a:pt x="14" y="50"/>
                  </a:lnTo>
                  <a:lnTo>
                    <a:pt x="14" y="58"/>
                  </a:lnTo>
                  <a:lnTo>
                    <a:pt x="85" y="58"/>
                  </a:lnTo>
                  <a:lnTo>
                    <a:pt x="85" y="50"/>
                  </a:lnTo>
                  <a:lnTo>
                    <a:pt x="82" y="37"/>
                  </a:lnTo>
                  <a:lnTo>
                    <a:pt x="74" y="25"/>
                  </a:lnTo>
                  <a:lnTo>
                    <a:pt x="62" y="17"/>
                  </a:lnTo>
                  <a:lnTo>
                    <a:pt x="49" y="15"/>
                  </a:lnTo>
                  <a:close/>
                  <a:moveTo>
                    <a:pt x="49" y="0"/>
                  </a:moveTo>
                  <a:lnTo>
                    <a:pt x="68" y="4"/>
                  </a:lnTo>
                  <a:lnTo>
                    <a:pt x="85" y="15"/>
                  </a:lnTo>
                  <a:lnTo>
                    <a:pt x="95" y="31"/>
                  </a:lnTo>
                  <a:lnTo>
                    <a:pt x="99" y="50"/>
                  </a:lnTo>
                  <a:lnTo>
                    <a:pt x="99" y="72"/>
                  </a:lnTo>
                  <a:lnTo>
                    <a:pt x="0" y="72"/>
                  </a:lnTo>
                  <a:lnTo>
                    <a:pt x="0" y="50"/>
                  </a:lnTo>
                  <a:lnTo>
                    <a:pt x="3" y="31"/>
                  </a:lnTo>
                  <a:lnTo>
                    <a:pt x="14" y="15"/>
                  </a:lnTo>
                  <a:lnTo>
                    <a:pt x="30" y="4"/>
                  </a:lnTo>
                  <a:lnTo>
                    <a:pt x="49" y="0"/>
                  </a:lnTo>
                  <a:close/>
                </a:path>
              </a:pathLst>
            </a:custGeom>
            <a:grpFill/>
            <a:ln w="1905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Graphik" panose="020B0604020202020204" charset="0"/>
              </a:endParaRPr>
            </a:p>
          </p:txBody>
        </p:sp>
        <p:sp>
          <p:nvSpPr>
            <p:cNvPr id="34" name="Freeform 36">
              <a:extLst>
                <a:ext uri="{FF2B5EF4-FFF2-40B4-BE49-F238E27FC236}">
                  <a16:creationId xmlns="" xmlns:a16="http://schemas.microsoft.com/office/drawing/2014/main" id="{08F550A0-9C35-4373-B1F4-9B89021C7B4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321844" y="1782763"/>
              <a:ext cx="134938" cy="134938"/>
            </a:xfrm>
            <a:custGeom>
              <a:avLst/>
              <a:gdLst>
                <a:gd name="T0" fmla="*/ 42 w 85"/>
                <a:gd name="T1" fmla="*/ 13 h 85"/>
                <a:gd name="T2" fmla="*/ 28 w 85"/>
                <a:gd name="T3" fmla="*/ 17 h 85"/>
                <a:gd name="T4" fmla="*/ 19 w 85"/>
                <a:gd name="T5" fmla="*/ 28 h 85"/>
                <a:gd name="T6" fmla="*/ 15 w 85"/>
                <a:gd name="T7" fmla="*/ 42 h 85"/>
                <a:gd name="T8" fmla="*/ 19 w 85"/>
                <a:gd name="T9" fmla="*/ 56 h 85"/>
                <a:gd name="T10" fmla="*/ 28 w 85"/>
                <a:gd name="T11" fmla="*/ 67 h 85"/>
                <a:gd name="T12" fmla="*/ 42 w 85"/>
                <a:gd name="T13" fmla="*/ 71 h 85"/>
                <a:gd name="T14" fmla="*/ 57 w 85"/>
                <a:gd name="T15" fmla="*/ 67 h 85"/>
                <a:gd name="T16" fmla="*/ 67 w 85"/>
                <a:gd name="T17" fmla="*/ 56 h 85"/>
                <a:gd name="T18" fmla="*/ 71 w 85"/>
                <a:gd name="T19" fmla="*/ 42 h 85"/>
                <a:gd name="T20" fmla="*/ 67 w 85"/>
                <a:gd name="T21" fmla="*/ 28 h 85"/>
                <a:gd name="T22" fmla="*/ 57 w 85"/>
                <a:gd name="T23" fmla="*/ 17 h 85"/>
                <a:gd name="T24" fmla="*/ 42 w 85"/>
                <a:gd name="T25" fmla="*/ 13 h 85"/>
                <a:gd name="T26" fmla="*/ 42 w 85"/>
                <a:gd name="T27" fmla="*/ 0 h 85"/>
                <a:gd name="T28" fmla="*/ 59 w 85"/>
                <a:gd name="T29" fmla="*/ 3 h 85"/>
                <a:gd name="T30" fmla="*/ 72 w 85"/>
                <a:gd name="T31" fmla="*/ 12 h 85"/>
                <a:gd name="T32" fmla="*/ 82 w 85"/>
                <a:gd name="T33" fmla="*/ 25 h 85"/>
                <a:gd name="T34" fmla="*/ 85 w 85"/>
                <a:gd name="T35" fmla="*/ 42 h 85"/>
                <a:gd name="T36" fmla="*/ 82 w 85"/>
                <a:gd name="T37" fmla="*/ 59 h 85"/>
                <a:gd name="T38" fmla="*/ 72 w 85"/>
                <a:gd name="T39" fmla="*/ 72 h 85"/>
                <a:gd name="T40" fmla="*/ 59 w 85"/>
                <a:gd name="T41" fmla="*/ 81 h 85"/>
                <a:gd name="T42" fmla="*/ 42 w 85"/>
                <a:gd name="T43" fmla="*/ 85 h 85"/>
                <a:gd name="T44" fmla="*/ 27 w 85"/>
                <a:gd name="T45" fmla="*/ 81 h 85"/>
                <a:gd name="T46" fmla="*/ 12 w 85"/>
                <a:gd name="T47" fmla="*/ 72 h 85"/>
                <a:gd name="T48" fmla="*/ 3 w 85"/>
                <a:gd name="T49" fmla="*/ 59 h 85"/>
                <a:gd name="T50" fmla="*/ 0 w 85"/>
                <a:gd name="T51" fmla="*/ 42 h 85"/>
                <a:gd name="T52" fmla="*/ 3 w 85"/>
                <a:gd name="T53" fmla="*/ 25 h 85"/>
                <a:gd name="T54" fmla="*/ 12 w 85"/>
                <a:gd name="T55" fmla="*/ 12 h 85"/>
                <a:gd name="T56" fmla="*/ 27 w 85"/>
                <a:gd name="T57" fmla="*/ 3 h 85"/>
                <a:gd name="T58" fmla="*/ 42 w 85"/>
                <a:gd name="T59" fmla="*/ 0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85" h="85">
                  <a:moveTo>
                    <a:pt x="42" y="13"/>
                  </a:moveTo>
                  <a:lnTo>
                    <a:pt x="28" y="17"/>
                  </a:lnTo>
                  <a:lnTo>
                    <a:pt x="19" y="28"/>
                  </a:lnTo>
                  <a:lnTo>
                    <a:pt x="15" y="42"/>
                  </a:lnTo>
                  <a:lnTo>
                    <a:pt x="19" y="56"/>
                  </a:lnTo>
                  <a:lnTo>
                    <a:pt x="28" y="67"/>
                  </a:lnTo>
                  <a:lnTo>
                    <a:pt x="42" y="71"/>
                  </a:lnTo>
                  <a:lnTo>
                    <a:pt x="57" y="67"/>
                  </a:lnTo>
                  <a:lnTo>
                    <a:pt x="67" y="56"/>
                  </a:lnTo>
                  <a:lnTo>
                    <a:pt x="71" y="42"/>
                  </a:lnTo>
                  <a:lnTo>
                    <a:pt x="67" y="28"/>
                  </a:lnTo>
                  <a:lnTo>
                    <a:pt x="57" y="17"/>
                  </a:lnTo>
                  <a:lnTo>
                    <a:pt x="42" y="13"/>
                  </a:lnTo>
                  <a:close/>
                  <a:moveTo>
                    <a:pt x="42" y="0"/>
                  </a:moveTo>
                  <a:lnTo>
                    <a:pt x="59" y="3"/>
                  </a:lnTo>
                  <a:lnTo>
                    <a:pt x="72" y="12"/>
                  </a:lnTo>
                  <a:lnTo>
                    <a:pt x="82" y="25"/>
                  </a:lnTo>
                  <a:lnTo>
                    <a:pt x="85" y="42"/>
                  </a:lnTo>
                  <a:lnTo>
                    <a:pt x="82" y="59"/>
                  </a:lnTo>
                  <a:lnTo>
                    <a:pt x="72" y="72"/>
                  </a:lnTo>
                  <a:lnTo>
                    <a:pt x="59" y="81"/>
                  </a:lnTo>
                  <a:lnTo>
                    <a:pt x="42" y="85"/>
                  </a:lnTo>
                  <a:lnTo>
                    <a:pt x="27" y="81"/>
                  </a:lnTo>
                  <a:lnTo>
                    <a:pt x="12" y="72"/>
                  </a:lnTo>
                  <a:lnTo>
                    <a:pt x="3" y="59"/>
                  </a:lnTo>
                  <a:lnTo>
                    <a:pt x="0" y="42"/>
                  </a:lnTo>
                  <a:lnTo>
                    <a:pt x="3" y="25"/>
                  </a:lnTo>
                  <a:lnTo>
                    <a:pt x="12" y="12"/>
                  </a:lnTo>
                  <a:lnTo>
                    <a:pt x="27" y="3"/>
                  </a:lnTo>
                  <a:lnTo>
                    <a:pt x="42" y="0"/>
                  </a:lnTo>
                  <a:close/>
                </a:path>
              </a:pathLst>
            </a:custGeom>
            <a:grpFill/>
            <a:ln w="1905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Graphik" panose="020B0604020202020204" charset="0"/>
              </a:endParaRPr>
            </a:p>
          </p:txBody>
        </p:sp>
        <p:sp>
          <p:nvSpPr>
            <p:cNvPr id="35" name="Freeform 37">
              <a:extLst>
                <a:ext uri="{FF2B5EF4-FFF2-40B4-BE49-F238E27FC236}">
                  <a16:creationId xmlns="" xmlns:a16="http://schemas.microsoft.com/office/drawing/2014/main" id="{29DCF2F4-6C29-42DA-93A0-C9322700B3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310733" y="1905000"/>
              <a:ext cx="157163" cy="114300"/>
            </a:xfrm>
            <a:custGeom>
              <a:avLst/>
              <a:gdLst>
                <a:gd name="T0" fmla="*/ 49 w 99"/>
                <a:gd name="T1" fmla="*/ 15 h 72"/>
                <a:gd name="T2" fmla="*/ 36 w 99"/>
                <a:gd name="T3" fmla="*/ 17 h 72"/>
                <a:gd name="T4" fmla="*/ 24 w 99"/>
                <a:gd name="T5" fmla="*/ 25 h 72"/>
                <a:gd name="T6" fmla="*/ 17 w 99"/>
                <a:gd name="T7" fmla="*/ 37 h 72"/>
                <a:gd name="T8" fmla="*/ 14 w 99"/>
                <a:gd name="T9" fmla="*/ 50 h 72"/>
                <a:gd name="T10" fmla="*/ 14 w 99"/>
                <a:gd name="T11" fmla="*/ 58 h 72"/>
                <a:gd name="T12" fmla="*/ 86 w 99"/>
                <a:gd name="T13" fmla="*/ 58 h 72"/>
                <a:gd name="T14" fmla="*/ 86 w 99"/>
                <a:gd name="T15" fmla="*/ 50 h 72"/>
                <a:gd name="T16" fmla="*/ 82 w 99"/>
                <a:gd name="T17" fmla="*/ 37 h 72"/>
                <a:gd name="T18" fmla="*/ 75 w 99"/>
                <a:gd name="T19" fmla="*/ 25 h 72"/>
                <a:gd name="T20" fmla="*/ 64 w 99"/>
                <a:gd name="T21" fmla="*/ 17 h 72"/>
                <a:gd name="T22" fmla="*/ 49 w 99"/>
                <a:gd name="T23" fmla="*/ 15 h 72"/>
                <a:gd name="T24" fmla="*/ 49 w 99"/>
                <a:gd name="T25" fmla="*/ 0 h 72"/>
                <a:gd name="T26" fmla="*/ 69 w 99"/>
                <a:gd name="T27" fmla="*/ 4 h 72"/>
                <a:gd name="T28" fmla="*/ 85 w 99"/>
                <a:gd name="T29" fmla="*/ 15 h 72"/>
                <a:gd name="T30" fmla="*/ 95 w 99"/>
                <a:gd name="T31" fmla="*/ 31 h 72"/>
                <a:gd name="T32" fmla="*/ 99 w 99"/>
                <a:gd name="T33" fmla="*/ 50 h 72"/>
                <a:gd name="T34" fmla="*/ 99 w 99"/>
                <a:gd name="T35" fmla="*/ 72 h 72"/>
                <a:gd name="T36" fmla="*/ 0 w 99"/>
                <a:gd name="T37" fmla="*/ 72 h 72"/>
                <a:gd name="T38" fmla="*/ 0 w 99"/>
                <a:gd name="T39" fmla="*/ 50 h 72"/>
                <a:gd name="T40" fmla="*/ 3 w 99"/>
                <a:gd name="T41" fmla="*/ 31 h 72"/>
                <a:gd name="T42" fmla="*/ 15 w 99"/>
                <a:gd name="T43" fmla="*/ 15 h 72"/>
                <a:gd name="T44" fmla="*/ 31 w 99"/>
                <a:gd name="T45" fmla="*/ 4 h 72"/>
                <a:gd name="T46" fmla="*/ 49 w 99"/>
                <a:gd name="T47" fmla="*/ 0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99" h="72">
                  <a:moveTo>
                    <a:pt x="49" y="15"/>
                  </a:moveTo>
                  <a:lnTo>
                    <a:pt x="36" y="17"/>
                  </a:lnTo>
                  <a:lnTo>
                    <a:pt x="24" y="25"/>
                  </a:lnTo>
                  <a:lnTo>
                    <a:pt x="17" y="37"/>
                  </a:lnTo>
                  <a:lnTo>
                    <a:pt x="14" y="50"/>
                  </a:lnTo>
                  <a:lnTo>
                    <a:pt x="14" y="58"/>
                  </a:lnTo>
                  <a:lnTo>
                    <a:pt x="86" y="58"/>
                  </a:lnTo>
                  <a:lnTo>
                    <a:pt x="86" y="50"/>
                  </a:lnTo>
                  <a:lnTo>
                    <a:pt x="82" y="37"/>
                  </a:lnTo>
                  <a:lnTo>
                    <a:pt x="75" y="25"/>
                  </a:lnTo>
                  <a:lnTo>
                    <a:pt x="64" y="17"/>
                  </a:lnTo>
                  <a:lnTo>
                    <a:pt x="49" y="15"/>
                  </a:lnTo>
                  <a:close/>
                  <a:moveTo>
                    <a:pt x="49" y="0"/>
                  </a:moveTo>
                  <a:lnTo>
                    <a:pt x="69" y="4"/>
                  </a:lnTo>
                  <a:lnTo>
                    <a:pt x="85" y="15"/>
                  </a:lnTo>
                  <a:lnTo>
                    <a:pt x="95" y="31"/>
                  </a:lnTo>
                  <a:lnTo>
                    <a:pt x="99" y="50"/>
                  </a:lnTo>
                  <a:lnTo>
                    <a:pt x="99" y="72"/>
                  </a:lnTo>
                  <a:lnTo>
                    <a:pt x="0" y="72"/>
                  </a:lnTo>
                  <a:lnTo>
                    <a:pt x="0" y="50"/>
                  </a:lnTo>
                  <a:lnTo>
                    <a:pt x="3" y="31"/>
                  </a:lnTo>
                  <a:lnTo>
                    <a:pt x="15" y="15"/>
                  </a:lnTo>
                  <a:lnTo>
                    <a:pt x="31" y="4"/>
                  </a:lnTo>
                  <a:lnTo>
                    <a:pt x="49" y="0"/>
                  </a:lnTo>
                  <a:close/>
                </a:path>
              </a:pathLst>
            </a:custGeom>
            <a:grpFill/>
            <a:ln w="1905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Graphik" panose="020B0604020202020204" charset="0"/>
              </a:endParaRPr>
            </a:p>
          </p:txBody>
        </p:sp>
        <p:sp>
          <p:nvSpPr>
            <p:cNvPr id="36" name="Freeform 38">
              <a:extLst>
                <a:ext uri="{FF2B5EF4-FFF2-40B4-BE49-F238E27FC236}">
                  <a16:creationId xmlns="" xmlns:a16="http://schemas.microsoft.com/office/drawing/2014/main" id="{AD8212FB-AD2E-471C-8163-AD51E455C8F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523458" y="1782763"/>
              <a:ext cx="138113" cy="134938"/>
            </a:xfrm>
            <a:custGeom>
              <a:avLst/>
              <a:gdLst>
                <a:gd name="T0" fmla="*/ 44 w 87"/>
                <a:gd name="T1" fmla="*/ 13 h 85"/>
                <a:gd name="T2" fmla="*/ 29 w 87"/>
                <a:gd name="T3" fmla="*/ 17 h 85"/>
                <a:gd name="T4" fmla="*/ 19 w 87"/>
                <a:gd name="T5" fmla="*/ 28 h 85"/>
                <a:gd name="T6" fmla="*/ 15 w 87"/>
                <a:gd name="T7" fmla="*/ 42 h 85"/>
                <a:gd name="T8" fmla="*/ 19 w 87"/>
                <a:gd name="T9" fmla="*/ 56 h 85"/>
                <a:gd name="T10" fmla="*/ 29 w 87"/>
                <a:gd name="T11" fmla="*/ 67 h 85"/>
                <a:gd name="T12" fmla="*/ 44 w 87"/>
                <a:gd name="T13" fmla="*/ 71 h 85"/>
                <a:gd name="T14" fmla="*/ 58 w 87"/>
                <a:gd name="T15" fmla="*/ 67 h 85"/>
                <a:gd name="T16" fmla="*/ 68 w 87"/>
                <a:gd name="T17" fmla="*/ 56 h 85"/>
                <a:gd name="T18" fmla="*/ 72 w 87"/>
                <a:gd name="T19" fmla="*/ 42 h 85"/>
                <a:gd name="T20" fmla="*/ 68 w 87"/>
                <a:gd name="T21" fmla="*/ 28 h 85"/>
                <a:gd name="T22" fmla="*/ 58 w 87"/>
                <a:gd name="T23" fmla="*/ 17 h 85"/>
                <a:gd name="T24" fmla="*/ 44 w 87"/>
                <a:gd name="T25" fmla="*/ 13 h 85"/>
                <a:gd name="T26" fmla="*/ 44 w 87"/>
                <a:gd name="T27" fmla="*/ 0 h 85"/>
                <a:gd name="T28" fmla="*/ 61 w 87"/>
                <a:gd name="T29" fmla="*/ 3 h 85"/>
                <a:gd name="T30" fmla="*/ 74 w 87"/>
                <a:gd name="T31" fmla="*/ 12 h 85"/>
                <a:gd name="T32" fmla="*/ 83 w 87"/>
                <a:gd name="T33" fmla="*/ 25 h 85"/>
                <a:gd name="T34" fmla="*/ 87 w 87"/>
                <a:gd name="T35" fmla="*/ 42 h 85"/>
                <a:gd name="T36" fmla="*/ 83 w 87"/>
                <a:gd name="T37" fmla="*/ 59 h 85"/>
                <a:gd name="T38" fmla="*/ 74 w 87"/>
                <a:gd name="T39" fmla="*/ 72 h 85"/>
                <a:gd name="T40" fmla="*/ 61 w 87"/>
                <a:gd name="T41" fmla="*/ 81 h 85"/>
                <a:gd name="T42" fmla="*/ 44 w 87"/>
                <a:gd name="T43" fmla="*/ 85 h 85"/>
                <a:gd name="T44" fmla="*/ 27 w 87"/>
                <a:gd name="T45" fmla="*/ 81 h 85"/>
                <a:gd name="T46" fmla="*/ 13 w 87"/>
                <a:gd name="T47" fmla="*/ 72 h 85"/>
                <a:gd name="T48" fmla="*/ 4 w 87"/>
                <a:gd name="T49" fmla="*/ 59 h 85"/>
                <a:gd name="T50" fmla="*/ 0 w 87"/>
                <a:gd name="T51" fmla="*/ 42 h 85"/>
                <a:gd name="T52" fmla="*/ 4 w 87"/>
                <a:gd name="T53" fmla="*/ 25 h 85"/>
                <a:gd name="T54" fmla="*/ 13 w 87"/>
                <a:gd name="T55" fmla="*/ 12 h 85"/>
                <a:gd name="T56" fmla="*/ 27 w 87"/>
                <a:gd name="T57" fmla="*/ 3 h 85"/>
                <a:gd name="T58" fmla="*/ 44 w 87"/>
                <a:gd name="T59" fmla="*/ 0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87" h="85">
                  <a:moveTo>
                    <a:pt x="44" y="13"/>
                  </a:moveTo>
                  <a:lnTo>
                    <a:pt x="29" y="17"/>
                  </a:lnTo>
                  <a:lnTo>
                    <a:pt x="19" y="28"/>
                  </a:lnTo>
                  <a:lnTo>
                    <a:pt x="15" y="42"/>
                  </a:lnTo>
                  <a:lnTo>
                    <a:pt x="19" y="56"/>
                  </a:lnTo>
                  <a:lnTo>
                    <a:pt x="29" y="67"/>
                  </a:lnTo>
                  <a:lnTo>
                    <a:pt x="44" y="71"/>
                  </a:lnTo>
                  <a:lnTo>
                    <a:pt x="58" y="67"/>
                  </a:lnTo>
                  <a:lnTo>
                    <a:pt x="68" y="56"/>
                  </a:lnTo>
                  <a:lnTo>
                    <a:pt x="72" y="42"/>
                  </a:lnTo>
                  <a:lnTo>
                    <a:pt x="68" y="28"/>
                  </a:lnTo>
                  <a:lnTo>
                    <a:pt x="58" y="17"/>
                  </a:lnTo>
                  <a:lnTo>
                    <a:pt x="44" y="13"/>
                  </a:lnTo>
                  <a:close/>
                  <a:moveTo>
                    <a:pt x="44" y="0"/>
                  </a:moveTo>
                  <a:lnTo>
                    <a:pt x="61" y="3"/>
                  </a:lnTo>
                  <a:lnTo>
                    <a:pt x="74" y="12"/>
                  </a:lnTo>
                  <a:lnTo>
                    <a:pt x="83" y="25"/>
                  </a:lnTo>
                  <a:lnTo>
                    <a:pt x="87" y="42"/>
                  </a:lnTo>
                  <a:lnTo>
                    <a:pt x="83" y="59"/>
                  </a:lnTo>
                  <a:lnTo>
                    <a:pt x="74" y="72"/>
                  </a:lnTo>
                  <a:lnTo>
                    <a:pt x="61" y="81"/>
                  </a:lnTo>
                  <a:lnTo>
                    <a:pt x="44" y="85"/>
                  </a:lnTo>
                  <a:lnTo>
                    <a:pt x="27" y="81"/>
                  </a:lnTo>
                  <a:lnTo>
                    <a:pt x="13" y="72"/>
                  </a:lnTo>
                  <a:lnTo>
                    <a:pt x="4" y="59"/>
                  </a:lnTo>
                  <a:lnTo>
                    <a:pt x="0" y="42"/>
                  </a:lnTo>
                  <a:lnTo>
                    <a:pt x="4" y="25"/>
                  </a:lnTo>
                  <a:lnTo>
                    <a:pt x="13" y="12"/>
                  </a:lnTo>
                  <a:lnTo>
                    <a:pt x="27" y="3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1905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Graphik" panose="020B0604020202020204" charset="0"/>
              </a:endParaRPr>
            </a:p>
          </p:txBody>
        </p:sp>
        <p:sp>
          <p:nvSpPr>
            <p:cNvPr id="37" name="Freeform 39">
              <a:extLst>
                <a:ext uri="{FF2B5EF4-FFF2-40B4-BE49-F238E27FC236}">
                  <a16:creationId xmlns="" xmlns:a16="http://schemas.microsoft.com/office/drawing/2014/main" id="{D402CD9C-EB38-4515-8D10-F2674106533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513933" y="1905000"/>
              <a:ext cx="157163" cy="114300"/>
            </a:xfrm>
            <a:custGeom>
              <a:avLst/>
              <a:gdLst>
                <a:gd name="T0" fmla="*/ 50 w 99"/>
                <a:gd name="T1" fmla="*/ 15 h 72"/>
                <a:gd name="T2" fmla="*/ 36 w 99"/>
                <a:gd name="T3" fmla="*/ 17 h 72"/>
                <a:gd name="T4" fmla="*/ 25 w 99"/>
                <a:gd name="T5" fmla="*/ 25 h 72"/>
                <a:gd name="T6" fmla="*/ 17 w 99"/>
                <a:gd name="T7" fmla="*/ 37 h 72"/>
                <a:gd name="T8" fmla="*/ 14 w 99"/>
                <a:gd name="T9" fmla="*/ 50 h 72"/>
                <a:gd name="T10" fmla="*/ 14 w 99"/>
                <a:gd name="T11" fmla="*/ 58 h 72"/>
                <a:gd name="T12" fmla="*/ 85 w 99"/>
                <a:gd name="T13" fmla="*/ 58 h 72"/>
                <a:gd name="T14" fmla="*/ 85 w 99"/>
                <a:gd name="T15" fmla="*/ 50 h 72"/>
                <a:gd name="T16" fmla="*/ 82 w 99"/>
                <a:gd name="T17" fmla="*/ 37 h 72"/>
                <a:gd name="T18" fmla="*/ 74 w 99"/>
                <a:gd name="T19" fmla="*/ 25 h 72"/>
                <a:gd name="T20" fmla="*/ 64 w 99"/>
                <a:gd name="T21" fmla="*/ 17 h 72"/>
                <a:gd name="T22" fmla="*/ 50 w 99"/>
                <a:gd name="T23" fmla="*/ 15 h 72"/>
                <a:gd name="T24" fmla="*/ 50 w 99"/>
                <a:gd name="T25" fmla="*/ 0 h 72"/>
                <a:gd name="T26" fmla="*/ 69 w 99"/>
                <a:gd name="T27" fmla="*/ 4 h 72"/>
                <a:gd name="T28" fmla="*/ 85 w 99"/>
                <a:gd name="T29" fmla="*/ 15 h 72"/>
                <a:gd name="T30" fmla="*/ 95 w 99"/>
                <a:gd name="T31" fmla="*/ 31 h 72"/>
                <a:gd name="T32" fmla="*/ 99 w 99"/>
                <a:gd name="T33" fmla="*/ 50 h 72"/>
                <a:gd name="T34" fmla="*/ 99 w 99"/>
                <a:gd name="T35" fmla="*/ 72 h 72"/>
                <a:gd name="T36" fmla="*/ 0 w 99"/>
                <a:gd name="T37" fmla="*/ 72 h 72"/>
                <a:gd name="T38" fmla="*/ 0 w 99"/>
                <a:gd name="T39" fmla="*/ 50 h 72"/>
                <a:gd name="T40" fmla="*/ 4 w 99"/>
                <a:gd name="T41" fmla="*/ 31 h 72"/>
                <a:gd name="T42" fmla="*/ 14 w 99"/>
                <a:gd name="T43" fmla="*/ 15 h 72"/>
                <a:gd name="T44" fmla="*/ 30 w 99"/>
                <a:gd name="T45" fmla="*/ 4 h 72"/>
                <a:gd name="T46" fmla="*/ 50 w 99"/>
                <a:gd name="T47" fmla="*/ 0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99" h="72">
                  <a:moveTo>
                    <a:pt x="50" y="15"/>
                  </a:moveTo>
                  <a:lnTo>
                    <a:pt x="36" y="17"/>
                  </a:lnTo>
                  <a:lnTo>
                    <a:pt x="25" y="25"/>
                  </a:lnTo>
                  <a:lnTo>
                    <a:pt x="17" y="37"/>
                  </a:lnTo>
                  <a:lnTo>
                    <a:pt x="14" y="50"/>
                  </a:lnTo>
                  <a:lnTo>
                    <a:pt x="14" y="58"/>
                  </a:lnTo>
                  <a:lnTo>
                    <a:pt x="85" y="58"/>
                  </a:lnTo>
                  <a:lnTo>
                    <a:pt x="85" y="50"/>
                  </a:lnTo>
                  <a:lnTo>
                    <a:pt x="82" y="37"/>
                  </a:lnTo>
                  <a:lnTo>
                    <a:pt x="74" y="25"/>
                  </a:lnTo>
                  <a:lnTo>
                    <a:pt x="64" y="17"/>
                  </a:lnTo>
                  <a:lnTo>
                    <a:pt x="50" y="15"/>
                  </a:lnTo>
                  <a:close/>
                  <a:moveTo>
                    <a:pt x="50" y="0"/>
                  </a:moveTo>
                  <a:lnTo>
                    <a:pt x="69" y="4"/>
                  </a:lnTo>
                  <a:lnTo>
                    <a:pt x="85" y="15"/>
                  </a:lnTo>
                  <a:lnTo>
                    <a:pt x="95" y="31"/>
                  </a:lnTo>
                  <a:lnTo>
                    <a:pt x="99" y="50"/>
                  </a:lnTo>
                  <a:lnTo>
                    <a:pt x="99" y="72"/>
                  </a:lnTo>
                  <a:lnTo>
                    <a:pt x="0" y="72"/>
                  </a:lnTo>
                  <a:lnTo>
                    <a:pt x="0" y="50"/>
                  </a:lnTo>
                  <a:lnTo>
                    <a:pt x="4" y="31"/>
                  </a:lnTo>
                  <a:lnTo>
                    <a:pt x="14" y="15"/>
                  </a:lnTo>
                  <a:lnTo>
                    <a:pt x="30" y="4"/>
                  </a:lnTo>
                  <a:lnTo>
                    <a:pt x="50" y="0"/>
                  </a:lnTo>
                  <a:close/>
                </a:path>
              </a:pathLst>
            </a:custGeom>
            <a:grpFill/>
            <a:ln w="19050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Graphik" panose="020B0604020202020204" charset="0"/>
              </a:endParaRPr>
            </a:p>
          </p:txBody>
        </p:sp>
        <p:sp>
          <p:nvSpPr>
            <p:cNvPr id="38" name="Rectangle 40">
              <a:extLst>
                <a:ext uri="{FF2B5EF4-FFF2-40B4-BE49-F238E27FC236}">
                  <a16:creationId xmlns="" xmlns:a16="http://schemas.microsoft.com/office/drawing/2014/main" id="{63642B0C-7DF4-4291-B680-C7E4C1BA17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4057" y="1839914"/>
              <a:ext cx="88900" cy="22225"/>
            </a:xfrm>
            <a:prstGeom prst="rect">
              <a:avLst/>
            </a:prstGeom>
            <a:grpFill/>
            <a:ln w="19050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Graphik" panose="020B0604020202020204" charset="0"/>
              </a:endParaRPr>
            </a:p>
          </p:txBody>
        </p:sp>
        <p:sp>
          <p:nvSpPr>
            <p:cNvPr id="39" name="Rectangle 41">
              <a:extLst>
                <a:ext uri="{FF2B5EF4-FFF2-40B4-BE49-F238E27FC236}">
                  <a16:creationId xmlns="" xmlns:a16="http://schemas.microsoft.com/office/drawing/2014/main" id="{5F06D235-B4B6-4D3D-B46D-2285D1A0D7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7257" y="1839914"/>
              <a:ext cx="88900" cy="22225"/>
            </a:xfrm>
            <a:prstGeom prst="rect">
              <a:avLst/>
            </a:prstGeom>
            <a:grpFill/>
            <a:ln w="19050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Graphik" panose="020B060402020202020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94696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="" xmlns:a16="http://schemas.microsoft.com/office/drawing/2014/main" id="{FE8A4C39-F626-4859-A182-F66CF06ED0D1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11579030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4" name="think-cell Slide" r:id="rId5" imgW="530" imgH="528" progId="TCLayout.ActiveDocument.1">
                  <p:embed/>
                </p:oleObj>
              </mc:Choice>
              <mc:Fallback>
                <p:oleObj name="think-cell Slide" r:id="rId5" imgW="530" imgH="528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="" xmlns:a16="http://schemas.microsoft.com/office/drawing/2014/main" id="{FE8A4C39-F626-4859-A182-F66CF06ED0D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="" xmlns:a16="http://schemas.microsoft.com/office/drawing/2014/main" id="{5C063513-DF02-4638-B1D9-BE1C164F265D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en-GB" sz="200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96" y="438453"/>
            <a:ext cx="6723004" cy="806156"/>
          </a:xfrm>
        </p:spPr>
        <p:txBody>
          <a:bodyPr/>
          <a:lstStyle/>
          <a:p>
            <a:r>
              <a:rPr lang="en-GB" sz="2000" dirty="0"/>
              <a:t>CYBER ATTACKS IN HEALTH AND CARE: </a:t>
            </a:r>
            <a:br>
              <a:rPr lang="en-GB" sz="2000" dirty="0"/>
            </a:br>
            <a:r>
              <a:rPr lang="en-GB" sz="2000" b="0" dirty="0"/>
              <a:t>THE UN-RECOGNISED GLOBAL TARGET</a:t>
            </a:r>
            <a:endParaRPr lang="en-GB" sz="2000" dirty="0"/>
          </a:p>
        </p:txBody>
      </p:sp>
      <p:sp>
        <p:nvSpPr>
          <p:cNvPr id="5" name="Text Placeholder 9">
            <a:extLst>
              <a:ext uri="{FF2B5EF4-FFF2-40B4-BE49-F238E27FC236}">
                <a16:creationId xmlns="" xmlns:a16="http://schemas.microsoft.com/office/drawing/2014/main" id="{288D59AC-C365-47AB-9C33-DACDA86276E1}"/>
              </a:ext>
            </a:extLst>
          </p:cNvPr>
          <p:cNvSpPr txBox="1">
            <a:spLocks/>
          </p:cNvSpPr>
          <p:nvPr/>
        </p:nvSpPr>
        <p:spPr>
          <a:xfrm>
            <a:off x="439796" y="1773798"/>
            <a:ext cx="8318694" cy="587553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buNone/>
            </a:pPr>
            <a:r>
              <a:rPr lang="en-US" sz="1400" dirty="0"/>
              <a:t>Since 2013 the health and care sector has increasingly been targeted by a variety of cyber threat actors, driven by a variety of motives and utilising a number of techniques</a:t>
            </a:r>
          </a:p>
        </p:txBody>
      </p:sp>
      <p:sp>
        <p:nvSpPr>
          <p:cNvPr id="16" name="Isosceles Triangle 15">
            <a:extLst>
              <a:ext uri="{FF2B5EF4-FFF2-40B4-BE49-F238E27FC236}">
                <a16:creationId xmlns="" xmlns:a16="http://schemas.microsoft.com/office/drawing/2014/main" id="{47731B3C-BB80-496D-8BC3-77814E0C3C43}"/>
              </a:ext>
            </a:extLst>
          </p:cNvPr>
          <p:cNvSpPr/>
          <p:nvPr/>
        </p:nvSpPr>
        <p:spPr>
          <a:xfrm rot="10800000">
            <a:off x="439796" y="4834868"/>
            <a:ext cx="8308547" cy="281577"/>
          </a:xfrm>
          <a:prstGeom prst="triangle">
            <a:avLst/>
          </a:prstGeom>
          <a:noFill/>
          <a:ln w="28575" cap="flat" cmpd="sng" algn="ctr">
            <a:solidFill>
              <a:srgbClr val="B7007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raphik"/>
              <a:ea typeface="+mn-ea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6E861EC0-25B5-4726-87F0-723B18F4ACB6}"/>
              </a:ext>
            </a:extLst>
          </p:cNvPr>
          <p:cNvSpPr txBox="1"/>
          <p:nvPr/>
        </p:nvSpPr>
        <p:spPr>
          <a:xfrm>
            <a:off x="316063" y="5290921"/>
            <a:ext cx="8432280" cy="907941"/>
          </a:xfrm>
          <a:prstGeom prst="rect">
            <a:avLst/>
          </a:prstGeom>
          <a:noFill/>
        </p:spPr>
        <p:txBody>
          <a:bodyPr wrap="square" lIns="0" tIns="0" rIns="0" bIns="45720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400" dirty="0"/>
              <a:t>In October 2016, the World Medical Association stated that healthcare is becoming more susceptible to data breaches and attacks. Largely due to lack of investment and resiliency at a local level, lack of workforce awareness and a decentralised system without a single competent authority to prescribe or enforce meaningful security standards and capabilities.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E9B2D75E-859E-4CD0-8CAB-08B67FB5A1D3}"/>
              </a:ext>
            </a:extLst>
          </p:cNvPr>
          <p:cNvSpPr txBox="1"/>
          <p:nvPr/>
        </p:nvSpPr>
        <p:spPr>
          <a:xfrm>
            <a:off x="2664317" y="6617925"/>
            <a:ext cx="5862246" cy="258520"/>
          </a:xfrm>
          <a:prstGeom prst="rect">
            <a:avLst/>
          </a:prstGeom>
          <a:noFill/>
        </p:spPr>
        <p:txBody>
          <a:bodyPr wrap="square" lIns="48000" tIns="48000" rIns="48000" bIns="48000" rtlCol="0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GB" sz="900" i="1" dirty="0">
                <a:solidFill>
                  <a:schemeClr val="bg1">
                    <a:lumMod val="75000"/>
                  </a:schemeClr>
                </a:solidFill>
                <a:cs typeface="Arial" charset="0"/>
              </a:rPr>
              <a:t>*This does not take account of the Yahoo breach which was reported in 2016 as this occurred in 2013</a:t>
            </a:r>
            <a:r>
              <a:rPr lang="en-GB" sz="1050" i="1" dirty="0">
                <a:solidFill>
                  <a:schemeClr val="bg1">
                    <a:lumMod val="75000"/>
                  </a:schemeClr>
                </a:solidFill>
                <a:cs typeface="Arial" charset="0"/>
              </a:rPr>
              <a:t>.</a:t>
            </a:r>
          </a:p>
        </p:txBody>
      </p:sp>
      <p:sp>
        <p:nvSpPr>
          <p:cNvPr id="9" name="Freeform 53">
            <a:extLst>
              <a:ext uri="{FF2B5EF4-FFF2-40B4-BE49-F238E27FC236}">
                <a16:creationId xmlns="" xmlns:a16="http://schemas.microsoft.com/office/drawing/2014/main" id="{8511467C-F578-43CE-B3AA-5EB9A5EFBF82}"/>
              </a:ext>
            </a:extLst>
          </p:cNvPr>
          <p:cNvSpPr>
            <a:spLocks/>
          </p:cNvSpPr>
          <p:nvPr/>
        </p:nvSpPr>
        <p:spPr bwMode="auto">
          <a:xfrm>
            <a:off x="916838" y="2532759"/>
            <a:ext cx="1080000" cy="1080000"/>
          </a:xfrm>
          <a:custGeom>
            <a:avLst/>
            <a:gdLst>
              <a:gd name="T0" fmla="*/ 237 w 262"/>
              <a:gd name="T1" fmla="*/ 123 h 262"/>
              <a:gd name="T2" fmla="*/ 153 w 262"/>
              <a:gd name="T3" fmla="*/ 57 h 262"/>
              <a:gd name="T4" fmla="*/ 194 w 262"/>
              <a:gd name="T5" fmla="*/ 123 h 262"/>
              <a:gd name="T6" fmla="*/ 153 w 262"/>
              <a:gd name="T7" fmla="*/ 106 h 262"/>
              <a:gd name="T8" fmla="*/ 150 w 262"/>
              <a:gd name="T9" fmla="*/ 123 h 262"/>
              <a:gd name="T10" fmla="*/ 138 w 262"/>
              <a:gd name="T11" fmla="*/ 98 h 262"/>
              <a:gd name="T12" fmla="*/ 138 w 262"/>
              <a:gd name="T13" fmla="*/ 54 h 262"/>
              <a:gd name="T14" fmla="*/ 138 w 262"/>
              <a:gd name="T15" fmla="*/ 8 h 262"/>
              <a:gd name="T16" fmla="*/ 123 w 262"/>
              <a:gd name="T17" fmla="*/ 8 h 262"/>
              <a:gd name="T18" fmla="*/ 26 w 262"/>
              <a:gd name="T19" fmla="*/ 108 h 262"/>
              <a:gd name="T20" fmla="*/ 123 w 262"/>
              <a:gd name="T21" fmla="*/ 55 h 262"/>
              <a:gd name="T22" fmla="*/ 71 w 262"/>
              <a:gd name="T23" fmla="*/ 108 h 262"/>
              <a:gd name="T24" fmla="*/ 123 w 262"/>
              <a:gd name="T25" fmla="*/ 98 h 262"/>
              <a:gd name="T26" fmla="*/ 112 w 262"/>
              <a:gd name="T27" fmla="*/ 123 h 262"/>
              <a:gd name="T28" fmla="*/ 68 w 262"/>
              <a:gd name="T29" fmla="*/ 123 h 262"/>
              <a:gd name="T30" fmla="*/ 24 w 262"/>
              <a:gd name="T31" fmla="*/ 123 h 262"/>
              <a:gd name="T32" fmla="*/ 0 w 262"/>
              <a:gd name="T33" fmla="*/ 131 h 262"/>
              <a:gd name="T34" fmla="*/ 24 w 262"/>
              <a:gd name="T35" fmla="*/ 138 h 262"/>
              <a:gd name="T36" fmla="*/ 108 w 262"/>
              <a:gd name="T37" fmla="*/ 204 h 262"/>
              <a:gd name="T38" fmla="*/ 68 w 262"/>
              <a:gd name="T39" fmla="*/ 138 h 262"/>
              <a:gd name="T40" fmla="*/ 108 w 262"/>
              <a:gd name="T41" fmla="*/ 156 h 262"/>
              <a:gd name="T42" fmla="*/ 112 w 262"/>
              <a:gd name="T43" fmla="*/ 138 h 262"/>
              <a:gd name="T44" fmla="*/ 123 w 262"/>
              <a:gd name="T45" fmla="*/ 164 h 262"/>
              <a:gd name="T46" fmla="*/ 123 w 262"/>
              <a:gd name="T47" fmla="*/ 207 h 262"/>
              <a:gd name="T48" fmla="*/ 123 w 262"/>
              <a:gd name="T49" fmla="*/ 254 h 262"/>
              <a:gd name="T50" fmla="*/ 138 w 262"/>
              <a:gd name="T51" fmla="*/ 254 h 262"/>
              <a:gd name="T52" fmla="*/ 235 w 262"/>
              <a:gd name="T53" fmla="*/ 153 h 262"/>
              <a:gd name="T54" fmla="*/ 138 w 262"/>
              <a:gd name="T55" fmla="*/ 207 h 262"/>
              <a:gd name="T56" fmla="*/ 190 w 262"/>
              <a:gd name="T57" fmla="*/ 153 h 262"/>
              <a:gd name="T58" fmla="*/ 138 w 262"/>
              <a:gd name="T59" fmla="*/ 164 h 262"/>
              <a:gd name="T60" fmla="*/ 150 w 262"/>
              <a:gd name="T61" fmla="*/ 138 h 262"/>
              <a:gd name="T62" fmla="*/ 194 w 262"/>
              <a:gd name="T63" fmla="*/ 138 h 262"/>
              <a:gd name="T64" fmla="*/ 237 w 262"/>
              <a:gd name="T65" fmla="*/ 138 h 262"/>
              <a:gd name="T66" fmla="*/ 262 w 262"/>
              <a:gd name="T67" fmla="*/ 131 h 2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262" h="262">
                <a:moveTo>
                  <a:pt x="254" y="123"/>
                </a:moveTo>
                <a:cubicBezTo>
                  <a:pt x="237" y="123"/>
                  <a:pt x="237" y="123"/>
                  <a:pt x="237" y="123"/>
                </a:cubicBezTo>
                <a:cubicBezTo>
                  <a:pt x="234" y="76"/>
                  <a:pt x="199" y="36"/>
                  <a:pt x="153" y="27"/>
                </a:cubicBezTo>
                <a:cubicBezTo>
                  <a:pt x="153" y="57"/>
                  <a:pt x="153" y="57"/>
                  <a:pt x="153" y="57"/>
                </a:cubicBezTo>
                <a:cubicBezTo>
                  <a:pt x="182" y="66"/>
                  <a:pt x="204" y="92"/>
                  <a:pt x="207" y="123"/>
                </a:cubicBezTo>
                <a:cubicBezTo>
                  <a:pt x="194" y="123"/>
                  <a:pt x="194" y="123"/>
                  <a:pt x="194" y="123"/>
                </a:cubicBezTo>
                <a:cubicBezTo>
                  <a:pt x="191" y="100"/>
                  <a:pt x="175" y="80"/>
                  <a:pt x="153" y="72"/>
                </a:cubicBezTo>
                <a:cubicBezTo>
                  <a:pt x="153" y="106"/>
                  <a:pt x="153" y="106"/>
                  <a:pt x="153" y="106"/>
                </a:cubicBezTo>
                <a:cubicBezTo>
                  <a:pt x="158" y="110"/>
                  <a:pt x="162" y="116"/>
                  <a:pt x="163" y="123"/>
                </a:cubicBezTo>
                <a:cubicBezTo>
                  <a:pt x="150" y="123"/>
                  <a:pt x="150" y="123"/>
                  <a:pt x="150" y="123"/>
                </a:cubicBezTo>
                <a:cubicBezTo>
                  <a:pt x="147" y="118"/>
                  <a:pt x="143" y="114"/>
                  <a:pt x="138" y="112"/>
                </a:cubicBezTo>
                <a:cubicBezTo>
                  <a:pt x="138" y="98"/>
                  <a:pt x="138" y="98"/>
                  <a:pt x="138" y="98"/>
                </a:cubicBezTo>
                <a:cubicBezTo>
                  <a:pt x="138" y="68"/>
                  <a:pt x="138" y="68"/>
                  <a:pt x="138" y="68"/>
                </a:cubicBezTo>
                <a:cubicBezTo>
                  <a:pt x="138" y="54"/>
                  <a:pt x="138" y="54"/>
                  <a:pt x="138" y="54"/>
                </a:cubicBezTo>
                <a:cubicBezTo>
                  <a:pt x="138" y="25"/>
                  <a:pt x="138" y="25"/>
                  <a:pt x="138" y="25"/>
                </a:cubicBezTo>
                <a:cubicBezTo>
                  <a:pt x="138" y="8"/>
                  <a:pt x="138" y="8"/>
                  <a:pt x="138" y="8"/>
                </a:cubicBezTo>
                <a:cubicBezTo>
                  <a:pt x="138" y="3"/>
                  <a:pt x="135" y="0"/>
                  <a:pt x="131" y="0"/>
                </a:cubicBezTo>
                <a:cubicBezTo>
                  <a:pt x="127" y="0"/>
                  <a:pt x="123" y="3"/>
                  <a:pt x="123" y="8"/>
                </a:cubicBezTo>
                <a:cubicBezTo>
                  <a:pt x="123" y="25"/>
                  <a:pt x="123" y="25"/>
                  <a:pt x="123" y="25"/>
                </a:cubicBezTo>
                <a:cubicBezTo>
                  <a:pt x="75" y="28"/>
                  <a:pt x="36" y="63"/>
                  <a:pt x="26" y="108"/>
                </a:cubicBezTo>
                <a:cubicBezTo>
                  <a:pt x="57" y="108"/>
                  <a:pt x="57" y="108"/>
                  <a:pt x="57" y="108"/>
                </a:cubicBezTo>
                <a:cubicBezTo>
                  <a:pt x="66" y="79"/>
                  <a:pt x="92" y="58"/>
                  <a:pt x="123" y="55"/>
                </a:cubicBezTo>
                <a:cubicBezTo>
                  <a:pt x="123" y="68"/>
                  <a:pt x="123" y="68"/>
                  <a:pt x="123" y="68"/>
                </a:cubicBezTo>
                <a:cubicBezTo>
                  <a:pt x="99" y="71"/>
                  <a:pt x="80" y="87"/>
                  <a:pt x="71" y="108"/>
                </a:cubicBezTo>
                <a:cubicBezTo>
                  <a:pt x="106" y="108"/>
                  <a:pt x="106" y="108"/>
                  <a:pt x="106" y="108"/>
                </a:cubicBezTo>
                <a:cubicBezTo>
                  <a:pt x="110" y="103"/>
                  <a:pt x="116" y="100"/>
                  <a:pt x="123" y="98"/>
                </a:cubicBezTo>
                <a:cubicBezTo>
                  <a:pt x="123" y="112"/>
                  <a:pt x="123" y="112"/>
                  <a:pt x="123" y="112"/>
                </a:cubicBezTo>
                <a:cubicBezTo>
                  <a:pt x="118" y="114"/>
                  <a:pt x="114" y="118"/>
                  <a:pt x="112" y="123"/>
                </a:cubicBezTo>
                <a:cubicBezTo>
                  <a:pt x="98" y="123"/>
                  <a:pt x="98" y="123"/>
                  <a:pt x="98" y="123"/>
                </a:cubicBezTo>
                <a:cubicBezTo>
                  <a:pt x="68" y="123"/>
                  <a:pt x="68" y="123"/>
                  <a:pt x="68" y="123"/>
                </a:cubicBezTo>
                <a:cubicBezTo>
                  <a:pt x="54" y="123"/>
                  <a:pt x="54" y="123"/>
                  <a:pt x="54" y="123"/>
                </a:cubicBezTo>
                <a:cubicBezTo>
                  <a:pt x="24" y="123"/>
                  <a:pt x="24" y="123"/>
                  <a:pt x="24" y="123"/>
                </a:cubicBezTo>
                <a:cubicBezTo>
                  <a:pt x="7" y="123"/>
                  <a:pt x="7" y="123"/>
                  <a:pt x="7" y="123"/>
                </a:cubicBezTo>
                <a:cubicBezTo>
                  <a:pt x="3" y="123"/>
                  <a:pt x="0" y="127"/>
                  <a:pt x="0" y="131"/>
                </a:cubicBezTo>
                <a:cubicBezTo>
                  <a:pt x="0" y="135"/>
                  <a:pt x="3" y="138"/>
                  <a:pt x="7" y="138"/>
                </a:cubicBezTo>
                <a:cubicBezTo>
                  <a:pt x="24" y="138"/>
                  <a:pt x="24" y="138"/>
                  <a:pt x="24" y="138"/>
                </a:cubicBezTo>
                <a:cubicBezTo>
                  <a:pt x="28" y="186"/>
                  <a:pt x="62" y="225"/>
                  <a:pt x="108" y="235"/>
                </a:cubicBezTo>
                <a:cubicBezTo>
                  <a:pt x="108" y="204"/>
                  <a:pt x="108" y="204"/>
                  <a:pt x="108" y="204"/>
                </a:cubicBezTo>
                <a:cubicBezTo>
                  <a:pt x="79" y="195"/>
                  <a:pt x="57" y="169"/>
                  <a:pt x="54" y="138"/>
                </a:cubicBezTo>
                <a:cubicBezTo>
                  <a:pt x="68" y="138"/>
                  <a:pt x="68" y="138"/>
                  <a:pt x="68" y="138"/>
                </a:cubicBezTo>
                <a:cubicBezTo>
                  <a:pt x="70" y="162"/>
                  <a:pt x="86" y="182"/>
                  <a:pt x="108" y="190"/>
                </a:cubicBezTo>
                <a:cubicBezTo>
                  <a:pt x="108" y="156"/>
                  <a:pt x="108" y="156"/>
                  <a:pt x="108" y="156"/>
                </a:cubicBezTo>
                <a:cubicBezTo>
                  <a:pt x="103" y="151"/>
                  <a:pt x="99" y="145"/>
                  <a:pt x="98" y="138"/>
                </a:cubicBezTo>
                <a:cubicBezTo>
                  <a:pt x="112" y="138"/>
                  <a:pt x="112" y="138"/>
                  <a:pt x="112" y="138"/>
                </a:cubicBezTo>
                <a:cubicBezTo>
                  <a:pt x="114" y="144"/>
                  <a:pt x="118" y="148"/>
                  <a:pt x="123" y="150"/>
                </a:cubicBezTo>
                <a:cubicBezTo>
                  <a:pt x="123" y="164"/>
                  <a:pt x="123" y="164"/>
                  <a:pt x="123" y="164"/>
                </a:cubicBezTo>
                <a:cubicBezTo>
                  <a:pt x="123" y="194"/>
                  <a:pt x="123" y="194"/>
                  <a:pt x="123" y="194"/>
                </a:cubicBezTo>
                <a:cubicBezTo>
                  <a:pt x="123" y="207"/>
                  <a:pt x="123" y="207"/>
                  <a:pt x="123" y="207"/>
                </a:cubicBezTo>
                <a:cubicBezTo>
                  <a:pt x="123" y="237"/>
                  <a:pt x="123" y="237"/>
                  <a:pt x="123" y="237"/>
                </a:cubicBezTo>
                <a:cubicBezTo>
                  <a:pt x="123" y="254"/>
                  <a:pt x="123" y="254"/>
                  <a:pt x="123" y="254"/>
                </a:cubicBezTo>
                <a:cubicBezTo>
                  <a:pt x="123" y="258"/>
                  <a:pt x="127" y="262"/>
                  <a:pt x="131" y="262"/>
                </a:cubicBezTo>
                <a:cubicBezTo>
                  <a:pt x="135" y="262"/>
                  <a:pt x="138" y="258"/>
                  <a:pt x="138" y="254"/>
                </a:cubicBezTo>
                <a:cubicBezTo>
                  <a:pt x="138" y="237"/>
                  <a:pt x="138" y="237"/>
                  <a:pt x="138" y="237"/>
                </a:cubicBezTo>
                <a:cubicBezTo>
                  <a:pt x="186" y="234"/>
                  <a:pt x="225" y="199"/>
                  <a:pt x="235" y="153"/>
                </a:cubicBezTo>
                <a:cubicBezTo>
                  <a:pt x="204" y="153"/>
                  <a:pt x="204" y="153"/>
                  <a:pt x="204" y="153"/>
                </a:cubicBezTo>
                <a:cubicBezTo>
                  <a:pt x="195" y="182"/>
                  <a:pt x="169" y="204"/>
                  <a:pt x="138" y="207"/>
                </a:cubicBezTo>
                <a:cubicBezTo>
                  <a:pt x="138" y="194"/>
                  <a:pt x="138" y="194"/>
                  <a:pt x="138" y="194"/>
                </a:cubicBezTo>
                <a:cubicBezTo>
                  <a:pt x="162" y="191"/>
                  <a:pt x="182" y="175"/>
                  <a:pt x="190" y="153"/>
                </a:cubicBezTo>
                <a:cubicBezTo>
                  <a:pt x="156" y="153"/>
                  <a:pt x="156" y="153"/>
                  <a:pt x="156" y="153"/>
                </a:cubicBezTo>
                <a:cubicBezTo>
                  <a:pt x="151" y="158"/>
                  <a:pt x="145" y="162"/>
                  <a:pt x="138" y="164"/>
                </a:cubicBezTo>
                <a:cubicBezTo>
                  <a:pt x="138" y="150"/>
                  <a:pt x="138" y="150"/>
                  <a:pt x="138" y="150"/>
                </a:cubicBezTo>
                <a:cubicBezTo>
                  <a:pt x="143" y="148"/>
                  <a:pt x="147" y="144"/>
                  <a:pt x="150" y="138"/>
                </a:cubicBezTo>
                <a:cubicBezTo>
                  <a:pt x="163" y="138"/>
                  <a:pt x="163" y="138"/>
                  <a:pt x="163" y="138"/>
                </a:cubicBezTo>
                <a:cubicBezTo>
                  <a:pt x="194" y="138"/>
                  <a:pt x="194" y="138"/>
                  <a:pt x="194" y="138"/>
                </a:cubicBezTo>
                <a:cubicBezTo>
                  <a:pt x="207" y="138"/>
                  <a:pt x="207" y="138"/>
                  <a:pt x="207" y="138"/>
                </a:cubicBezTo>
                <a:cubicBezTo>
                  <a:pt x="237" y="138"/>
                  <a:pt x="237" y="138"/>
                  <a:pt x="237" y="138"/>
                </a:cubicBezTo>
                <a:cubicBezTo>
                  <a:pt x="254" y="138"/>
                  <a:pt x="254" y="138"/>
                  <a:pt x="254" y="138"/>
                </a:cubicBezTo>
                <a:cubicBezTo>
                  <a:pt x="258" y="138"/>
                  <a:pt x="262" y="135"/>
                  <a:pt x="262" y="131"/>
                </a:cubicBezTo>
                <a:cubicBezTo>
                  <a:pt x="262" y="127"/>
                  <a:pt x="258" y="123"/>
                  <a:pt x="254" y="123"/>
                </a:cubicBezTo>
                <a:close/>
              </a:path>
            </a:pathLst>
          </a:custGeom>
          <a:noFill/>
          <a:ln w="19050">
            <a:solidFill>
              <a:srgbClr val="FF1993"/>
            </a:solidFill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IE" sz="2667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raphik"/>
              <a:cs typeface="Arial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4673D566-1B81-44A2-BCA4-00C1FEE61689}"/>
              </a:ext>
            </a:extLst>
          </p:cNvPr>
          <p:cNvSpPr txBox="1"/>
          <p:nvPr/>
        </p:nvSpPr>
        <p:spPr>
          <a:xfrm>
            <a:off x="575817" y="3797399"/>
            <a:ext cx="1753261" cy="650935"/>
          </a:xfrm>
          <a:prstGeom prst="rect">
            <a:avLst/>
          </a:prstGeom>
          <a:noFill/>
        </p:spPr>
        <p:txBody>
          <a:bodyPr wrap="square" lIns="48000" tIns="48000" rIns="48000" bIns="48000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dirty="0">
                <a:solidFill>
                  <a:prstClr val="black"/>
                </a:solidFill>
                <a:latin typeface="+mj-lt"/>
              </a:rPr>
              <a:t>Healthcare accounted for 88% of Ransomware attacks in 2016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A32FDAFE-8C12-4336-B722-A92951341C7E}"/>
              </a:ext>
            </a:extLst>
          </p:cNvPr>
          <p:cNvSpPr txBox="1"/>
          <p:nvPr/>
        </p:nvSpPr>
        <p:spPr>
          <a:xfrm>
            <a:off x="4417592" y="3824792"/>
            <a:ext cx="2055048" cy="835601"/>
          </a:xfrm>
          <a:prstGeom prst="rect">
            <a:avLst/>
          </a:prstGeom>
          <a:noFill/>
        </p:spPr>
        <p:txBody>
          <a:bodyPr wrap="square" lIns="48000" tIns="48000" rIns="48000" bIns="48000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dirty="0" smtClean="0">
                <a:solidFill>
                  <a:prstClr val="black"/>
                </a:solidFill>
                <a:latin typeface="+mj-lt"/>
              </a:rPr>
              <a:t>PII </a:t>
            </a:r>
            <a:r>
              <a:rPr lang="en-GB" sz="1200" dirty="0">
                <a:solidFill>
                  <a:prstClr val="black"/>
                </a:solidFill>
                <a:latin typeface="+mj-lt"/>
              </a:rPr>
              <a:t>data is 64% more expensive than the most valuable financial data on the black-market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E086B273-4C3D-4743-9B80-105FAFA0E69A}"/>
              </a:ext>
            </a:extLst>
          </p:cNvPr>
          <p:cNvSpPr txBox="1"/>
          <p:nvPr/>
        </p:nvSpPr>
        <p:spPr>
          <a:xfrm>
            <a:off x="6686627" y="3797399"/>
            <a:ext cx="1801961" cy="835601"/>
          </a:xfrm>
          <a:prstGeom prst="rect">
            <a:avLst/>
          </a:prstGeom>
          <a:noFill/>
        </p:spPr>
        <p:txBody>
          <a:bodyPr wrap="square" lIns="48000" tIns="48000" rIns="48000" bIns="48000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dirty="0">
                <a:solidFill>
                  <a:prstClr val="black"/>
                </a:solidFill>
                <a:latin typeface="+mj-lt"/>
              </a:rPr>
              <a:t>~34.5% of all personnel records breached in 2016 were healthcare </a:t>
            </a:r>
            <a:r>
              <a:rPr lang="en-GB" sz="1200" dirty="0" smtClean="0">
                <a:solidFill>
                  <a:prstClr val="black"/>
                </a:solidFill>
                <a:latin typeface="+mj-lt"/>
              </a:rPr>
              <a:t>related*</a:t>
            </a:r>
            <a:endParaRPr lang="en-GB" sz="1200" dirty="0">
              <a:solidFill>
                <a:prstClr val="black"/>
              </a:solidFill>
              <a:latin typeface="+mj-lt"/>
            </a:endParaRPr>
          </a:p>
        </p:txBody>
      </p:sp>
      <p:grpSp>
        <p:nvGrpSpPr>
          <p:cNvPr id="13" name="Group 7">
            <a:extLst>
              <a:ext uri="{FF2B5EF4-FFF2-40B4-BE49-F238E27FC236}">
                <a16:creationId xmlns="" xmlns:a16="http://schemas.microsoft.com/office/drawing/2014/main" id="{A91422F1-ED61-4B70-8B8C-B275BDFE91B0}"/>
              </a:ext>
            </a:extLst>
          </p:cNvPr>
          <p:cNvGrpSpPr>
            <a:grpSpLocks noChangeAspect="1"/>
          </p:cNvGrpSpPr>
          <p:nvPr/>
        </p:nvGrpSpPr>
        <p:grpSpPr>
          <a:xfrm>
            <a:off x="7047607" y="2625375"/>
            <a:ext cx="1080000" cy="987384"/>
            <a:chOff x="563437" y="2427006"/>
            <a:chExt cx="840225" cy="768170"/>
          </a:xfrm>
          <a:noFill/>
        </p:grpSpPr>
        <p:sp>
          <p:nvSpPr>
            <p:cNvPr id="14" name="Freeform 22">
              <a:extLst>
                <a:ext uri="{FF2B5EF4-FFF2-40B4-BE49-F238E27FC236}">
                  <a16:creationId xmlns="" xmlns:a16="http://schemas.microsoft.com/office/drawing/2014/main" id="{A3F3CAAB-DB1E-44EA-9CEA-09291248129A}"/>
                </a:ext>
              </a:extLst>
            </p:cNvPr>
            <p:cNvSpPr>
              <a:spLocks/>
            </p:cNvSpPr>
            <p:nvPr/>
          </p:nvSpPr>
          <p:spPr bwMode="auto">
            <a:xfrm>
              <a:off x="563437" y="2733540"/>
              <a:ext cx="840225" cy="461636"/>
            </a:xfrm>
            <a:custGeom>
              <a:avLst/>
              <a:gdLst>
                <a:gd name="T0" fmla="*/ 285 w 291"/>
                <a:gd name="T1" fmla="*/ 34 h 160"/>
                <a:gd name="T2" fmla="*/ 231 w 291"/>
                <a:gd name="T3" fmla="*/ 1 h 160"/>
                <a:gd name="T4" fmla="*/ 230 w 291"/>
                <a:gd name="T5" fmla="*/ 0 h 160"/>
                <a:gd name="T6" fmla="*/ 145 w 291"/>
                <a:gd name="T7" fmla="*/ 28 h 160"/>
                <a:gd name="T8" fmla="*/ 60 w 291"/>
                <a:gd name="T9" fmla="*/ 1 h 160"/>
                <a:gd name="T10" fmla="*/ 60 w 291"/>
                <a:gd name="T11" fmla="*/ 1 h 160"/>
                <a:gd name="T12" fmla="*/ 5 w 291"/>
                <a:gd name="T13" fmla="*/ 34 h 160"/>
                <a:gd name="T14" fmla="*/ 4 w 291"/>
                <a:gd name="T15" fmla="*/ 51 h 160"/>
                <a:gd name="T16" fmla="*/ 21 w 291"/>
                <a:gd name="T17" fmla="*/ 53 h 160"/>
                <a:gd name="T18" fmla="*/ 55 w 291"/>
                <a:gd name="T19" fmla="*/ 29 h 160"/>
                <a:gd name="T20" fmla="*/ 55 w 291"/>
                <a:gd name="T21" fmla="*/ 35 h 160"/>
                <a:gd name="T22" fmla="*/ 64 w 291"/>
                <a:gd name="T23" fmla="*/ 81 h 160"/>
                <a:gd name="T24" fmla="*/ 25 w 291"/>
                <a:gd name="T25" fmla="*/ 144 h 160"/>
                <a:gd name="T26" fmla="*/ 34 w 291"/>
                <a:gd name="T27" fmla="*/ 159 h 160"/>
                <a:gd name="T28" fmla="*/ 49 w 291"/>
                <a:gd name="T29" fmla="*/ 150 h 160"/>
                <a:gd name="T30" fmla="*/ 76 w 291"/>
                <a:gd name="T31" fmla="*/ 103 h 160"/>
                <a:gd name="T32" fmla="*/ 145 w 291"/>
                <a:gd name="T33" fmla="*/ 143 h 160"/>
                <a:gd name="T34" fmla="*/ 215 w 291"/>
                <a:gd name="T35" fmla="*/ 104 h 160"/>
                <a:gd name="T36" fmla="*/ 241 w 291"/>
                <a:gd name="T37" fmla="*/ 150 h 160"/>
                <a:gd name="T38" fmla="*/ 253 w 291"/>
                <a:gd name="T39" fmla="*/ 159 h 160"/>
                <a:gd name="T40" fmla="*/ 256 w 291"/>
                <a:gd name="T41" fmla="*/ 159 h 160"/>
                <a:gd name="T42" fmla="*/ 265 w 291"/>
                <a:gd name="T43" fmla="*/ 144 h 160"/>
                <a:gd name="T44" fmla="*/ 226 w 291"/>
                <a:gd name="T45" fmla="*/ 82 h 160"/>
                <a:gd name="T46" fmla="*/ 235 w 291"/>
                <a:gd name="T47" fmla="*/ 35 h 160"/>
                <a:gd name="T48" fmla="*/ 235 w 291"/>
                <a:gd name="T49" fmla="*/ 30 h 160"/>
                <a:gd name="T50" fmla="*/ 269 w 291"/>
                <a:gd name="T51" fmla="*/ 53 h 160"/>
                <a:gd name="T52" fmla="*/ 277 w 291"/>
                <a:gd name="T53" fmla="*/ 55 h 160"/>
                <a:gd name="T54" fmla="*/ 286 w 291"/>
                <a:gd name="T55" fmla="*/ 51 h 160"/>
                <a:gd name="T56" fmla="*/ 285 w 291"/>
                <a:gd name="T57" fmla="*/ 34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91" h="160">
                  <a:moveTo>
                    <a:pt x="285" y="34"/>
                  </a:moveTo>
                  <a:cubicBezTo>
                    <a:pt x="268" y="20"/>
                    <a:pt x="250" y="9"/>
                    <a:pt x="231" y="1"/>
                  </a:cubicBezTo>
                  <a:cubicBezTo>
                    <a:pt x="231" y="1"/>
                    <a:pt x="231" y="1"/>
                    <a:pt x="230" y="0"/>
                  </a:cubicBezTo>
                  <a:cubicBezTo>
                    <a:pt x="206" y="18"/>
                    <a:pt x="177" y="28"/>
                    <a:pt x="145" y="28"/>
                  </a:cubicBezTo>
                  <a:cubicBezTo>
                    <a:pt x="114" y="28"/>
                    <a:pt x="84" y="18"/>
                    <a:pt x="60" y="1"/>
                  </a:cubicBezTo>
                  <a:cubicBezTo>
                    <a:pt x="60" y="1"/>
                    <a:pt x="60" y="1"/>
                    <a:pt x="60" y="1"/>
                  </a:cubicBezTo>
                  <a:cubicBezTo>
                    <a:pt x="41" y="9"/>
                    <a:pt x="22" y="20"/>
                    <a:pt x="5" y="34"/>
                  </a:cubicBezTo>
                  <a:cubicBezTo>
                    <a:pt x="0" y="38"/>
                    <a:pt x="0" y="46"/>
                    <a:pt x="4" y="51"/>
                  </a:cubicBezTo>
                  <a:cubicBezTo>
                    <a:pt x="8" y="56"/>
                    <a:pt x="16" y="57"/>
                    <a:pt x="21" y="53"/>
                  </a:cubicBezTo>
                  <a:cubicBezTo>
                    <a:pt x="32" y="43"/>
                    <a:pt x="43" y="36"/>
                    <a:pt x="55" y="29"/>
                  </a:cubicBezTo>
                  <a:cubicBezTo>
                    <a:pt x="55" y="31"/>
                    <a:pt x="55" y="33"/>
                    <a:pt x="55" y="35"/>
                  </a:cubicBezTo>
                  <a:cubicBezTo>
                    <a:pt x="55" y="52"/>
                    <a:pt x="58" y="67"/>
                    <a:pt x="64" y="81"/>
                  </a:cubicBezTo>
                  <a:cubicBezTo>
                    <a:pt x="46" y="98"/>
                    <a:pt x="32" y="119"/>
                    <a:pt x="25" y="144"/>
                  </a:cubicBezTo>
                  <a:cubicBezTo>
                    <a:pt x="24" y="150"/>
                    <a:pt x="28" y="157"/>
                    <a:pt x="34" y="159"/>
                  </a:cubicBezTo>
                  <a:cubicBezTo>
                    <a:pt x="41" y="160"/>
                    <a:pt x="47" y="156"/>
                    <a:pt x="49" y="150"/>
                  </a:cubicBezTo>
                  <a:cubicBezTo>
                    <a:pt x="53" y="132"/>
                    <a:pt x="63" y="116"/>
                    <a:pt x="76" y="103"/>
                  </a:cubicBezTo>
                  <a:cubicBezTo>
                    <a:pt x="92" y="128"/>
                    <a:pt x="117" y="143"/>
                    <a:pt x="145" y="143"/>
                  </a:cubicBezTo>
                  <a:cubicBezTo>
                    <a:pt x="173" y="143"/>
                    <a:pt x="198" y="128"/>
                    <a:pt x="215" y="104"/>
                  </a:cubicBezTo>
                  <a:cubicBezTo>
                    <a:pt x="227" y="116"/>
                    <a:pt x="237" y="132"/>
                    <a:pt x="241" y="150"/>
                  </a:cubicBezTo>
                  <a:cubicBezTo>
                    <a:pt x="243" y="155"/>
                    <a:pt x="248" y="159"/>
                    <a:pt x="253" y="159"/>
                  </a:cubicBezTo>
                  <a:cubicBezTo>
                    <a:pt x="254" y="159"/>
                    <a:pt x="255" y="159"/>
                    <a:pt x="256" y="159"/>
                  </a:cubicBezTo>
                  <a:cubicBezTo>
                    <a:pt x="262" y="157"/>
                    <a:pt x="266" y="150"/>
                    <a:pt x="265" y="144"/>
                  </a:cubicBezTo>
                  <a:cubicBezTo>
                    <a:pt x="258" y="119"/>
                    <a:pt x="245" y="98"/>
                    <a:pt x="226" y="82"/>
                  </a:cubicBezTo>
                  <a:cubicBezTo>
                    <a:pt x="232" y="68"/>
                    <a:pt x="235" y="52"/>
                    <a:pt x="235" y="35"/>
                  </a:cubicBezTo>
                  <a:cubicBezTo>
                    <a:pt x="235" y="33"/>
                    <a:pt x="235" y="31"/>
                    <a:pt x="235" y="30"/>
                  </a:cubicBezTo>
                  <a:cubicBezTo>
                    <a:pt x="247" y="36"/>
                    <a:pt x="259" y="44"/>
                    <a:pt x="269" y="53"/>
                  </a:cubicBezTo>
                  <a:cubicBezTo>
                    <a:pt x="272" y="54"/>
                    <a:pt x="274" y="55"/>
                    <a:pt x="277" y="55"/>
                  </a:cubicBezTo>
                  <a:cubicBezTo>
                    <a:pt x="281" y="55"/>
                    <a:pt x="284" y="54"/>
                    <a:pt x="286" y="51"/>
                  </a:cubicBezTo>
                  <a:cubicBezTo>
                    <a:pt x="291" y="46"/>
                    <a:pt x="290" y="38"/>
                    <a:pt x="285" y="34"/>
                  </a:cubicBezTo>
                  <a:close/>
                </a:path>
              </a:pathLst>
            </a:cu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E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raphik"/>
                <a:cs typeface="Arial" charset="0"/>
              </a:endParaRPr>
            </a:p>
          </p:txBody>
        </p:sp>
        <p:sp>
          <p:nvSpPr>
            <p:cNvPr id="15" name="Freeform 23">
              <a:extLst>
                <a:ext uri="{FF2B5EF4-FFF2-40B4-BE49-F238E27FC236}">
                  <a16:creationId xmlns="" xmlns:a16="http://schemas.microsoft.com/office/drawing/2014/main" id="{D1E7C123-9EBC-452B-9474-A400629A15D4}"/>
                </a:ext>
              </a:extLst>
            </p:cNvPr>
            <p:cNvSpPr>
              <a:spLocks/>
            </p:cNvSpPr>
            <p:nvPr/>
          </p:nvSpPr>
          <p:spPr bwMode="auto">
            <a:xfrm>
              <a:off x="633049" y="2427006"/>
              <a:ext cx="698559" cy="317527"/>
            </a:xfrm>
            <a:custGeom>
              <a:avLst/>
              <a:gdLst>
                <a:gd name="T0" fmla="*/ 121 w 242"/>
                <a:gd name="T1" fmla="*/ 110 h 110"/>
                <a:gd name="T2" fmla="*/ 241 w 242"/>
                <a:gd name="T3" fmla="*/ 17 h 110"/>
                <a:gd name="T4" fmla="*/ 232 w 242"/>
                <a:gd name="T5" fmla="*/ 2 h 110"/>
                <a:gd name="T6" fmla="*/ 217 w 242"/>
                <a:gd name="T7" fmla="*/ 11 h 110"/>
                <a:gd name="T8" fmla="*/ 184 w 242"/>
                <a:gd name="T9" fmla="*/ 63 h 110"/>
                <a:gd name="T10" fmla="*/ 121 w 242"/>
                <a:gd name="T11" fmla="*/ 33 h 110"/>
                <a:gd name="T12" fmla="*/ 59 w 242"/>
                <a:gd name="T13" fmla="*/ 64 h 110"/>
                <a:gd name="T14" fmla="*/ 25 w 242"/>
                <a:gd name="T15" fmla="*/ 11 h 110"/>
                <a:gd name="T16" fmla="*/ 10 w 242"/>
                <a:gd name="T17" fmla="*/ 2 h 110"/>
                <a:gd name="T18" fmla="*/ 1 w 242"/>
                <a:gd name="T19" fmla="*/ 17 h 110"/>
                <a:gd name="T20" fmla="*/ 121 w 242"/>
                <a:gd name="T21" fmla="*/ 11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2" h="110">
                  <a:moveTo>
                    <a:pt x="121" y="110"/>
                  </a:moveTo>
                  <a:cubicBezTo>
                    <a:pt x="178" y="110"/>
                    <a:pt x="227" y="71"/>
                    <a:pt x="241" y="17"/>
                  </a:cubicBezTo>
                  <a:cubicBezTo>
                    <a:pt x="242" y="10"/>
                    <a:pt x="238" y="4"/>
                    <a:pt x="232" y="2"/>
                  </a:cubicBezTo>
                  <a:cubicBezTo>
                    <a:pt x="226" y="0"/>
                    <a:pt x="219" y="4"/>
                    <a:pt x="217" y="11"/>
                  </a:cubicBezTo>
                  <a:cubicBezTo>
                    <a:pt x="212" y="32"/>
                    <a:pt x="200" y="50"/>
                    <a:pt x="184" y="63"/>
                  </a:cubicBezTo>
                  <a:cubicBezTo>
                    <a:pt x="168" y="45"/>
                    <a:pt x="146" y="33"/>
                    <a:pt x="121" y="33"/>
                  </a:cubicBezTo>
                  <a:cubicBezTo>
                    <a:pt x="97" y="33"/>
                    <a:pt x="75" y="45"/>
                    <a:pt x="59" y="64"/>
                  </a:cubicBezTo>
                  <a:cubicBezTo>
                    <a:pt x="42" y="50"/>
                    <a:pt x="30" y="32"/>
                    <a:pt x="25" y="11"/>
                  </a:cubicBezTo>
                  <a:cubicBezTo>
                    <a:pt x="23" y="4"/>
                    <a:pt x="17" y="0"/>
                    <a:pt x="10" y="2"/>
                  </a:cubicBezTo>
                  <a:cubicBezTo>
                    <a:pt x="4" y="4"/>
                    <a:pt x="0" y="10"/>
                    <a:pt x="1" y="17"/>
                  </a:cubicBezTo>
                  <a:cubicBezTo>
                    <a:pt x="15" y="71"/>
                    <a:pt x="65" y="110"/>
                    <a:pt x="121" y="110"/>
                  </a:cubicBezTo>
                  <a:close/>
                </a:path>
              </a:pathLst>
            </a:cu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E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raphik"/>
                <a:cs typeface="Arial" charset="0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="" xmlns:a16="http://schemas.microsoft.com/office/drawing/2014/main" id="{A7FD2114-98AF-4039-9809-B63600460892}"/>
              </a:ext>
            </a:extLst>
          </p:cNvPr>
          <p:cNvGrpSpPr/>
          <p:nvPr/>
        </p:nvGrpSpPr>
        <p:grpSpPr>
          <a:xfrm>
            <a:off x="5055440" y="2532759"/>
            <a:ext cx="1080000" cy="1080000"/>
            <a:chOff x="5597909" y="1959122"/>
            <a:chExt cx="996180" cy="1133746"/>
          </a:xfrm>
        </p:grpSpPr>
        <p:grpSp>
          <p:nvGrpSpPr>
            <p:cNvPr id="19" name="Group 18">
              <a:extLst>
                <a:ext uri="{FF2B5EF4-FFF2-40B4-BE49-F238E27FC236}">
                  <a16:creationId xmlns="" xmlns:a16="http://schemas.microsoft.com/office/drawing/2014/main" id="{E9B811DB-F5BB-4699-A854-0CC5F2031AA7}"/>
                </a:ext>
              </a:extLst>
            </p:cNvPr>
            <p:cNvGrpSpPr/>
            <p:nvPr/>
          </p:nvGrpSpPr>
          <p:grpSpPr>
            <a:xfrm>
              <a:off x="5597909" y="1959122"/>
              <a:ext cx="996180" cy="1133746"/>
              <a:chOff x="4851405" y="4965709"/>
              <a:chExt cx="333376" cy="379413"/>
            </a:xfrm>
          </p:grpSpPr>
          <p:sp>
            <p:nvSpPr>
              <p:cNvPr id="21" name="Freeform 301">
                <a:extLst>
                  <a:ext uri="{FF2B5EF4-FFF2-40B4-BE49-F238E27FC236}">
                    <a16:creationId xmlns="" xmlns:a16="http://schemas.microsoft.com/office/drawing/2014/main" id="{86A25F93-522B-4614-AAB0-5130E164E2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59368" y="5075247"/>
                <a:ext cx="125413" cy="123825"/>
              </a:xfrm>
              <a:custGeom>
                <a:avLst/>
                <a:gdLst>
                  <a:gd name="T0" fmla="*/ 14 w 189"/>
                  <a:gd name="T1" fmla="*/ 0 h 185"/>
                  <a:gd name="T2" fmla="*/ 174 w 189"/>
                  <a:gd name="T3" fmla="*/ 0 h 185"/>
                  <a:gd name="T4" fmla="*/ 189 w 189"/>
                  <a:gd name="T5" fmla="*/ 15 h 185"/>
                  <a:gd name="T6" fmla="*/ 189 w 189"/>
                  <a:gd name="T7" fmla="*/ 136 h 185"/>
                  <a:gd name="T8" fmla="*/ 140 w 189"/>
                  <a:gd name="T9" fmla="*/ 185 h 185"/>
                  <a:gd name="T10" fmla="*/ 49 w 189"/>
                  <a:gd name="T11" fmla="*/ 185 h 185"/>
                  <a:gd name="T12" fmla="*/ 0 w 189"/>
                  <a:gd name="T13" fmla="*/ 136 h 185"/>
                  <a:gd name="T14" fmla="*/ 0 w 189"/>
                  <a:gd name="T15" fmla="*/ 15 h 185"/>
                  <a:gd name="T16" fmla="*/ 14 w 189"/>
                  <a:gd name="T17" fmla="*/ 0 h 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89" h="185">
                    <a:moveTo>
                      <a:pt x="14" y="0"/>
                    </a:moveTo>
                    <a:lnTo>
                      <a:pt x="174" y="0"/>
                    </a:lnTo>
                    <a:cubicBezTo>
                      <a:pt x="182" y="0"/>
                      <a:pt x="189" y="7"/>
                      <a:pt x="189" y="15"/>
                    </a:cubicBezTo>
                    <a:lnTo>
                      <a:pt x="189" y="136"/>
                    </a:lnTo>
                    <a:cubicBezTo>
                      <a:pt x="189" y="163"/>
                      <a:pt x="167" y="185"/>
                      <a:pt x="140" y="185"/>
                    </a:cubicBezTo>
                    <a:lnTo>
                      <a:pt x="49" y="185"/>
                    </a:lnTo>
                    <a:cubicBezTo>
                      <a:pt x="22" y="185"/>
                      <a:pt x="0" y="163"/>
                      <a:pt x="0" y="136"/>
                    </a:cubicBezTo>
                    <a:lnTo>
                      <a:pt x="0" y="15"/>
                    </a:lnTo>
                    <a:cubicBezTo>
                      <a:pt x="0" y="7"/>
                      <a:pt x="6" y="0"/>
                      <a:pt x="14" y="0"/>
                    </a:cubicBezTo>
                    <a:close/>
                  </a:path>
                </a:pathLst>
              </a:custGeom>
              <a:noFill/>
              <a:ln w="15875" cap="flat">
                <a:solidFill>
                  <a:srgbClr val="FF1993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Graphik" panose="020B0503030202060203" pitchFamily="34" charset="0"/>
                </a:endParaRPr>
              </a:p>
            </p:txBody>
          </p:sp>
          <p:sp>
            <p:nvSpPr>
              <p:cNvPr id="22" name="Freeform 302">
                <a:extLst>
                  <a:ext uri="{FF2B5EF4-FFF2-40B4-BE49-F238E27FC236}">
                    <a16:creationId xmlns="" xmlns:a16="http://schemas.microsoft.com/office/drawing/2014/main" id="{92F3D078-4FA0-4B56-814C-B6225B7CB4C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851405" y="4965709"/>
                <a:ext cx="312738" cy="379413"/>
              </a:xfrm>
              <a:custGeom>
                <a:avLst/>
                <a:gdLst>
                  <a:gd name="T0" fmla="*/ 14 w 470"/>
                  <a:gd name="T1" fmla="*/ 66 h 565"/>
                  <a:gd name="T2" fmla="*/ 345 w 470"/>
                  <a:gd name="T3" fmla="*/ 66 h 565"/>
                  <a:gd name="T4" fmla="*/ 8 w 470"/>
                  <a:gd name="T5" fmla="*/ 453 h 565"/>
                  <a:gd name="T6" fmla="*/ 339 w 470"/>
                  <a:gd name="T7" fmla="*/ 453 h 565"/>
                  <a:gd name="T8" fmla="*/ 146 w 470"/>
                  <a:gd name="T9" fmla="*/ 506 h 565"/>
                  <a:gd name="T10" fmla="*/ 203 w 470"/>
                  <a:gd name="T11" fmla="*/ 506 h 565"/>
                  <a:gd name="T12" fmla="*/ 349 w 470"/>
                  <a:gd name="T13" fmla="*/ 345 h 565"/>
                  <a:gd name="T14" fmla="*/ 349 w 470"/>
                  <a:gd name="T15" fmla="*/ 521 h 565"/>
                  <a:gd name="T16" fmla="*/ 304 w 470"/>
                  <a:gd name="T17" fmla="*/ 565 h 565"/>
                  <a:gd name="T18" fmla="*/ 45 w 470"/>
                  <a:gd name="T19" fmla="*/ 565 h 565"/>
                  <a:gd name="T20" fmla="*/ 0 w 470"/>
                  <a:gd name="T21" fmla="*/ 521 h 565"/>
                  <a:gd name="T22" fmla="*/ 0 w 470"/>
                  <a:gd name="T23" fmla="*/ 45 h 565"/>
                  <a:gd name="T24" fmla="*/ 45 w 470"/>
                  <a:gd name="T25" fmla="*/ 0 h 565"/>
                  <a:gd name="T26" fmla="*/ 304 w 470"/>
                  <a:gd name="T27" fmla="*/ 0 h 565"/>
                  <a:gd name="T28" fmla="*/ 353 w 470"/>
                  <a:gd name="T29" fmla="*/ 44 h 565"/>
                  <a:gd name="T30" fmla="*/ 352 w 470"/>
                  <a:gd name="T31" fmla="*/ 68 h 565"/>
                  <a:gd name="T32" fmla="*/ 407 w 470"/>
                  <a:gd name="T33" fmla="*/ 286 h 565"/>
                  <a:gd name="T34" fmla="*/ 407 w 470"/>
                  <a:gd name="T35" fmla="*/ 238 h 565"/>
                  <a:gd name="T36" fmla="*/ 407 w 470"/>
                  <a:gd name="T37" fmla="*/ 221 h 565"/>
                  <a:gd name="T38" fmla="*/ 421 w 470"/>
                  <a:gd name="T39" fmla="*/ 235 h 565"/>
                  <a:gd name="T40" fmla="*/ 407 w 470"/>
                  <a:gd name="T41" fmla="*/ 248 h 565"/>
                  <a:gd name="T42" fmla="*/ 394 w 470"/>
                  <a:gd name="T43" fmla="*/ 235 h 565"/>
                  <a:gd name="T44" fmla="*/ 407 w 470"/>
                  <a:gd name="T45" fmla="*/ 221 h 565"/>
                  <a:gd name="T46" fmla="*/ 344 w 470"/>
                  <a:gd name="T47" fmla="*/ 160 h 565"/>
                  <a:gd name="T48" fmla="*/ 344 w 470"/>
                  <a:gd name="T49" fmla="*/ 115 h 565"/>
                  <a:gd name="T50" fmla="*/ 397 w 470"/>
                  <a:gd name="T51" fmla="*/ 62 h 565"/>
                  <a:gd name="T52" fmla="*/ 417 w 470"/>
                  <a:gd name="T53" fmla="*/ 62 h 565"/>
                  <a:gd name="T54" fmla="*/ 470 w 470"/>
                  <a:gd name="T55" fmla="*/ 115 h 565"/>
                  <a:gd name="T56" fmla="*/ 470 w 470"/>
                  <a:gd name="T57" fmla="*/ 160 h 5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470" h="565">
                    <a:moveTo>
                      <a:pt x="14" y="66"/>
                    </a:moveTo>
                    <a:lnTo>
                      <a:pt x="345" y="66"/>
                    </a:lnTo>
                    <a:moveTo>
                      <a:pt x="8" y="453"/>
                    </a:moveTo>
                    <a:lnTo>
                      <a:pt x="339" y="453"/>
                    </a:lnTo>
                    <a:moveTo>
                      <a:pt x="146" y="506"/>
                    </a:moveTo>
                    <a:lnTo>
                      <a:pt x="203" y="506"/>
                    </a:lnTo>
                    <a:moveTo>
                      <a:pt x="349" y="345"/>
                    </a:moveTo>
                    <a:lnTo>
                      <a:pt x="349" y="521"/>
                    </a:lnTo>
                    <a:cubicBezTo>
                      <a:pt x="349" y="545"/>
                      <a:pt x="329" y="565"/>
                      <a:pt x="304" y="565"/>
                    </a:cubicBezTo>
                    <a:lnTo>
                      <a:pt x="45" y="565"/>
                    </a:lnTo>
                    <a:cubicBezTo>
                      <a:pt x="21" y="565"/>
                      <a:pt x="0" y="545"/>
                      <a:pt x="0" y="521"/>
                    </a:cubicBezTo>
                    <a:lnTo>
                      <a:pt x="0" y="45"/>
                    </a:lnTo>
                    <a:cubicBezTo>
                      <a:pt x="0" y="20"/>
                      <a:pt x="21" y="0"/>
                      <a:pt x="45" y="0"/>
                    </a:cubicBezTo>
                    <a:lnTo>
                      <a:pt x="304" y="0"/>
                    </a:lnTo>
                    <a:cubicBezTo>
                      <a:pt x="323" y="0"/>
                      <a:pt x="354" y="6"/>
                      <a:pt x="353" y="44"/>
                    </a:cubicBezTo>
                    <a:lnTo>
                      <a:pt x="352" y="68"/>
                    </a:lnTo>
                    <a:moveTo>
                      <a:pt x="407" y="286"/>
                    </a:moveTo>
                    <a:lnTo>
                      <a:pt x="407" y="238"/>
                    </a:lnTo>
                    <a:moveTo>
                      <a:pt x="407" y="221"/>
                    </a:moveTo>
                    <a:cubicBezTo>
                      <a:pt x="415" y="221"/>
                      <a:pt x="421" y="227"/>
                      <a:pt x="421" y="235"/>
                    </a:cubicBezTo>
                    <a:cubicBezTo>
                      <a:pt x="421" y="242"/>
                      <a:pt x="415" y="248"/>
                      <a:pt x="407" y="248"/>
                    </a:cubicBezTo>
                    <a:cubicBezTo>
                      <a:pt x="400" y="248"/>
                      <a:pt x="394" y="242"/>
                      <a:pt x="394" y="235"/>
                    </a:cubicBezTo>
                    <a:cubicBezTo>
                      <a:pt x="394" y="227"/>
                      <a:pt x="400" y="221"/>
                      <a:pt x="407" y="221"/>
                    </a:cubicBezTo>
                    <a:close/>
                    <a:moveTo>
                      <a:pt x="344" y="160"/>
                    </a:moveTo>
                    <a:lnTo>
                      <a:pt x="344" y="115"/>
                    </a:lnTo>
                    <a:cubicBezTo>
                      <a:pt x="344" y="86"/>
                      <a:pt x="368" y="62"/>
                      <a:pt x="397" y="62"/>
                    </a:cubicBezTo>
                    <a:lnTo>
                      <a:pt x="417" y="62"/>
                    </a:lnTo>
                    <a:cubicBezTo>
                      <a:pt x="446" y="62"/>
                      <a:pt x="470" y="86"/>
                      <a:pt x="470" y="115"/>
                    </a:cubicBezTo>
                    <a:lnTo>
                      <a:pt x="470" y="160"/>
                    </a:lnTo>
                  </a:path>
                </a:pathLst>
              </a:custGeom>
              <a:noFill/>
              <a:ln w="15875" cap="rnd">
                <a:solidFill>
                  <a:srgbClr val="FF1993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Graphik" panose="020B0503030202060203" pitchFamily="34" charset="0"/>
                </a:endParaRPr>
              </a:p>
            </p:txBody>
          </p:sp>
        </p:grpSp>
        <p:sp>
          <p:nvSpPr>
            <p:cNvPr id="20" name="TextBox 19">
              <a:extLst>
                <a:ext uri="{FF2B5EF4-FFF2-40B4-BE49-F238E27FC236}">
                  <a16:creationId xmlns="" xmlns:a16="http://schemas.microsoft.com/office/drawing/2014/main" id="{02D21450-C646-48B5-9788-330C75CF5110}"/>
                </a:ext>
              </a:extLst>
            </p:cNvPr>
            <p:cNvSpPr txBox="1"/>
            <p:nvPr/>
          </p:nvSpPr>
          <p:spPr>
            <a:xfrm>
              <a:off x="5754217" y="2076573"/>
              <a:ext cx="760598" cy="83635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45720" rtlCol="0">
              <a:spAutoFit/>
            </a:bodyPr>
            <a:lstStyle/>
            <a:p>
              <a:pPr defTabSz="914400"/>
              <a:r>
                <a:rPr lang="en-GB" sz="4800" dirty="0">
                  <a:solidFill>
                    <a:srgbClr val="FF1993"/>
                  </a:solidFill>
                  <a:latin typeface="Eras Light ITC" panose="020B0402030504020804" pitchFamily="34" charset="0"/>
                </a:rPr>
                <a:t>£</a:t>
              </a:r>
              <a:endParaRPr lang="en-GB" sz="800" dirty="0">
                <a:solidFill>
                  <a:srgbClr val="FF1993"/>
                </a:solidFill>
                <a:latin typeface="Eras Light ITC" panose="020B0402030504020804" pitchFamily="34" charset="0"/>
              </a:endParaRPr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1D065B80-1D81-49A5-AC2F-30CDAE826D9A}"/>
              </a:ext>
            </a:extLst>
          </p:cNvPr>
          <p:cNvSpPr txBox="1"/>
          <p:nvPr/>
        </p:nvSpPr>
        <p:spPr>
          <a:xfrm>
            <a:off x="2329078" y="3822665"/>
            <a:ext cx="2055048" cy="835601"/>
          </a:xfrm>
          <a:prstGeom prst="rect">
            <a:avLst/>
          </a:prstGeom>
          <a:noFill/>
        </p:spPr>
        <p:txBody>
          <a:bodyPr wrap="square" lIns="48000" tIns="48000" rIns="48000" bIns="48000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dirty="0">
                <a:solidFill>
                  <a:prstClr val="black"/>
                </a:solidFill>
                <a:latin typeface="+mj-lt"/>
              </a:rPr>
              <a:t>£9.1m </a:t>
            </a:r>
            <a:r>
              <a:rPr lang="en-GB" sz="1200" dirty="0">
                <a:solidFill>
                  <a:schemeClr val="tx2"/>
                </a:solidFill>
              </a:rPr>
              <a:t>average cost of cyber crime in healthcare sector globally in 2017</a:t>
            </a:r>
            <a:endParaRPr lang="en-GB" sz="1100" dirty="0">
              <a:solidFill>
                <a:schemeClr val="tx2"/>
              </a:solidFill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dirty="0">
                <a:solidFill>
                  <a:prstClr val="black"/>
                </a:solidFill>
                <a:latin typeface="+mj-lt"/>
              </a:rPr>
              <a:t> 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="" xmlns:a16="http://schemas.microsoft.com/office/drawing/2014/main" id="{81D71271-F060-4C62-8A28-02C8DB307BA4}"/>
              </a:ext>
            </a:extLst>
          </p:cNvPr>
          <p:cNvGrpSpPr/>
          <p:nvPr/>
        </p:nvGrpSpPr>
        <p:grpSpPr>
          <a:xfrm>
            <a:off x="2816602" y="2532759"/>
            <a:ext cx="1080000" cy="1080000"/>
            <a:chOff x="5543555" y="4999047"/>
            <a:chExt cx="369889" cy="346075"/>
          </a:xfrm>
        </p:grpSpPr>
        <p:sp>
          <p:nvSpPr>
            <p:cNvPr id="26" name="Freeform 289">
              <a:extLst>
                <a:ext uri="{FF2B5EF4-FFF2-40B4-BE49-F238E27FC236}">
                  <a16:creationId xmlns="" xmlns:a16="http://schemas.microsoft.com/office/drawing/2014/main" id="{99EC52EF-327C-430B-BC04-9C5596E84CA3}"/>
                </a:ext>
              </a:extLst>
            </p:cNvPr>
            <p:cNvSpPr>
              <a:spLocks/>
            </p:cNvSpPr>
            <p:nvPr/>
          </p:nvSpPr>
          <p:spPr bwMode="auto">
            <a:xfrm>
              <a:off x="5664206" y="5106997"/>
              <a:ext cx="119063" cy="79375"/>
            </a:xfrm>
            <a:custGeom>
              <a:avLst/>
              <a:gdLst>
                <a:gd name="T0" fmla="*/ 39 w 179"/>
                <a:gd name="T1" fmla="*/ 0 h 119"/>
                <a:gd name="T2" fmla="*/ 140 w 179"/>
                <a:gd name="T3" fmla="*/ 0 h 119"/>
                <a:gd name="T4" fmla="*/ 154 w 179"/>
                <a:gd name="T5" fmla="*/ 15 h 119"/>
                <a:gd name="T6" fmla="*/ 177 w 179"/>
                <a:gd name="T7" fmla="*/ 104 h 119"/>
                <a:gd name="T8" fmla="*/ 162 w 179"/>
                <a:gd name="T9" fmla="*/ 119 h 119"/>
                <a:gd name="T10" fmla="*/ 16 w 179"/>
                <a:gd name="T11" fmla="*/ 119 h 119"/>
                <a:gd name="T12" fmla="*/ 2 w 179"/>
                <a:gd name="T13" fmla="*/ 104 h 119"/>
                <a:gd name="T14" fmla="*/ 24 w 179"/>
                <a:gd name="T15" fmla="*/ 15 h 119"/>
                <a:gd name="T16" fmla="*/ 39 w 179"/>
                <a:gd name="T17" fmla="*/ 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9" h="119">
                  <a:moveTo>
                    <a:pt x="39" y="0"/>
                  </a:moveTo>
                  <a:lnTo>
                    <a:pt x="140" y="0"/>
                  </a:lnTo>
                  <a:cubicBezTo>
                    <a:pt x="148" y="0"/>
                    <a:pt x="152" y="7"/>
                    <a:pt x="154" y="15"/>
                  </a:cubicBezTo>
                  <a:lnTo>
                    <a:pt x="177" y="104"/>
                  </a:lnTo>
                  <a:cubicBezTo>
                    <a:pt x="179" y="112"/>
                    <a:pt x="170" y="119"/>
                    <a:pt x="162" y="119"/>
                  </a:cubicBezTo>
                  <a:lnTo>
                    <a:pt x="16" y="119"/>
                  </a:lnTo>
                  <a:cubicBezTo>
                    <a:pt x="8" y="119"/>
                    <a:pt x="0" y="112"/>
                    <a:pt x="2" y="104"/>
                  </a:cubicBezTo>
                  <a:lnTo>
                    <a:pt x="24" y="15"/>
                  </a:lnTo>
                  <a:cubicBezTo>
                    <a:pt x="26" y="7"/>
                    <a:pt x="31" y="0"/>
                    <a:pt x="39" y="0"/>
                  </a:cubicBezTo>
                  <a:close/>
                </a:path>
              </a:pathLst>
            </a:custGeom>
            <a:noFill/>
            <a:ln w="15875" cap="rnd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Graphik" panose="020B0503030202060203" pitchFamily="34" charset="0"/>
              </a:endParaRPr>
            </a:p>
          </p:txBody>
        </p:sp>
        <p:sp>
          <p:nvSpPr>
            <p:cNvPr id="27" name="Freeform 290">
              <a:extLst>
                <a:ext uri="{FF2B5EF4-FFF2-40B4-BE49-F238E27FC236}">
                  <a16:creationId xmlns="" xmlns:a16="http://schemas.microsoft.com/office/drawing/2014/main" id="{EF9951F0-A3CB-4F49-AB64-26EB4BF1B7E6}"/>
                </a:ext>
              </a:extLst>
            </p:cNvPr>
            <p:cNvSpPr>
              <a:spLocks/>
            </p:cNvSpPr>
            <p:nvPr/>
          </p:nvSpPr>
          <p:spPr bwMode="auto">
            <a:xfrm>
              <a:off x="5603881" y="5186372"/>
              <a:ext cx="119063" cy="79375"/>
            </a:xfrm>
            <a:custGeom>
              <a:avLst/>
              <a:gdLst>
                <a:gd name="T0" fmla="*/ 39 w 179"/>
                <a:gd name="T1" fmla="*/ 0 h 119"/>
                <a:gd name="T2" fmla="*/ 140 w 179"/>
                <a:gd name="T3" fmla="*/ 0 h 119"/>
                <a:gd name="T4" fmla="*/ 155 w 179"/>
                <a:gd name="T5" fmla="*/ 15 h 119"/>
                <a:gd name="T6" fmla="*/ 177 w 179"/>
                <a:gd name="T7" fmla="*/ 104 h 119"/>
                <a:gd name="T8" fmla="*/ 163 w 179"/>
                <a:gd name="T9" fmla="*/ 119 h 119"/>
                <a:gd name="T10" fmla="*/ 17 w 179"/>
                <a:gd name="T11" fmla="*/ 119 h 119"/>
                <a:gd name="T12" fmla="*/ 2 w 179"/>
                <a:gd name="T13" fmla="*/ 104 h 119"/>
                <a:gd name="T14" fmla="*/ 25 w 179"/>
                <a:gd name="T15" fmla="*/ 15 h 119"/>
                <a:gd name="T16" fmla="*/ 39 w 179"/>
                <a:gd name="T17" fmla="*/ 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9" h="119">
                  <a:moveTo>
                    <a:pt x="39" y="0"/>
                  </a:moveTo>
                  <a:lnTo>
                    <a:pt x="140" y="0"/>
                  </a:lnTo>
                  <a:cubicBezTo>
                    <a:pt x="148" y="0"/>
                    <a:pt x="153" y="7"/>
                    <a:pt x="155" y="15"/>
                  </a:cubicBezTo>
                  <a:lnTo>
                    <a:pt x="177" y="104"/>
                  </a:lnTo>
                  <a:cubicBezTo>
                    <a:pt x="179" y="112"/>
                    <a:pt x="171" y="119"/>
                    <a:pt x="163" y="119"/>
                  </a:cubicBezTo>
                  <a:lnTo>
                    <a:pt x="17" y="119"/>
                  </a:lnTo>
                  <a:cubicBezTo>
                    <a:pt x="9" y="119"/>
                    <a:pt x="0" y="112"/>
                    <a:pt x="2" y="104"/>
                  </a:cubicBezTo>
                  <a:lnTo>
                    <a:pt x="25" y="15"/>
                  </a:lnTo>
                  <a:cubicBezTo>
                    <a:pt x="27" y="7"/>
                    <a:pt x="31" y="0"/>
                    <a:pt x="39" y="0"/>
                  </a:cubicBezTo>
                  <a:close/>
                </a:path>
              </a:pathLst>
            </a:custGeom>
            <a:noFill/>
            <a:ln w="15875" cap="rnd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Graphik" panose="020B0503030202060203" pitchFamily="34" charset="0"/>
              </a:endParaRPr>
            </a:p>
          </p:txBody>
        </p:sp>
        <p:sp>
          <p:nvSpPr>
            <p:cNvPr id="28" name="Freeform 291">
              <a:extLst>
                <a:ext uri="{FF2B5EF4-FFF2-40B4-BE49-F238E27FC236}">
                  <a16:creationId xmlns="" xmlns:a16="http://schemas.microsoft.com/office/drawing/2014/main" id="{8BED65A5-794D-4BBC-9E3E-CBF20177683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29293" y="5186372"/>
              <a:ext cx="119063" cy="79375"/>
            </a:xfrm>
            <a:custGeom>
              <a:avLst/>
              <a:gdLst>
                <a:gd name="T0" fmla="*/ 39 w 179"/>
                <a:gd name="T1" fmla="*/ 0 h 119"/>
                <a:gd name="T2" fmla="*/ 140 w 179"/>
                <a:gd name="T3" fmla="*/ 0 h 119"/>
                <a:gd name="T4" fmla="*/ 155 w 179"/>
                <a:gd name="T5" fmla="*/ 15 h 119"/>
                <a:gd name="T6" fmla="*/ 177 w 179"/>
                <a:gd name="T7" fmla="*/ 104 h 119"/>
                <a:gd name="T8" fmla="*/ 163 w 179"/>
                <a:gd name="T9" fmla="*/ 119 h 119"/>
                <a:gd name="T10" fmla="*/ 17 w 179"/>
                <a:gd name="T11" fmla="*/ 119 h 119"/>
                <a:gd name="T12" fmla="*/ 2 w 179"/>
                <a:gd name="T13" fmla="*/ 104 h 119"/>
                <a:gd name="T14" fmla="*/ 25 w 179"/>
                <a:gd name="T15" fmla="*/ 15 h 119"/>
                <a:gd name="T16" fmla="*/ 39 w 179"/>
                <a:gd name="T17" fmla="*/ 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9" h="119">
                  <a:moveTo>
                    <a:pt x="39" y="0"/>
                  </a:moveTo>
                  <a:lnTo>
                    <a:pt x="140" y="0"/>
                  </a:lnTo>
                  <a:cubicBezTo>
                    <a:pt x="148" y="0"/>
                    <a:pt x="153" y="7"/>
                    <a:pt x="155" y="15"/>
                  </a:cubicBezTo>
                  <a:lnTo>
                    <a:pt x="177" y="104"/>
                  </a:lnTo>
                  <a:cubicBezTo>
                    <a:pt x="179" y="112"/>
                    <a:pt x="171" y="119"/>
                    <a:pt x="163" y="119"/>
                  </a:cubicBezTo>
                  <a:lnTo>
                    <a:pt x="17" y="119"/>
                  </a:lnTo>
                  <a:cubicBezTo>
                    <a:pt x="9" y="119"/>
                    <a:pt x="0" y="112"/>
                    <a:pt x="2" y="104"/>
                  </a:cubicBezTo>
                  <a:lnTo>
                    <a:pt x="25" y="15"/>
                  </a:lnTo>
                  <a:cubicBezTo>
                    <a:pt x="27" y="7"/>
                    <a:pt x="31" y="0"/>
                    <a:pt x="39" y="0"/>
                  </a:cubicBezTo>
                  <a:close/>
                </a:path>
              </a:pathLst>
            </a:custGeom>
            <a:noFill/>
            <a:ln w="15875" cap="rnd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Graphik" panose="020B0503030202060203" pitchFamily="34" charset="0"/>
              </a:endParaRPr>
            </a:p>
          </p:txBody>
        </p:sp>
        <p:sp>
          <p:nvSpPr>
            <p:cNvPr id="29" name="Freeform 292">
              <a:extLst>
                <a:ext uri="{FF2B5EF4-FFF2-40B4-BE49-F238E27FC236}">
                  <a16:creationId xmlns="" xmlns:a16="http://schemas.microsoft.com/office/drawing/2014/main" id="{AB1A4E55-C67C-4E4A-AF55-FEEE3100BEBF}"/>
                </a:ext>
              </a:extLst>
            </p:cNvPr>
            <p:cNvSpPr>
              <a:spLocks/>
            </p:cNvSpPr>
            <p:nvPr/>
          </p:nvSpPr>
          <p:spPr bwMode="auto">
            <a:xfrm>
              <a:off x="5545143" y="5265747"/>
              <a:ext cx="119063" cy="79375"/>
            </a:xfrm>
            <a:custGeom>
              <a:avLst/>
              <a:gdLst>
                <a:gd name="T0" fmla="*/ 39 w 179"/>
                <a:gd name="T1" fmla="*/ 0 h 118"/>
                <a:gd name="T2" fmla="*/ 140 w 179"/>
                <a:gd name="T3" fmla="*/ 0 h 118"/>
                <a:gd name="T4" fmla="*/ 154 w 179"/>
                <a:gd name="T5" fmla="*/ 15 h 118"/>
                <a:gd name="T6" fmla="*/ 177 w 179"/>
                <a:gd name="T7" fmla="*/ 104 h 118"/>
                <a:gd name="T8" fmla="*/ 162 w 179"/>
                <a:gd name="T9" fmla="*/ 118 h 118"/>
                <a:gd name="T10" fmla="*/ 16 w 179"/>
                <a:gd name="T11" fmla="*/ 118 h 118"/>
                <a:gd name="T12" fmla="*/ 2 w 179"/>
                <a:gd name="T13" fmla="*/ 104 h 118"/>
                <a:gd name="T14" fmla="*/ 24 w 179"/>
                <a:gd name="T15" fmla="*/ 15 h 118"/>
                <a:gd name="T16" fmla="*/ 39 w 179"/>
                <a:gd name="T17" fmla="*/ 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9" h="118">
                  <a:moveTo>
                    <a:pt x="39" y="0"/>
                  </a:moveTo>
                  <a:lnTo>
                    <a:pt x="140" y="0"/>
                  </a:lnTo>
                  <a:cubicBezTo>
                    <a:pt x="148" y="0"/>
                    <a:pt x="152" y="7"/>
                    <a:pt x="154" y="15"/>
                  </a:cubicBezTo>
                  <a:lnTo>
                    <a:pt x="177" y="104"/>
                  </a:lnTo>
                  <a:cubicBezTo>
                    <a:pt x="179" y="112"/>
                    <a:pt x="170" y="118"/>
                    <a:pt x="162" y="118"/>
                  </a:cubicBezTo>
                  <a:lnTo>
                    <a:pt x="16" y="118"/>
                  </a:lnTo>
                  <a:cubicBezTo>
                    <a:pt x="8" y="118"/>
                    <a:pt x="0" y="112"/>
                    <a:pt x="2" y="104"/>
                  </a:cubicBezTo>
                  <a:lnTo>
                    <a:pt x="24" y="15"/>
                  </a:lnTo>
                  <a:cubicBezTo>
                    <a:pt x="26" y="7"/>
                    <a:pt x="31" y="0"/>
                    <a:pt x="39" y="0"/>
                  </a:cubicBezTo>
                  <a:close/>
                </a:path>
              </a:pathLst>
            </a:custGeom>
            <a:noFill/>
            <a:ln w="15875" cap="rnd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Graphik" panose="020B0503030202060203" pitchFamily="34" charset="0"/>
              </a:endParaRPr>
            </a:p>
          </p:txBody>
        </p:sp>
        <p:sp>
          <p:nvSpPr>
            <p:cNvPr id="30" name="Freeform 293">
              <a:extLst>
                <a:ext uri="{FF2B5EF4-FFF2-40B4-BE49-F238E27FC236}">
                  <a16:creationId xmlns="" xmlns:a16="http://schemas.microsoft.com/office/drawing/2014/main" id="{770E7A7E-E8DB-4FB9-BD17-778ECA939D63}"/>
                </a:ext>
              </a:extLst>
            </p:cNvPr>
            <p:cNvSpPr>
              <a:spLocks/>
            </p:cNvSpPr>
            <p:nvPr/>
          </p:nvSpPr>
          <p:spPr bwMode="auto">
            <a:xfrm>
              <a:off x="5668968" y="5265747"/>
              <a:ext cx="119063" cy="79375"/>
            </a:xfrm>
            <a:custGeom>
              <a:avLst/>
              <a:gdLst>
                <a:gd name="T0" fmla="*/ 39 w 179"/>
                <a:gd name="T1" fmla="*/ 0 h 118"/>
                <a:gd name="T2" fmla="*/ 140 w 179"/>
                <a:gd name="T3" fmla="*/ 0 h 118"/>
                <a:gd name="T4" fmla="*/ 154 w 179"/>
                <a:gd name="T5" fmla="*/ 15 h 118"/>
                <a:gd name="T6" fmla="*/ 177 w 179"/>
                <a:gd name="T7" fmla="*/ 104 h 118"/>
                <a:gd name="T8" fmla="*/ 162 w 179"/>
                <a:gd name="T9" fmla="*/ 118 h 118"/>
                <a:gd name="T10" fmla="*/ 16 w 179"/>
                <a:gd name="T11" fmla="*/ 118 h 118"/>
                <a:gd name="T12" fmla="*/ 2 w 179"/>
                <a:gd name="T13" fmla="*/ 104 h 118"/>
                <a:gd name="T14" fmla="*/ 24 w 179"/>
                <a:gd name="T15" fmla="*/ 15 h 118"/>
                <a:gd name="T16" fmla="*/ 39 w 179"/>
                <a:gd name="T17" fmla="*/ 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9" h="118">
                  <a:moveTo>
                    <a:pt x="39" y="0"/>
                  </a:moveTo>
                  <a:lnTo>
                    <a:pt x="140" y="0"/>
                  </a:lnTo>
                  <a:cubicBezTo>
                    <a:pt x="148" y="0"/>
                    <a:pt x="152" y="7"/>
                    <a:pt x="154" y="15"/>
                  </a:cubicBezTo>
                  <a:lnTo>
                    <a:pt x="177" y="104"/>
                  </a:lnTo>
                  <a:cubicBezTo>
                    <a:pt x="179" y="112"/>
                    <a:pt x="170" y="118"/>
                    <a:pt x="162" y="118"/>
                  </a:cubicBezTo>
                  <a:lnTo>
                    <a:pt x="16" y="118"/>
                  </a:lnTo>
                  <a:cubicBezTo>
                    <a:pt x="8" y="118"/>
                    <a:pt x="0" y="112"/>
                    <a:pt x="2" y="104"/>
                  </a:cubicBezTo>
                  <a:lnTo>
                    <a:pt x="24" y="15"/>
                  </a:lnTo>
                  <a:cubicBezTo>
                    <a:pt x="26" y="7"/>
                    <a:pt x="31" y="0"/>
                    <a:pt x="39" y="0"/>
                  </a:cubicBezTo>
                  <a:close/>
                </a:path>
              </a:pathLst>
            </a:custGeom>
            <a:noFill/>
            <a:ln w="15875" cap="rnd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Graphik" panose="020B0503030202060203" pitchFamily="34" charset="0"/>
              </a:endParaRPr>
            </a:p>
          </p:txBody>
        </p:sp>
        <p:sp>
          <p:nvSpPr>
            <p:cNvPr id="31" name="Freeform 294">
              <a:extLst>
                <a:ext uri="{FF2B5EF4-FFF2-40B4-BE49-F238E27FC236}">
                  <a16:creationId xmlns="" xmlns:a16="http://schemas.microsoft.com/office/drawing/2014/main" id="{C354C2CB-ECAA-4689-A571-F3D202FC59B6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381" y="5265747"/>
              <a:ext cx="119063" cy="79375"/>
            </a:xfrm>
            <a:custGeom>
              <a:avLst/>
              <a:gdLst>
                <a:gd name="T0" fmla="*/ 39 w 179"/>
                <a:gd name="T1" fmla="*/ 0 h 118"/>
                <a:gd name="T2" fmla="*/ 140 w 179"/>
                <a:gd name="T3" fmla="*/ 0 h 118"/>
                <a:gd name="T4" fmla="*/ 154 w 179"/>
                <a:gd name="T5" fmla="*/ 15 h 118"/>
                <a:gd name="T6" fmla="*/ 177 w 179"/>
                <a:gd name="T7" fmla="*/ 104 h 118"/>
                <a:gd name="T8" fmla="*/ 162 w 179"/>
                <a:gd name="T9" fmla="*/ 118 h 118"/>
                <a:gd name="T10" fmla="*/ 16 w 179"/>
                <a:gd name="T11" fmla="*/ 118 h 118"/>
                <a:gd name="T12" fmla="*/ 2 w 179"/>
                <a:gd name="T13" fmla="*/ 104 h 118"/>
                <a:gd name="T14" fmla="*/ 24 w 179"/>
                <a:gd name="T15" fmla="*/ 15 h 118"/>
                <a:gd name="T16" fmla="*/ 39 w 179"/>
                <a:gd name="T17" fmla="*/ 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9" h="118">
                  <a:moveTo>
                    <a:pt x="39" y="0"/>
                  </a:moveTo>
                  <a:lnTo>
                    <a:pt x="140" y="0"/>
                  </a:lnTo>
                  <a:cubicBezTo>
                    <a:pt x="148" y="0"/>
                    <a:pt x="152" y="7"/>
                    <a:pt x="154" y="15"/>
                  </a:cubicBezTo>
                  <a:lnTo>
                    <a:pt x="177" y="104"/>
                  </a:lnTo>
                  <a:cubicBezTo>
                    <a:pt x="179" y="112"/>
                    <a:pt x="170" y="118"/>
                    <a:pt x="162" y="118"/>
                  </a:cubicBezTo>
                  <a:lnTo>
                    <a:pt x="16" y="118"/>
                  </a:lnTo>
                  <a:cubicBezTo>
                    <a:pt x="8" y="118"/>
                    <a:pt x="0" y="112"/>
                    <a:pt x="2" y="104"/>
                  </a:cubicBezTo>
                  <a:lnTo>
                    <a:pt x="24" y="15"/>
                  </a:lnTo>
                  <a:cubicBezTo>
                    <a:pt x="26" y="7"/>
                    <a:pt x="31" y="0"/>
                    <a:pt x="39" y="0"/>
                  </a:cubicBezTo>
                  <a:close/>
                </a:path>
              </a:pathLst>
            </a:custGeom>
            <a:noFill/>
            <a:ln w="15875" cap="rnd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Graphik" panose="020B0503030202060203" pitchFamily="34" charset="0"/>
              </a:endParaRPr>
            </a:p>
          </p:txBody>
        </p:sp>
        <p:sp>
          <p:nvSpPr>
            <p:cNvPr id="32" name="Line 295">
              <a:extLst>
                <a:ext uri="{FF2B5EF4-FFF2-40B4-BE49-F238E27FC236}">
                  <a16:creationId xmlns="" xmlns:a16="http://schemas.microsoft.com/office/drawing/2014/main" id="{9EE40108-1F57-4AD5-812C-AB6C5ECA21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24531" y="4999047"/>
              <a:ext cx="0" cy="50800"/>
            </a:xfrm>
            <a:prstGeom prst="line">
              <a:avLst/>
            </a:prstGeom>
            <a:noFill/>
            <a:ln w="15875" cap="rnd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Graphik" panose="020B0503030202060203" pitchFamily="34" charset="0"/>
              </a:endParaRPr>
            </a:p>
          </p:txBody>
        </p:sp>
        <p:sp>
          <p:nvSpPr>
            <p:cNvPr id="33" name="Line 296">
              <a:extLst>
                <a:ext uri="{FF2B5EF4-FFF2-40B4-BE49-F238E27FC236}">
                  <a16:creationId xmlns="" xmlns:a16="http://schemas.microsoft.com/office/drawing/2014/main" id="{0D0FB719-32E8-40F6-A578-28BC3EB2427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805493" y="5026035"/>
              <a:ext cx="23813" cy="44450"/>
            </a:xfrm>
            <a:prstGeom prst="line">
              <a:avLst/>
            </a:prstGeom>
            <a:noFill/>
            <a:ln w="15875" cap="rnd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Graphik" panose="020B0503030202060203" pitchFamily="34" charset="0"/>
              </a:endParaRPr>
            </a:p>
          </p:txBody>
        </p:sp>
        <p:sp>
          <p:nvSpPr>
            <p:cNvPr id="34" name="Line 297">
              <a:extLst>
                <a:ext uri="{FF2B5EF4-FFF2-40B4-BE49-F238E27FC236}">
                  <a16:creationId xmlns="" xmlns:a16="http://schemas.microsoft.com/office/drawing/2014/main" id="{30F889F0-C4E8-43C6-92E5-10B88B47FD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864231" y="5103822"/>
              <a:ext cx="42863" cy="25400"/>
            </a:xfrm>
            <a:prstGeom prst="line">
              <a:avLst/>
            </a:prstGeom>
            <a:noFill/>
            <a:ln w="15875" cap="rnd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Graphik" panose="020B0503030202060203" pitchFamily="34" charset="0"/>
              </a:endParaRPr>
            </a:p>
          </p:txBody>
        </p:sp>
        <p:sp>
          <p:nvSpPr>
            <p:cNvPr id="35" name="Line 298">
              <a:extLst>
                <a:ext uri="{FF2B5EF4-FFF2-40B4-BE49-F238E27FC236}">
                  <a16:creationId xmlns="" xmlns:a16="http://schemas.microsoft.com/office/drawing/2014/main" id="{7E0B1D7C-D6C6-4CBE-8C2E-7E78602ECB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19756" y="5029210"/>
              <a:ext cx="23813" cy="42863"/>
            </a:xfrm>
            <a:prstGeom prst="line">
              <a:avLst/>
            </a:prstGeom>
            <a:noFill/>
            <a:ln w="15875" cap="rnd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Graphik" panose="020B0503030202060203" pitchFamily="34" charset="0"/>
              </a:endParaRPr>
            </a:p>
          </p:txBody>
        </p:sp>
        <p:sp>
          <p:nvSpPr>
            <p:cNvPr id="36" name="Line 299">
              <a:extLst>
                <a:ext uri="{FF2B5EF4-FFF2-40B4-BE49-F238E27FC236}">
                  <a16:creationId xmlns="" xmlns:a16="http://schemas.microsoft.com/office/drawing/2014/main" id="{A61A1753-E281-4E5A-9049-BB2992932B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43555" y="5106997"/>
              <a:ext cx="42863" cy="25400"/>
            </a:xfrm>
            <a:prstGeom prst="line">
              <a:avLst/>
            </a:prstGeom>
            <a:noFill/>
            <a:ln w="15875" cap="rnd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Graphik" panose="020B0503030202060203" pitchFamily="34" charset="0"/>
              </a:endParaRPr>
            </a:p>
          </p:txBody>
        </p:sp>
      </p:grpSp>
      <p:sp>
        <p:nvSpPr>
          <p:cNvPr id="38" name="Slide Number Placeholder 3">
            <a:extLst>
              <a:ext uri="{FF2B5EF4-FFF2-40B4-BE49-F238E27FC236}">
                <a16:creationId xmlns="" xmlns:a16="http://schemas.microsoft.com/office/drawing/2014/main" id="{C39309C7-98D0-42B7-AB99-A1B27E25F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177271" y="6421437"/>
            <a:ext cx="1435344" cy="365125"/>
          </a:xfrm>
        </p:spPr>
        <p:txBody>
          <a:bodyPr/>
          <a:lstStyle/>
          <a:p>
            <a:r>
              <a:rPr lang="en-GB" dirty="0"/>
              <a:t>NHS Confidential - Slide </a:t>
            </a:r>
            <a:fld id="{A00A4DE3-B3FB-4E1D-9074-8020E3F9A992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942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: Rounded Corners 45">
            <a:extLst>
              <a:ext uri="{FF2B5EF4-FFF2-40B4-BE49-F238E27FC236}">
                <a16:creationId xmlns="" xmlns:a16="http://schemas.microsoft.com/office/drawing/2014/main" id="{9938CE76-A85E-4E1D-9334-C3D05694D51B}"/>
              </a:ext>
            </a:extLst>
          </p:cNvPr>
          <p:cNvSpPr/>
          <p:nvPr/>
        </p:nvSpPr>
        <p:spPr>
          <a:xfrm>
            <a:off x="69012" y="5192066"/>
            <a:ext cx="8953768" cy="974824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2">
                <a:lumMod val="60000"/>
                <a:lumOff val="40000"/>
              </a:schemeClr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D85FA339-3E74-4D52-AAE6-39591CBAE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000" dirty="0"/>
              <a:t>THE REGULATORY &amp; POLICY LANDSCAPE: </a:t>
            </a:r>
            <a:r>
              <a:rPr lang="en-GB" sz="2000" b="0" dirty="0"/>
              <a:t>CURRENT &amp; EMERGING</a:t>
            </a:r>
            <a:endParaRPr lang="en-GB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41CD688C-72E5-4186-9B7D-2F8B554C1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/>
              <a:t>NHS Confidential - Slide </a:t>
            </a:r>
            <a:fld id="{A00A4DE3-B3FB-4E1D-9074-8020E3F9A992}" type="slidenum">
              <a:rPr lang="en-GB" smtClean="0"/>
              <a:pPr/>
              <a:t>4</a:t>
            </a:fld>
            <a:endParaRPr lang="en-GB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="" xmlns:a16="http://schemas.microsoft.com/office/drawing/2014/main" id="{643FC305-F256-4855-85D2-48B7267B850C}"/>
              </a:ext>
            </a:extLst>
          </p:cNvPr>
          <p:cNvCxnSpPr>
            <a:cxnSpLocks/>
          </p:cNvCxnSpPr>
          <p:nvPr/>
        </p:nvCxnSpPr>
        <p:spPr>
          <a:xfrm flipH="1">
            <a:off x="2484754" y="2620441"/>
            <a:ext cx="4316085" cy="2609"/>
          </a:xfrm>
          <a:prstGeom prst="line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: Rounded Corners 8">
            <a:extLst>
              <a:ext uri="{FF2B5EF4-FFF2-40B4-BE49-F238E27FC236}">
                <a16:creationId xmlns="" xmlns:a16="http://schemas.microsoft.com/office/drawing/2014/main" id="{112F6D21-A446-480D-A5DC-B8AA0201A50A}"/>
              </a:ext>
            </a:extLst>
          </p:cNvPr>
          <p:cNvSpPr/>
          <p:nvPr/>
        </p:nvSpPr>
        <p:spPr>
          <a:xfrm>
            <a:off x="3918887" y="1635435"/>
            <a:ext cx="1662940" cy="39535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 Majesty’s Government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="" xmlns:a16="http://schemas.microsoft.com/office/drawing/2014/main" id="{1B5D2937-BD18-4F3E-8034-F053BCEEB7B1}"/>
              </a:ext>
            </a:extLst>
          </p:cNvPr>
          <p:cNvSpPr/>
          <p:nvPr/>
        </p:nvSpPr>
        <p:spPr>
          <a:xfrm>
            <a:off x="1324305" y="2433616"/>
            <a:ext cx="1374331" cy="32673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GCHQ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="" xmlns:a16="http://schemas.microsoft.com/office/drawing/2014/main" id="{716F221A-7622-4A3A-8B78-4D1A0A052F03}"/>
              </a:ext>
            </a:extLst>
          </p:cNvPr>
          <p:cNvSpPr/>
          <p:nvPr/>
        </p:nvSpPr>
        <p:spPr>
          <a:xfrm>
            <a:off x="3141604" y="2433616"/>
            <a:ext cx="1374331" cy="32673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National Cyber Security Centre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="" xmlns:a16="http://schemas.microsoft.com/office/drawing/2014/main" id="{95A9CABE-3E83-499A-8844-E1113B509FFB}"/>
              </a:ext>
            </a:extLst>
          </p:cNvPr>
          <p:cNvSpPr/>
          <p:nvPr/>
        </p:nvSpPr>
        <p:spPr>
          <a:xfrm>
            <a:off x="4901323" y="2433616"/>
            <a:ext cx="1374331" cy="32673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National Crime Agency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="" xmlns:a16="http://schemas.microsoft.com/office/drawing/2014/main" id="{1A70AAA7-E466-48B4-92A6-2AC9E3A3EB51}"/>
              </a:ext>
            </a:extLst>
          </p:cNvPr>
          <p:cNvSpPr/>
          <p:nvPr/>
        </p:nvSpPr>
        <p:spPr>
          <a:xfrm>
            <a:off x="6718621" y="2433617"/>
            <a:ext cx="1374331" cy="32673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Home Office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="" xmlns:a16="http://schemas.microsoft.com/office/drawing/2014/main" id="{4CFD2662-4679-44F7-ADDF-0461C8DC2DD7}"/>
              </a:ext>
            </a:extLst>
          </p:cNvPr>
          <p:cNvSpPr/>
          <p:nvPr/>
        </p:nvSpPr>
        <p:spPr>
          <a:xfrm>
            <a:off x="1266725" y="3946784"/>
            <a:ext cx="1608879" cy="783111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NHS England: 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Provides information on cyber to CCGs &amp; embeds Cyber standards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="" xmlns:a16="http://schemas.microsoft.com/office/drawing/2014/main" id="{C0B0823A-208F-456F-B1CB-5FF7E4B7CBD1}"/>
              </a:ext>
            </a:extLst>
          </p:cNvPr>
          <p:cNvSpPr/>
          <p:nvPr/>
        </p:nvSpPr>
        <p:spPr>
          <a:xfrm>
            <a:off x="3084024" y="3946783"/>
            <a:ext cx="1608879" cy="783110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NHS Digital: 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Works with local healthcare to understand / advise on cyber security requirements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="" xmlns:a16="http://schemas.microsoft.com/office/drawing/2014/main" id="{48442699-CB98-455C-93EE-3DD7412640FF}"/>
              </a:ext>
            </a:extLst>
          </p:cNvPr>
          <p:cNvSpPr/>
          <p:nvPr/>
        </p:nvSpPr>
        <p:spPr>
          <a:xfrm>
            <a:off x="6750796" y="3946783"/>
            <a:ext cx="1608879" cy="783110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Care Quality Commission: 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Assesses/regulates safety of patient care including data security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="" xmlns:a16="http://schemas.microsoft.com/office/drawing/2014/main" id="{CA313B00-403A-4821-97EB-44BCFCDE61E7}"/>
              </a:ext>
            </a:extLst>
          </p:cNvPr>
          <p:cNvSpPr/>
          <p:nvPr/>
        </p:nvSpPr>
        <p:spPr>
          <a:xfrm>
            <a:off x="136835" y="3700759"/>
            <a:ext cx="1074735" cy="516288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NIB: 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Leadership on IT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="" xmlns:a16="http://schemas.microsoft.com/office/drawing/2014/main" id="{C8B2DD80-C19D-4865-A1F3-6DF2228D1218}"/>
              </a:ext>
            </a:extLst>
          </p:cNvPr>
          <p:cNvSpPr/>
          <p:nvPr/>
        </p:nvSpPr>
        <p:spPr>
          <a:xfrm>
            <a:off x="136835" y="4321094"/>
            <a:ext cx="1074735" cy="75892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NDG: 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Independent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advisory on data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="" xmlns:a16="http://schemas.microsoft.com/office/drawing/2014/main" id="{DFC9F43F-9A6D-4DDE-AC35-DED05F5B2DEB}"/>
              </a:ext>
            </a:extLst>
          </p:cNvPr>
          <p:cNvSpPr/>
          <p:nvPr/>
        </p:nvSpPr>
        <p:spPr>
          <a:xfrm>
            <a:off x="298450" y="5290428"/>
            <a:ext cx="3022600" cy="6914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209 Clinical Commissioning Groups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: Responsible for following standards set by the department / protecting the data in line with </a:t>
            </a:r>
            <a:r>
              <a:rPr lang="en-GB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GDPR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="" xmlns:a16="http://schemas.microsoft.com/office/drawing/2014/main" id="{ED708DAD-F71B-4F6B-A437-F799ACA858C1}"/>
              </a:ext>
            </a:extLst>
          </p:cNvPr>
          <p:cNvCxnSpPr>
            <a:cxnSpLocks/>
          </p:cNvCxnSpPr>
          <p:nvPr/>
        </p:nvCxnSpPr>
        <p:spPr>
          <a:xfrm>
            <a:off x="4744535" y="1900912"/>
            <a:ext cx="0" cy="1354351"/>
          </a:xfrm>
          <a:prstGeom prst="line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="" xmlns:a16="http://schemas.microsoft.com/office/drawing/2014/main" id="{C6471440-71BE-4E82-82A3-D344AB93C5BB}"/>
              </a:ext>
            </a:extLst>
          </p:cNvPr>
          <p:cNvCxnSpPr>
            <a:cxnSpLocks/>
          </p:cNvCxnSpPr>
          <p:nvPr/>
        </p:nvCxnSpPr>
        <p:spPr>
          <a:xfrm>
            <a:off x="4744533" y="3584423"/>
            <a:ext cx="2" cy="1789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="" xmlns:a16="http://schemas.microsoft.com/office/drawing/2014/main" id="{777BA343-3186-49C5-85F5-728CD9D76661}"/>
              </a:ext>
            </a:extLst>
          </p:cNvPr>
          <p:cNvCxnSpPr>
            <a:cxnSpLocks/>
            <a:endCxn id="16" idx="0"/>
          </p:cNvCxnSpPr>
          <p:nvPr/>
        </p:nvCxnSpPr>
        <p:spPr>
          <a:xfrm>
            <a:off x="5737938" y="3763411"/>
            <a:ext cx="0" cy="1833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="" xmlns:a16="http://schemas.microsoft.com/office/drawing/2014/main" id="{8424651A-F7CC-482B-BE01-3292F895196C}"/>
              </a:ext>
            </a:extLst>
          </p:cNvPr>
          <p:cNvCxnSpPr>
            <a:cxnSpLocks/>
            <a:endCxn id="17" idx="0"/>
          </p:cNvCxnSpPr>
          <p:nvPr/>
        </p:nvCxnSpPr>
        <p:spPr>
          <a:xfrm>
            <a:off x="7555236" y="3756498"/>
            <a:ext cx="0" cy="1902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="" xmlns:a16="http://schemas.microsoft.com/office/drawing/2014/main" id="{0F34DBC1-1BFD-4F09-9973-E7F87B346E7F}"/>
              </a:ext>
            </a:extLst>
          </p:cNvPr>
          <p:cNvCxnSpPr>
            <a:cxnSpLocks/>
            <a:endCxn id="15" idx="0"/>
          </p:cNvCxnSpPr>
          <p:nvPr/>
        </p:nvCxnSpPr>
        <p:spPr>
          <a:xfrm>
            <a:off x="3888464" y="3756498"/>
            <a:ext cx="0" cy="1902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="" xmlns:a16="http://schemas.microsoft.com/office/drawing/2014/main" id="{BF7A8CF9-184B-40BE-B3A7-88C34D5DB20D}"/>
              </a:ext>
            </a:extLst>
          </p:cNvPr>
          <p:cNvCxnSpPr>
            <a:cxnSpLocks/>
            <a:endCxn id="14" idx="0"/>
          </p:cNvCxnSpPr>
          <p:nvPr/>
        </p:nvCxnSpPr>
        <p:spPr>
          <a:xfrm>
            <a:off x="2071165" y="3756498"/>
            <a:ext cx="0" cy="19028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="" xmlns:a16="http://schemas.microsoft.com/office/drawing/2014/main" id="{A58B77CA-88FF-4AEF-9E92-C3F703028000}"/>
              </a:ext>
            </a:extLst>
          </p:cNvPr>
          <p:cNvCxnSpPr>
            <a:cxnSpLocks/>
          </p:cNvCxnSpPr>
          <p:nvPr/>
        </p:nvCxnSpPr>
        <p:spPr>
          <a:xfrm>
            <a:off x="2071165" y="3756615"/>
            <a:ext cx="548407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="" xmlns:a16="http://schemas.microsoft.com/office/drawing/2014/main" id="{3874393B-6989-46D9-9D2E-047332CF366E}"/>
              </a:ext>
            </a:extLst>
          </p:cNvPr>
          <p:cNvCxnSpPr>
            <a:cxnSpLocks/>
          </p:cNvCxnSpPr>
          <p:nvPr/>
        </p:nvCxnSpPr>
        <p:spPr>
          <a:xfrm>
            <a:off x="1981961" y="4665661"/>
            <a:ext cx="0" cy="6870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="" xmlns:a16="http://schemas.microsoft.com/office/drawing/2014/main" id="{AED51788-6D1A-432E-BB70-3E92774F93EE}"/>
              </a:ext>
            </a:extLst>
          </p:cNvPr>
          <p:cNvCxnSpPr>
            <a:cxnSpLocks/>
          </p:cNvCxnSpPr>
          <p:nvPr/>
        </p:nvCxnSpPr>
        <p:spPr>
          <a:xfrm>
            <a:off x="2484754" y="4705916"/>
            <a:ext cx="0" cy="42661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="" xmlns:a16="http://schemas.microsoft.com/office/drawing/2014/main" id="{A1E93899-8381-4B60-A6A8-187FAD82058D}"/>
              </a:ext>
            </a:extLst>
          </p:cNvPr>
          <p:cNvCxnSpPr>
            <a:cxnSpLocks/>
          </p:cNvCxnSpPr>
          <p:nvPr/>
        </p:nvCxnSpPr>
        <p:spPr>
          <a:xfrm>
            <a:off x="2484754" y="5127673"/>
            <a:ext cx="300578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="" xmlns:a16="http://schemas.microsoft.com/office/drawing/2014/main" id="{1154B54F-5CD5-433C-89F0-CBCF4A0D0558}"/>
              </a:ext>
            </a:extLst>
          </p:cNvPr>
          <p:cNvCxnSpPr>
            <a:cxnSpLocks/>
          </p:cNvCxnSpPr>
          <p:nvPr/>
        </p:nvCxnSpPr>
        <p:spPr>
          <a:xfrm>
            <a:off x="5490540" y="5116423"/>
            <a:ext cx="0" cy="2509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="" xmlns:a16="http://schemas.microsoft.com/office/drawing/2014/main" id="{0F7FA345-D822-4C06-BE14-1B7D0F88DC18}"/>
              </a:ext>
            </a:extLst>
          </p:cNvPr>
          <p:cNvCxnSpPr>
            <a:cxnSpLocks/>
          </p:cNvCxnSpPr>
          <p:nvPr/>
        </p:nvCxnSpPr>
        <p:spPr>
          <a:xfrm>
            <a:off x="3241334" y="4677386"/>
            <a:ext cx="0" cy="6870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="" xmlns:a16="http://schemas.microsoft.com/office/drawing/2014/main" id="{8439B1D4-DAF5-48A5-A1F9-492F866C7572}"/>
              </a:ext>
            </a:extLst>
          </p:cNvPr>
          <p:cNvCxnSpPr>
            <a:cxnSpLocks/>
          </p:cNvCxnSpPr>
          <p:nvPr/>
        </p:nvCxnSpPr>
        <p:spPr>
          <a:xfrm>
            <a:off x="4008615" y="4710582"/>
            <a:ext cx="0" cy="3205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="" xmlns:a16="http://schemas.microsoft.com/office/drawing/2014/main" id="{F3FAB6B1-DA28-40B5-A739-0868E51158FA}"/>
              </a:ext>
            </a:extLst>
          </p:cNvPr>
          <p:cNvCxnSpPr>
            <a:cxnSpLocks/>
          </p:cNvCxnSpPr>
          <p:nvPr/>
        </p:nvCxnSpPr>
        <p:spPr>
          <a:xfrm>
            <a:off x="4015557" y="5029933"/>
            <a:ext cx="2140837" cy="4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="" xmlns:a16="http://schemas.microsoft.com/office/drawing/2014/main" id="{337A943A-9B65-41B0-9F3B-4AA3A5DFD766}"/>
              </a:ext>
            </a:extLst>
          </p:cNvPr>
          <p:cNvCxnSpPr>
            <a:cxnSpLocks/>
          </p:cNvCxnSpPr>
          <p:nvPr/>
        </p:nvCxnSpPr>
        <p:spPr>
          <a:xfrm>
            <a:off x="6152979" y="5027074"/>
            <a:ext cx="0" cy="3256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="" xmlns:a16="http://schemas.microsoft.com/office/drawing/2014/main" id="{EC493884-FBCF-4539-BDDC-EE33ABB53871}"/>
              </a:ext>
            </a:extLst>
          </p:cNvPr>
          <p:cNvCxnSpPr>
            <a:cxnSpLocks/>
          </p:cNvCxnSpPr>
          <p:nvPr/>
        </p:nvCxnSpPr>
        <p:spPr>
          <a:xfrm>
            <a:off x="5699437" y="4705094"/>
            <a:ext cx="0" cy="6870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="" xmlns:a16="http://schemas.microsoft.com/office/drawing/2014/main" id="{9ADDC22E-058C-4983-BF46-3F9B1FE2D439}"/>
              </a:ext>
            </a:extLst>
          </p:cNvPr>
          <p:cNvCxnSpPr>
            <a:cxnSpLocks/>
          </p:cNvCxnSpPr>
          <p:nvPr/>
        </p:nvCxnSpPr>
        <p:spPr>
          <a:xfrm>
            <a:off x="7519863" y="4705094"/>
            <a:ext cx="0" cy="6870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="" xmlns:a16="http://schemas.microsoft.com/office/drawing/2014/main" id="{3EA96FDB-BB89-4962-BCA6-AB43825EBF13}"/>
              </a:ext>
            </a:extLst>
          </p:cNvPr>
          <p:cNvCxnSpPr>
            <a:cxnSpLocks/>
          </p:cNvCxnSpPr>
          <p:nvPr/>
        </p:nvCxnSpPr>
        <p:spPr>
          <a:xfrm>
            <a:off x="5778799" y="4585118"/>
            <a:ext cx="0" cy="3205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="" xmlns:a16="http://schemas.microsoft.com/office/drawing/2014/main" id="{1AB5A134-0B52-47C6-8278-2C9ADB006A46}"/>
              </a:ext>
            </a:extLst>
          </p:cNvPr>
          <p:cNvCxnSpPr>
            <a:cxnSpLocks/>
          </p:cNvCxnSpPr>
          <p:nvPr/>
        </p:nvCxnSpPr>
        <p:spPr>
          <a:xfrm>
            <a:off x="5783405" y="4911033"/>
            <a:ext cx="1462220" cy="4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="" xmlns:a16="http://schemas.microsoft.com/office/drawing/2014/main" id="{9786BDB6-6145-49D4-8AD9-3391E9D61BCD}"/>
              </a:ext>
            </a:extLst>
          </p:cNvPr>
          <p:cNvCxnSpPr>
            <a:cxnSpLocks/>
          </p:cNvCxnSpPr>
          <p:nvPr/>
        </p:nvCxnSpPr>
        <p:spPr>
          <a:xfrm>
            <a:off x="7241191" y="4913035"/>
            <a:ext cx="0" cy="4396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ight Brace 41">
            <a:extLst>
              <a:ext uri="{FF2B5EF4-FFF2-40B4-BE49-F238E27FC236}">
                <a16:creationId xmlns="" xmlns:a16="http://schemas.microsoft.com/office/drawing/2014/main" id="{6333EB25-265A-4FD0-9879-68D14BE2B3C6}"/>
              </a:ext>
            </a:extLst>
          </p:cNvPr>
          <p:cNvSpPr/>
          <p:nvPr/>
        </p:nvSpPr>
        <p:spPr>
          <a:xfrm>
            <a:off x="8371532" y="1635434"/>
            <a:ext cx="184973" cy="3277601"/>
          </a:xfrm>
          <a:prstGeom prst="rightBrace">
            <a:avLst>
              <a:gd name="adj1" fmla="val 8333"/>
              <a:gd name="adj2" fmla="val 48704"/>
            </a:avLst>
          </a:pr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="" xmlns:a16="http://schemas.microsoft.com/office/drawing/2014/main" id="{41082CBF-35A4-49F7-BA09-F3D52616184C}"/>
              </a:ext>
            </a:extLst>
          </p:cNvPr>
          <p:cNvSpPr txBox="1"/>
          <p:nvPr/>
        </p:nvSpPr>
        <p:spPr>
          <a:xfrm rot="5400000">
            <a:off x="6588977" y="3378968"/>
            <a:ext cx="4221954" cy="292388"/>
          </a:xfrm>
          <a:prstGeom prst="rect">
            <a:avLst/>
          </a:prstGeom>
          <a:noFill/>
        </p:spPr>
        <p:txBody>
          <a:bodyPr wrap="square" lIns="0" tIns="0" rIns="0" bIns="45720" rtlCol="0">
            <a:spAutoFit/>
          </a:bodyPr>
          <a:lstStyle/>
          <a:p>
            <a:pPr algn="ctr" defTabSz="914400"/>
            <a:r>
              <a:rPr lang="en-GB" sz="800" dirty="0">
                <a:solidFill>
                  <a:prstClr val="black"/>
                </a:solidFill>
                <a:latin typeface="+mj-lt"/>
              </a:rPr>
              <a:t>POLICY, GUIDANCE &amp; SECURITY CAPABILITY DELIVERY</a:t>
            </a:r>
          </a:p>
          <a:p>
            <a:pPr algn="ctr" defTabSz="914400"/>
            <a:endParaRPr lang="en-GB" sz="800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="" xmlns:a16="http://schemas.microsoft.com/office/drawing/2014/main" id="{B71E067B-86BD-43EE-9B14-2DA5102C1D91}"/>
              </a:ext>
            </a:extLst>
          </p:cNvPr>
          <p:cNvSpPr txBox="1"/>
          <p:nvPr/>
        </p:nvSpPr>
        <p:spPr>
          <a:xfrm rot="5400000">
            <a:off x="8126886" y="5424370"/>
            <a:ext cx="946430" cy="538609"/>
          </a:xfrm>
          <a:prstGeom prst="rect">
            <a:avLst/>
          </a:prstGeom>
          <a:noFill/>
        </p:spPr>
        <p:txBody>
          <a:bodyPr wrap="square" lIns="0" tIns="0" rIns="0" bIns="45720" rtlCol="0">
            <a:spAutoFit/>
          </a:bodyPr>
          <a:lstStyle/>
          <a:p>
            <a:pPr algn="ctr" defTabSz="914400"/>
            <a:r>
              <a:rPr lang="en-GB" sz="800" dirty="0">
                <a:solidFill>
                  <a:prstClr val="black"/>
                </a:solidFill>
                <a:latin typeface="+mj-lt"/>
              </a:rPr>
              <a:t>IMPLEMENTATION,  COMPLIANCE &amp;  LO CAL MANAGEMENT</a:t>
            </a:r>
          </a:p>
        </p:txBody>
      </p:sp>
      <p:sp>
        <p:nvSpPr>
          <p:cNvPr id="45" name="Rectangle: Rounded Corners 44">
            <a:extLst>
              <a:ext uri="{FF2B5EF4-FFF2-40B4-BE49-F238E27FC236}">
                <a16:creationId xmlns="" xmlns:a16="http://schemas.microsoft.com/office/drawing/2014/main" id="{2B0D6E71-9755-447F-A5FC-D6941610E9EE}"/>
              </a:ext>
            </a:extLst>
          </p:cNvPr>
          <p:cNvSpPr/>
          <p:nvPr/>
        </p:nvSpPr>
        <p:spPr>
          <a:xfrm>
            <a:off x="2528612" y="3235358"/>
            <a:ext cx="4431845" cy="35940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Department of </a:t>
            </a:r>
            <a:r>
              <a:rPr lang="en-GB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Health and Social Care:</a:t>
            </a:r>
            <a:endParaRPr lang="en-GB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Oversees 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Cyber Security 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resilience and incident responses in healthcare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="" xmlns:a16="http://schemas.microsoft.com/office/drawing/2014/main" id="{2409708F-4761-4AA3-9B0D-94D2077D8ED8}"/>
              </a:ext>
            </a:extLst>
          </p:cNvPr>
          <p:cNvSpPr/>
          <p:nvPr/>
        </p:nvSpPr>
        <p:spPr>
          <a:xfrm>
            <a:off x="4933498" y="3946783"/>
            <a:ext cx="1608879" cy="783110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NHS Improvement: 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Communicates information about cyber to trusts/healthcare providers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="" xmlns:a16="http://schemas.microsoft.com/office/drawing/2014/main" id="{0E73D011-BE95-468C-8315-53E504BACB70}"/>
              </a:ext>
            </a:extLst>
          </p:cNvPr>
          <p:cNvSpPr/>
          <p:nvPr/>
        </p:nvSpPr>
        <p:spPr>
          <a:xfrm>
            <a:off x="5365630" y="5352733"/>
            <a:ext cx="2899184" cy="6512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235 </a:t>
            </a:r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NHS Trusts and NHS foundation trusts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: Responsible for following standards set by the department / having arrangements in place for incidence response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3416300" y="5312564"/>
            <a:ext cx="1860550" cy="75803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b="1" dirty="0" smtClean="0"/>
              <a:t>44 Sustainability &amp; Transformation Partnerships,</a:t>
            </a:r>
          </a:p>
          <a:p>
            <a:pPr algn="ctr"/>
            <a:r>
              <a:rPr lang="en-GB" sz="900" b="1" dirty="0" smtClean="0"/>
              <a:t>14 Integrated Care Systems: </a:t>
            </a:r>
            <a:r>
              <a:rPr lang="en-GB" sz="900" dirty="0" smtClean="0"/>
              <a:t>Constituent orgs include Local Authorities / CCGs / Providers</a:t>
            </a:r>
            <a:endParaRPr lang="en-GB" sz="900" dirty="0"/>
          </a:p>
        </p:txBody>
      </p:sp>
      <p:cxnSp>
        <p:nvCxnSpPr>
          <p:cNvPr id="6" name="Straight Connector 5"/>
          <p:cNvCxnSpPr>
            <a:stCxn id="20" idx="3"/>
          </p:cNvCxnSpPr>
          <p:nvPr/>
        </p:nvCxnSpPr>
        <p:spPr>
          <a:xfrm flipV="1">
            <a:off x="3321050" y="5636138"/>
            <a:ext cx="95250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3" idx="3"/>
          </p:cNvCxnSpPr>
          <p:nvPr/>
        </p:nvCxnSpPr>
        <p:spPr>
          <a:xfrm>
            <a:off x="5276850" y="5691582"/>
            <a:ext cx="213690" cy="20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3502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itle 1">
            <a:extLst>
              <a:ext uri="{FF2B5EF4-FFF2-40B4-BE49-F238E27FC236}">
                <a16:creationId xmlns="" xmlns:a16="http://schemas.microsoft.com/office/drawing/2014/main" id="{5934CDED-581A-4541-97EE-E4BEED9EB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796" y="438453"/>
            <a:ext cx="6723004" cy="806156"/>
          </a:xfrm>
        </p:spPr>
        <p:txBody>
          <a:bodyPr/>
          <a:lstStyle/>
          <a:p>
            <a:r>
              <a:rPr lang="en-GB" sz="2000" dirty="0"/>
              <a:t>WELL-LED FRAMEWORK: </a:t>
            </a:r>
            <a:r>
              <a:rPr lang="en-GB" sz="2000" b="0" dirty="0"/>
              <a:t>WELL-ESTABLISHED AND UNDERSTOOD FRAMEWORK</a:t>
            </a:r>
          </a:p>
        </p:txBody>
      </p:sp>
      <p:sp>
        <p:nvSpPr>
          <p:cNvPr id="52" name="Text Placeholder 9">
            <a:extLst>
              <a:ext uri="{FF2B5EF4-FFF2-40B4-BE49-F238E27FC236}">
                <a16:creationId xmlns="" xmlns:a16="http://schemas.microsoft.com/office/drawing/2014/main" id="{219B2951-869A-47C7-9931-67B627FB2645}"/>
              </a:ext>
            </a:extLst>
          </p:cNvPr>
          <p:cNvSpPr txBox="1">
            <a:spLocks/>
          </p:cNvSpPr>
          <p:nvPr/>
        </p:nvSpPr>
        <p:spPr>
          <a:xfrm>
            <a:off x="445206" y="1454960"/>
            <a:ext cx="7060493" cy="587553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600"/>
              </a:spcBef>
              <a:buFont typeface="Arial"/>
              <a:buNone/>
              <a:defRPr/>
            </a:pPr>
            <a:r>
              <a:rPr lang="en-GB" sz="1600" b="1" dirty="0">
                <a:solidFill>
                  <a:srgbClr val="0067C6"/>
                </a:solidFill>
              </a:rPr>
              <a:t>The well-led framework is structured around eight key lines of enquiry (KLOEs).</a:t>
            </a:r>
            <a:endParaRPr lang="en-US" sz="1600" b="1" dirty="0">
              <a:solidFill>
                <a:srgbClr val="0067C6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="" xmlns:a16="http://schemas.microsoft.com/office/drawing/2014/main" id="{C08CB53E-9F04-4FCA-8F51-243B194684A5}"/>
              </a:ext>
            </a:extLst>
          </p:cNvPr>
          <p:cNvSpPr/>
          <p:nvPr/>
        </p:nvSpPr>
        <p:spPr bwMode="gray">
          <a:xfrm>
            <a:off x="783865" y="3493077"/>
            <a:ext cx="2561244" cy="1183232"/>
          </a:xfrm>
          <a:prstGeom prst="rect">
            <a:avLst/>
          </a:prstGeom>
          <a:noFill/>
          <a:ln w="12700">
            <a:solidFill>
              <a:srgbClr val="141313"/>
            </a:solidFill>
            <a:miter lim="800000"/>
            <a:headEnd/>
            <a:tailEnd/>
          </a:ln>
          <a:effectLst/>
        </p:spPr>
        <p:txBody>
          <a:bodyPr vert="horz" wrap="square" lIns="96000" tIns="96000" rIns="96000" bIns="96000" numCol="1" rtlCol="0" anchor="t" anchorCtr="0" compatLnSpc="1">
            <a:prstTxWarp prst="textNoShape">
              <a:avLst/>
            </a:prstTxWarp>
            <a:noAutofit/>
          </a:bodyPr>
          <a:lstStyle/>
          <a:p>
            <a:pPr fontAlgn="base">
              <a:spcAft>
                <a:spcPts val="400"/>
              </a:spcAft>
              <a:defRPr/>
            </a:pPr>
            <a:endParaRPr lang="en-GB" sz="2133" kern="0" dirty="0" err="1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="" xmlns:a16="http://schemas.microsoft.com/office/drawing/2014/main" id="{08903EC1-440F-4101-A126-DF426CCF5AB8}"/>
              </a:ext>
            </a:extLst>
          </p:cNvPr>
          <p:cNvSpPr txBox="1"/>
          <p:nvPr/>
        </p:nvSpPr>
        <p:spPr>
          <a:xfrm>
            <a:off x="786746" y="3711316"/>
            <a:ext cx="2561244" cy="835601"/>
          </a:xfrm>
          <a:prstGeom prst="rect">
            <a:avLst/>
          </a:prstGeom>
          <a:noFill/>
        </p:spPr>
        <p:txBody>
          <a:bodyPr wrap="square" lIns="48000" tIns="48000" rIns="48000" bIns="48000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200" dirty="0">
                <a:solidFill>
                  <a:srgbClr val="141313"/>
                </a:solidFill>
              </a:rPr>
              <a:t>Are there clear responsibilities, </a:t>
            </a:r>
            <a:r>
              <a:rPr lang="en-GB" sz="1200" b="1" dirty="0">
                <a:solidFill>
                  <a:srgbClr val="141313"/>
                </a:solidFill>
              </a:rPr>
              <a:t>roles</a:t>
            </a:r>
            <a:r>
              <a:rPr lang="en-GB" sz="1200" dirty="0">
                <a:solidFill>
                  <a:srgbClr val="141313"/>
                </a:solidFill>
              </a:rPr>
              <a:t> and systems of accountability to support good governance and management?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="" xmlns:a16="http://schemas.microsoft.com/office/drawing/2014/main" id="{85181D06-31B1-4B05-AD2A-0E2E3B5B8894}"/>
              </a:ext>
            </a:extLst>
          </p:cNvPr>
          <p:cNvSpPr/>
          <p:nvPr/>
        </p:nvSpPr>
        <p:spPr bwMode="gray">
          <a:xfrm>
            <a:off x="3385136" y="3493077"/>
            <a:ext cx="2561244" cy="118323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6000" tIns="96000" rIns="96000" bIns="96000" numCol="1" rtlCol="0" anchor="t" anchorCtr="0" compatLnSpc="1">
            <a:prstTxWarp prst="textNoShape">
              <a:avLst/>
            </a:prstTxWarp>
            <a:noAutofit/>
          </a:bodyPr>
          <a:lstStyle/>
          <a:p>
            <a:pPr fontAlgn="base">
              <a:spcAft>
                <a:spcPts val="400"/>
              </a:spcAft>
              <a:defRPr/>
            </a:pPr>
            <a:endParaRPr lang="en-GB" sz="1400" kern="0" dirty="0" err="1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="" xmlns:a16="http://schemas.microsoft.com/office/drawing/2014/main" id="{EC9F4A2E-B362-4237-854B-09286878A684}"/>
              </a:ext>
            </a:extLst>
          </p:cNvPr>
          <p:cNvSpPr txBox="1"/>
          <p:nvPr/>
        </p:nvSpPr>
        <p:spPr>
          <a:xfrm>
            <a:off x="3403709" y="3759225"/>
            <a:ext cx="2561244" cy="650935"/>
          </a:xfrm>
          <a:prstGeom prst="rect">
            <a:avLst/>
          </a:prstGeom>
          <a:noFill/>
        </p:spPr>
        <p:txBody>
          <a:bodyPr wrap="square" lIns="48000" tIns="48000" rIns="48000" bIns="48000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b="1" cap="all" dirty="0">
                <a:solidFill>
                  <a:srgbClr val="0067C6"/>
                </a:solidFill>
              </a:rPr>
              <a:t>Are services well led?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="" xmlns:a16="http://schemas.microsoft.com/office/drawing/2014/main" id="{16F3CF3F-C6EC-4847-83A3-279674870637}"/>
              </a:ext>
            </a:extLst>
          </p:cNvPr>
          <p:cNvSpPr/>
          <p:nvPr/>
        </p:nvSpPr>
        <p:spPr bwMode="gray">
          <a:xfrm>
            <a:off x="5983526" y="3493077"/>
            <a:ext cx="2561244" cy="1183232"/>
          </a:xfrm>
          <a:prstGeom prst="rect">
            <a:avLst/>
          </a:prstGeom>
          <a:noFill/>
          <a:ln w="12700">
            <a:solidFill>
              <a:srgbClr val="141313"/>
            </a:solidFill>
            <a:miter lim="800000"/>
            <a:headEnd/>
            <a:tailEnd/>
          </a:ln>
          <a:effectLst/>
        </p:spPr>
        <p:txBody>
          <a:bodyPr vert="horz" wrap="square" lIns="96000" tIns="96000" rIns="96000" bIns="96000" numCol="1" rtlCol="0" anchor="t" anchorCtr="0" compatLnSpc="1">
            <a:prstTxWarp prst="textNoShape">
              <a:avLst/>
            </a:prstTxWarp>
            <a:noAutofit/>
          </a:bodyPr>
          <a:lstStyle/>
          <a:p>
            <a:pPr fontAlgn="base">
              <a:spcAft>
                <a:spcPts val="400"/>
              </a:spcAft>
              <a:defRPr/>
            </a:pPr>
            <a:endParaRPr lang="en-GB" sz="2133" kern="0" dirty="0" err="1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="" xmlns:a16="http://schemas.microsoft.com/office/drawing/2014/main" id="{E6583839-D659-4F05-96E3-4931BD137A26}"/>
              </a:ext>
            </a:extLst>
          </p:cNvPr>
          <p:cNvSpPr txBox="1"/>
          <p:nvPr/>
        </p:nvSpPr>
        <p:spPr>
          <a:xfrm>
            <a:off x="5986407" y="3711316"/>
            <a:ext cx="2561244" cy="650935"/>
          </a:xfrm>
          <a:prstGeom prst="rect">
            <a:avLst/>
          </a:prstGeom>
          <a:noFill/>
        </p:spPr>
        <p:txBody>
          <a:bodyPr wrap="square" lIns="48000" tIns="48000" rIns="48000" bIns="48000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200" dirty="0">
                <a:solidFill>
                  <a:srgbClr val="141313"/>
                </a:solidFill>
              </a:rPr>
              <a:t>Are there clear and effective processes for managing </a:t>
            </a:r>
            <a:r>
              <a:rPr lang="en-GB" sz="1200" b="1" dirty="0">
                <a:solidFill>
                  <a:srgbClr val="141313"/>
                </a:solidFill>
              </a:rPr>
              <a:t>risks</a:t>
            </a:r>
            <a:r>
              <a:rPr lang="en-GB" sz="1200" dirty="0">
                <a:solidFill>
                  <a:srgbClr val="141313"/>
                </a:solidFill>
              </a:rPr>
              <a:t>, issues and </a:t>
            </a:r>
            <a:r>
              <a:rPr lang="en-GB" sz="1200" b="1" dirty="0">
                <a:solidFill>
                  <a:srgbClr val="141313"/>
                </a:solidFill>
              </a:rPr>
              <a:t>performance</a:t>
            </a:r>
            <a:r>
              <a:rPr lang="en-GB" sz="1200" dirty="0">
                <a:solidFill>
                  <a:srgbClr val="141313"/>
                </a:solidFill>
              </a:rPr>
              <a:t>?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="" xmlns:a16="http://schemas.microsoft.com/office/drawing/2014/main" id="{A21519DD-A779-4063-8AF0-850591C251BC}"/>
              </a:ext>
            </a:extLst>
          </p:cNvPr>
          <p:cNvSpPr/>
          <p:nvPr/>
        </p:nvSpPr>
        <p:spPr bwMode="gray">
          <a:xfrm>
            <a:off x="783865" y="2253113"/>
            <a:ext cx="2561244" cy="1183232"/>
          </a:xfrm>
          <a:prstGeom prst="rect">
            <a:avLst/>
          </a:prstGeom>
          <a:noFill/>
          <a:ln w="12700">
            <a:solidFill>
              <a:srgbClr val="141313"/>
            </a:solidFill>
            <a:miter lim="800000"/>
            <a:headEnd/>
            <a:tailEnd/>
          </a:ln>
          <a:effectLst/>
        </p:spPr>
        <p:txBody>
          <a:bodyPr vert="horz" wrap="square" lIns="96000" tIns="96000" rIns="96000" bIns="96000" numCol="1" rtlCol="0" anchor="t" anchorCtr="0" compatLnSpc="1">
            <a:prstTxWarp prst="textNoShape">
              <a:avLst/>
            </a:prstTxWarp>
            <a:noAutofit/>
          </a:bodyPr>
          <a:lstStyle/>
          <a:p>
            <a:pPr fontAlgn="base">
              <a:spcAft>
                <a:spcPts val="400"/>
              </a:spcAft>
              <a:defRPr/>
            </a:pPr>
            <a:endParaRPr lang="en-GB" sz="2133" kern="0" dirty="0" err="1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="" xmlns:a16="http://schemas.microsoft.com/office/drawing/2014/main" id="{17CBFE1B-43A4-4A3A-964D-8E6AB1B55D73}"/>
              </a:ext>
            </a:extLst>
          </p:cNvPr>
          <p:cNvSpPr txBox="1"/>
          <p:nvPr/>
        </p:nvSpPr>
        <p:spPr>
          <a:xfrm>
            <a:off x="786746" y="2480877"/>
            <a:ext cx="2561244" cy="650935"/>
          </a:xfrm>
          <a:prstGeom prst="rect">
            <a:avLst/>
          </a:prstGeom>
          <a:noFill/>
        </p:spPr>
        <p:txBody>
          <a:bodyPr wrap="square" lIns="48000" tIns="48000" rIns="48000" bIns="48000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200" dirty="0">
                <a:solidFill>
                  <a:srgbClr val="141313"/>
                </a:solidFill>
              </a:rPr>
              <a:t>Is there the </a:t>
            </a:r>
            <a:r>
              <a:rPr lang="en-GB" sz="1200" b="1" dirty="0">
                <a:solidFill>
                  <a:srgbClr val="141313"/>
                </a:solidFill>
              </a:rPr>
              <a:t>leadership</a:t>
            </a:r>
            <a:r>
              <a:rPr lang="en-GB" sz="1200" dirty="0">
                <a:solidFill>
                  <a:srgbClr val="141313"/>
                </a:solidFill>
              </a:rPr>
              <a:t>       </a:t>
            </a:r>
            <a:r>
              <a:rPr lang="en-GB" sz="1200" b="1" dirty="0">
                <a:solidFill>
                  <a:srgbClr val="141313"/>
                </a:solidFill>
              </a:rPr>
              <a:t>capacity</a:t>
            </a:r>
            <a:r>
              <a:rPr lang="en-GB" sz="1200" dirty="0">
                <a:solidFill>
                  <a:srgbClr val="141313"/>
                </a:solidFill>
              </a:rPr>
              <a:t> and </a:t>
            </a:r>
            <a:r>
              <a:rPr lang="en-GB" sz="1200" b="1" dirty="0">
                <a:solidFill>
                  <a:srgbClr val="141313"/>
                </a:solidFill>
              </a:rPr>
              <a:t>capability</a:t>
            </a:r>
            <a:r>
              <a:rPr lang="en-GB" sz="1200" dirty="0">
                <a:solidFill>
                  <a:srgbClr val="141313"/>
                </a:solidFill>
              </a:rPr>
              <a:t> to deliver high quality, sustainable care?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="" xmlns:a16="http://schemas.microsoft.com/office/drawing/2014/main" id="{CF9590DF-AAE5-4C1D-A897-0A67F191055F}"/>
              </a:ext>
            </a:extLst>
          </p:cNvPr>
          <p:cNvSpPr/>
          <p:nvPr/>
        </p:nvSpPr>
        <p:spPr bwMode="gray">
          <a:xfrm>
            <a:off x="3385136" y="2253113"/>
            <a:ext cx="2561244" cy="1183232"/>
          </a:xfrm>
          <a:prstGeom prst="rect">
            <a:avLst/>
          </a:prstGeom>
          <a:noFill/>
          <a:ln w="12700">
            <a:solidFill>
              <a:srgbClr val="141313"/>
            </a:solidFill>
            <a:miter lim="800000"/>
            <a:headEnd/>
            <a:tailEnd/>
          </a:ln>
          <a:effectLst/>
        </p:spPr>
        <p:txBody>
          <a:bodyPr vert="horz" wrap="square" lIns="96000" tIns="96000" rIns="96000" bIns="96000" numCol="1" rtlCol="0" anchor="t" anchorCtr="0" compatLnSpc="1">
            <a:prstTxWarp prst="textNoShape">
              <a:avLst/>
            </a:prstTxWarp>
            <a:noAutofit/>
          </a:bodyPr>
          <a:lstStyle/>
          <a:p>
            <a:pPr fontAlgn="base">
              <a:spcAft>
                <a:spcPts val="400"/>
              </a:spcAft>
            </a:pPr>
            <a:endParaRPr lang="en-GB" sz="2133" kern="0" dirty="0" err="1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="" xmlns:a16="http://schemas.microsoft.com/office/drawing/2014/main" id="{C85A1BC7-6867-433C-8B51-BA7E05ABBF2D}"/>
              </a:ext>
            </a:extLst>
          </p:cNvPr>
          <p:cNvSpPr txBox="1"/>
          <p:nvPr/>
        </p:nvSpPr>
        <p:spPr>
          <a:xfrm>
            <a:off x="3393254" y="2480878"/>
            <a:ext cx="2561244" cy="835601"/>
          </a:xfrm>
          <a:prstGeom prst="rect">
            <a:avLst/>
          </a:prstGeom>
          <a:noFill/>
        </p:spPr>
        <p:txBody>
          <a:bodyPr wrap="square" lIns="48000" tIns="48000" rIns="48000" bIns="48000" rtlCol="0">
            <a:spAutoFit/>
          </a:bodyPr>
          <a:lstStyle>
            <a:defPPr>
              <a:defRPr lang="en-US"/>
            </a:defPPr>
            <a:lvl1pPr marR="0" lvl="0" indent="0"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sz="1400" b="1" i="0" u="none" strike="noStrike" cap="all" spc="0" normalizeH="0" baseline="0">
                <a:ln>
                  <a:noFill/>
                </a:ln>
                <a:solidFill>
                  <a:srgbClr val="141313"/>
                </a:solidFill>
                <a:effectLst/>
                <a:uLnTx/>
                <a:uFillTx/>
                <a:latin typeface="Arial"/>
              </a:defRPr>
            </a:lvl1pPr>
          </a:lstStyle>
          <a:p>
            <a:r>
              <a:rPr lang="en-GB" sz="1200" b="0" cap="none" dirty="0"/>
              <a:t>Is there a clear vision and     credible </a:t>
            </a:r>
            <a:r>
              <a:rPr lang="en-GB" sz="1200" cap="none" dirty="0"/>
              <a:t>strategy</a:t>
            </a:r>
            <a:r>
              <a:rPr lang="en-GB" sz="1200" b="0" cap="none" dirty="0"/>
              <a:t> to deliver high quality, sustainable care to people, and robust plans to deliver?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="" xmlns:a16="http://schemas.microsoft.com/office/drawing/2014/main" id="{66E246B1-218F-4B6A-9659-BCD023148589}"/>
              </a:ext>
            </a:extLst>
          </p:cNvPr>
          <p:cNvSpPr/>
          <p:nvPr/>
        </p:nvSpPr>
        <p:spPr bwMode="gray">
          <a:xfrm>
            <a:off x="5983526" y="2253113"/>
            <a:ext cx="2561244" cy="1183232"/>
          </a:xfrm>
          <a:prstGeom prst="rect">
            <a:avLst/>
          </a:prstGeom>
          <a:noFill/>
          <a:ln w="12700">
            <a:solidFill>
              <a:srgbClr val="141313"/>
            </a:solidFill>
            <a:miter lim="800000"/>
            <a:headEnd/>
            <a:tailEnd/>
          </a:ln>
          <a:effectLst/>
        </p:spPr>
        <p:txBody>
          <a:bodyPr vert="horz" wrap="square" lIns="96000" tIns="96000" rIns="96000" bIns="96000" numCol="1" rtlCol="0" anchor="t" anchorCtr="0" compatLnSpc="1">
            <a:prstTxWarp prst="textNoShape">
              <a:avLst/>
            </a:prstTxWarp>
            <a:noAutofit/>
          </a:bodyPr>
          <a:lstStyle/>
          <a:p>
            <a:pPr fontAlgn="base">
              <a:spcAft>
                <a:spcPts val="400"/>
              </a:spcAft>
              <a:defRPr/>
            </a:pPr>
            <a:endParaRPr lang="en-GB" sz="2133" kern="0" dirty="0" err="1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="" xmlns:a16="http://schemas.microsoft.com/office/drawing/2014/main" id="{92F22E97-8800-480F-BAC7-71802BE21528}"/>
              </a:ext>
            </a:extLst>
          </p:cNvPr>
          <p:cNvSpPr txBox="1"/>
          <p:nvPr/>
        </p:nvSpPr>
        <p:spPr>
          <a:xfrm>
            <a:off x="5986407" y="2480877"/>
            <a:ext cx="2561244" cy="466269"/>
          </a:xfrm>
          <a:prstGeom prst="rect">
            <a:avLst/>
          </a:prstGeom>
          <a:noFill/>
        </p:spPr>
        <p:txBody>
          <a:bodyPr wrap="square" lIns="48000" tIns="48000" rIns="48000" bIns="48000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200" dirty="0">
                <a:solidFill>
                  <a:srgbClr val="141313"/>
                </a:solidFill>
              </a:rPr>
              <a:t>Is there a </a:t>
            </a:r>
            <a:r>
              <a:rPr lang="en-GB" sz="1200" b="1" dirty="0">
                <a:solidFill>
                  <a:srgbClr val="141313"/>
                </a:solidFill>
              </a:rPr>
              <a:t>culture</a:t>
            </a:r>
            <a:r>
              <a:rPr lang="en-GB" sz="1200" dirty="0">
                <a:solidFill>
                  <a:srgbClr val="141313"/>
                </a:solidFill>
              </a:rPr>
              <a:t> of high        quality, sustainable care?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="" xmlns:a16="http://schemas.microsoft.com/office/drawing/2014/main" id="{02BA6615-A665-43FE-B05C-9C96710C86B8}"/>
              </a:ext>
            </a:extLst>
          </p:cNvPr>
          <p:cNvSpPr/>
          <p:nvPr/>
        </p:nvSpPr>
        <p:spPr bwMode="gray">
          <a:xfrm>
            <a:off x="783865" y="4735827"/>
            <a:ext cx="2561244" cy="1183232"/>
          </a:xfrm>
          <a:prstGeom prst="rect">
            <a:avLst/>
          </a:prstGeom>
          <a:noFill/>
          <a:ln w="12700">
            <a:solidFill>
              <a:srgbClr val="141313"/>
            </a:solidFill>
            <a:miter lim="800000"/>
            <a:headEnd/>
            <a:tailEnd/>
          </a:ln>
          <a:effectLst/>
        </p:spPr>
        <p:txBody>
          <a:bodyPr vert="horz" wrap="square" lIns="96000" tIns="96000" rIns="96000" bIns="96000" numCol="1" rtlCol="0" anchor="t" anchorCtr="0" compatLnSpc="1">
            <a:prstTxWarp prst="textNoShape">
              <a:avLst/>
            </a:prstTxWarp>
            <a:noAutofit/>
          </a:bodyPr>
          <a:lstStyle/>
          <a:p>
            <a:pPr fontAlgn="base">
              <a:spcAft>
                <a:spcPts val="400"/>
              </a:spcAft>
              <a:defRPr/>
            </a:pPr>
            <a:endParaRPr lang="en-GB" sz="2133" kern="0" dirty="0" err="1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="" xmlns:a16="http://schemas.microsoft.com/office/drawing/2014/main" id="{51EBE52E-23E1-4373-8470-D79D13AF106B}"/>
              </a:ext>
            </a:extLst>
          </p:cNvPr>
          <p:cNvSpPr txBox="1"/>
          <p:nvPr/>
        </p:nvSpPr>
        <p:spPr>
          <a:xfrm>
            <a:off x="786746" y="4896916"/>
            <a:ext cx="2561244" cy="835601"/>
          </a:xfrm>
          <a:prstGeom prst="rect">
            <a:avLst/>
          </a:prstGeom>
          <a:noFill/>
        </p:spPr>
        <p:txBody>
          <a:bodyPr wrap="square" lIns="48000" tIns="48000" rIns="48000" bIns="48000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200" dirty="0">
                <a:solidFill>
                  <a:srgbClr val="141313"/>
                </a:solidFill>
              </a:rPr>
              <a:t>Is appropriate and accurate </a:t>
            </a:r>
            <a:r>
              <a:rPr lang="en-GB" sz="1200" b="1" dirty="0">
                <a:solidFill>
                  <a:srgbClr val="141313"/>
                </a:solidFill>
              </a:rPr>
              <a:t>information</a:t>
            </a:r>
            <a:r>
              <a:rPr lang="en-GB" sz="1200" dirty="0">
                <a:solidFill>
                  <a:srgbClr val="141313"/>
                </a:solidFill>
              </a:rPr>
              <a:t> being effectively processed, challenged and acted on?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="" xmlns:a16="http://schemas.microsoft.com/office/drawing/2014/main" id="{CCA60A80-401E-469D-B361-8967C4B20AA4}"/>
              </a:ext>
            </a:extLst>
          </p:cNvPr>
          <p:cNvSpPr/>
          <p:nvPr/>
        </p:nvSpPr>
        <p:spPr bwMode="gray">
          <a:xfrm>
            <a:off x="3385136" y="4735827"/>
            <a:ext cx="2561244" cy="1183232"/>
          </a:xfrm>
          <a:prstGeom prst="rect">
            <a:avLst/>
          </a:prstGeom>
          <a:noFill/>
          <a:ln w="12700">
            <a:solidFill>
              <a:srgbClr val="141313"/>
            </a:solidFill>
            <a:miter lim="800000"/>
            <a:headEnd/>
            <a:tailEnd/>
          </a:ln>
          <a:effectLst/>
        </p:spPr>
        <p:txBody>
          <a:bodyPr vert="horz" wrap="square" lIns="96000" tIns="96000" rIns="96000" bIns="96000" numCol="1" rtlCol="0" anchor="t" anchorCtr="0" compatLnSpc="1">
            <a:prstTxWarp prst="textNoShape">
              <a:avLst/>
            </a:prstTxWarp>
            <a:noAutofit/>
          </a:bodyPr>
          <a:lstStyle/>
          <a:p>
            <a:pPr fontAlgn="base">
              <a:spcAft>
                <a:spcPts val="400"/>
              </a:spcAft>
            </a:pPr>
            <a:endParaRPr lang="en-GB" sz="2133" kern="0" dirty="0" err="1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="" xmlns:a16="http://schemas.microsoft.com/office/drawing/2014/main" id="{753E060D-02EB-4BC6-AD21-56B35ABB6B99}"/>
              </a:ext>
            </a:extLst>
          </p:cNvPr>
          <p:cNvSpPr txBox="1"/>
          <p:nvPr/>
        </p:nvSpPr>
        <p:spPr>
          <a:xfrm>
            <a:off x="3393254" y="4896917"/>
            <a:ext cx="2561244" cy="1020267"/>
          </a:xfrm>
          <a:prstGeom prst="rect">
            <a:avLst/>
          </a:prstGeom>
          <a:noFill/>
        </p:spPr>
        <p:txBody>
          <a:bodyPr wrap="square" lIns="48000" tIns="48000" rIns="48000" bIns="48000" rtlCol="0">
            <a:spAutoFit/>
          </a:bodyPr>
          <a:lstStyle>
            <a:defPPr>
              <a:defRPr lang="en-US"/>
            </a:defPPr>
            <a:lvl1pPr marR="0" lvl="0" indent="0"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sz="1400" b="1" i="0" u="none" strike="noStrike" cap="all" spc="0" normalizeH="0" baseline="0">
                <a:ln>
                  <a:noFill/>
                </a:ln>
                <a:solidFill>
                  <a:srgbClr val="141313"/>
                </a:solidFill>
                <a:effectLst/>
                <a:uLnTx/>
                <a:uFillTx/>
                <a:latin typeface="Arial"/>
              </a:defRPr>
            </a:lvl1pPr>
          </a:lstStyle>
          <a:p>
            <a:r>
              <a:rPr lang="en-GB" sz="1200" b="0" cap="none" dirty="0"/>
              <a:t>Are the </a:t>
            </a:r>
            <a:r>
              <a:rPr lang="en-GB" sz="1200" cap="none" dirty="0"/>
              <a:t>people</a:t>
            </a:r>
            <a:r>
              <a:rPr lang="en-GB" sz="1200" b="0" cap="none" dirty="0"/>
              <a:t>, who use     services, the public, </a:t>
            </a:r>
            <a:r>
              <a:rPr lang="en-GB" sz="1200" cap="none" dirty="0"/>
              <a:t>staff</a:t>
            </a:r>
            <a:r>
              <a:rPr lang="en-GB" sz="1200" b="0" cap="none" dirty="0"/>
              <a:t> and </a:t>
            </a:r>
            <a:r>
              <a:rPr lang="en-GB" sz="1200" cap="none" dirty="0"/>
              <a:t>external partners engaged </a:t>
            </a:r>
            <a:r>
              <a:rPr lang="en-GB" sz="1200" b="0" cap="none" dirty="0"/>
              <a:t>and involved to support high quality sustainable services?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="" xmlns:a16="http://schemas.microsoft.com/office/drawing/2014/main" id="{AA786F9A-CBDB-41D3-83C7-4665038ED393}"/>
              </a:ext>
            </a:extLst>
          </p:cNvPr>
          <p:cNvSpPr/>
          <p:nvPr/>
        </p:nvSpPr>
        <p:spPr bwMode="gray">
          <a:xfrm>
            <a:off x="5983526" y="4735827"/>
            <a:ext cx="2561244" cy="1183232"/>
          </a:xfrm>
          <a:prstGeom prst="rect">
            <a:avLst/>
          </a:prstGeom>
          <a:noFill/>
          <a:ln w="12700">
            <a:solidFill>
              <a:srgbClr val="141313"/>
            </a:solidFill>
            <a:miter lim="800000"/>
            <a:headEnd/>
            <a:tailEnd/>
          </a:ln>
          <a:effectLst/>
        </p:spPr>
        <p:txBody>
          <a:bodyPr vert="horz" wrap="square" lIns="96000" tIns="96000" rIns="96000" bIns="96000" numCol="1" rtlCol="0" anchor="t" anchorCtr="0" compatLnSpc="1">
            <a:prstTxWarp prst="textNoShape">
              <a:avLst/>
            </a:prstTxWarp>
            <a:noAutofit/>
          </a:bodyPr>
          <a:lstStyle/>
          <a:p>
            <a:pPr fontAlgn="base">
              <a:spcAft>
                <a:spcPts val="400"/>
              </a:spcAft>
              <a:defRPr/>
            </a:pPr>
            <a:endParaRPr lang="en-GB" sz="2133" kern="0" dirty="0" err="1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="" xmlns:a16="http://schemas.microsoft.com/office/drawing/2014/main" id="{DAD40331-3A0A-4C10-BC4F-9376100F92B3}"/>
              </a:ext>
            </a:extLst>
          </p:cNvPr>
          <p:cNvSpPr txBox="1"/>
          <p:nvPr/>
        </p:nvSpPr>
        <p:spPr>
          <a:xfrm>
            <a:off x="5986407" y="4896916"/>
            <a:ext cx="2561244" cy="835601"/>
          </a:xfrm>
          <a:prstGeom prst="rect">
            <a:avLst/>
          </a:prstGeom>
          <a:noFill/>
        </p:spPr>
        <p:txBody>
          <a:bodyPr wrap="square" lIns="48000" tIns="48000" rIns="48000" bIns="48000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200" dirty="0">
                <a:solidFill>
                  <a:srgbClr val="141313"/>
                </a:solidFill>
              </a:rPr>
              <a:t>Are there robust systems             and processes for </a:t>
            </a:r>
            <a:r>
              <a:rPr lang="en-GB" sz="1200" b="1" dirty="0">
                <a:solidFill>
                  <a:srgbClr val="141313"/>
                </a:solidFill>
              </a:rPr>
              <a:t>learning</a:t>
            </a:r>
            <a:r>
              <a:rPr lang="en-GB" sz="1200" dirty="0">
                <a:solidFill>
                  <a:srgbClr val="141313"/>
                </a:solidFill>
              </a:rPr>
              <a:t>, continuous </a:t>
            </a:r>
            <a:r>
              <a:rPr lang="en-GB" sz="1200" b="1" dirty="0">
                <a:solidFill>
                  <a:srgbClr val="141313"/>
                </a:solidFill>
              </a:rPr>
              <a:t>improvement</a:t>
            </a:r>
            <a:r>
              <a:rPr lang="en-GB" sz="1200" dirty="0">
                <a:solidFill>
                  <a:srgbClr val="141313"/>
                </a:solidFill>
              </a:rPr>
              <a:t> and </a:t>
            </a:r>
            <a:r>
              <a:rPr lang="en-GB" sz="1200" b="1" dirty="0">
                <a:solidFill>
                  <a:srgbClr val="141313"/>
                </a:solidFill>
              </a:rPr>
              <a:t>innovation</a:t>
            </a:r>
            <a:r>
              <a:rPr lang="en-GB" sz="1200" dirty="0">
                <a:solidFill>
                  <a:srgbClr val="141313"/>
                </a:solidFill>
              </a:rPr>
              <a:t>?</a:t>
            </a:r>
          </a:p>
        </p:txBody>
      </p:sp>
      <p:grpSp>
        <p:nvGrpSpPr>
          <p:cNvPr id="71" name="Group 70">
            <a:extLst>
              <a:ext uri="{FF2B5EF4-FFF2-40B4-BE49-F238E27FC236}">
                <a16:creationId xmlns="" xmlns:a16="http://schemas.microsoft.com/office/drawing/2014/main" id="{97DC57AE-CE52-41E2-9B54-4394EBE56099}"/>
              </a:ext>
            </a:extLst>
          </p:cNvPr>
          <p:cNvGrpSpPr/>
          <p:nvPr/>
        </p:nvGrpSpPr>
        <p:grpSpPr>
          <a:xfrm>
            <a:off x="866415" y="2344362"/>
            <a:ext cx="213085" cy="210600"/>
            <a:chOff x="717634" y="1289050"/>
            <a:chExt cx="699340" cy="699340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72" name="Oval 71">
              <a:extLst>
                <a:ext uri="{FF2B5EF4-FFF2-40B4-BE49-F238E27FC236}">
                  <a16:creationId xmlns="" xmlns:a16="http://schemas.microsoft.com/office/drawing/2014/main" id="{13EE0BC4-3D57-4120-B9AD-770BB669526B}"/>
                </a:ext>
              </a:extLst>
            </p:cNvPr>
            <p:cNvSpPr/>
            <p:nvPr/>
          </p:nvSpPr>
          <p:spPr>
            <a:xfrm>
              <a:off x="717634" y="1289050"/>
              <a:ext cx="699340" cy="699340"/>
            </a:xfrm>
            <a:prstGeom prst="ellipse">
              <a:avLst/>
            </a:prstGeom>
            <a:grpFill/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de-DE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42946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685891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028837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37178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714729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057674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400620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2743566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AU" sz="900" spc="-7">
                <a:solidFill>
                  <a:srgbClr val="FFFFFF"/>
                </a:solidFill>
              </a:endParaRPr>
            </a:p>
          </p:txBody>
        </p:sp>
        <p:sp>
          <p:nvSpPr>
            <p:cNvPr id="73" name="Oval 72">
              <a:extLst>
                <a:ext uri="{FF2B5EF4-FFF2-40B4-BE49-F238E27FC236}">
                  <a16:creationId xmlns="" xmlns:a16="http://schemas.microsoft.com/office/drawing/2014/main" id="{2A21D056-1274-44B7-894D-2D5B1ED9E228}"/>
                </a:ext>
              </a:extLst>
            </p:cNvPr>
            <p:cNvSpPr/>
            <p:nvPr/>
          </p:nvSpPr>
          <p:spPr>
            <a:xfrm>
              <a:off x="757945" y="1329362"/>
              <a:ext cx="618720" cy="618717"/>
            </a:xfrm>
            <a:prstGeom prst="ellipse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>
              <a:defPPr>
                <a:defRPr lang="de-DE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42946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685891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028837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37178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714729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057674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400620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2743566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90000"/>
                </a:lnSpc>
              </a:pPr>
              <a:r>
                <a:rPr lang="en-AU" sz="900" spc="-7" dirty="0">
                  <a:solidFill>
                    <a:srgbClr val="FFFFFF"/>
                  </a:solidFill>
                </a:rPr>
                <a:t>1</a:t>
              </a:r>
              <a:endParaRPr lang="en-GB" sz="900" spc="-7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74" name="Group 73">
            <a:extLst>
              <a:ext uri="{FF2B5EF4-FFF2-40B4-BE49-F238E27FC236}">
                <a16:creationId xmlns="" xmlns:a16="http://schemas.microsoft.com/office/drawing/2014/main" id="{E090603A-26CA-4FA4-8484-20B0FF9AF641}"/>
              </a:ext>
            </a:extLst>
          </p:cNvPr>
          <p:cNvGrpSpPr/>
          <p:nvPr/>
        </p:nvGrpSpPr>
        <p:grpSpPr>
          <a:xfrm>
            <a:off x="3463565" y="2344362"/>
            <a:ext cx="213085" cy="210600"/>
            <a:chOff x="717634" y="1289050"/>
            <a:chExt cx="699340" cy="699340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75" name="Oval 74">
              <a:extLst>
                <a:ext uri="{FF2B5EF4-FFF2-40B4-BE49-F238E27FC236}">
                  <a16:creationId xmlns="" xmlns:a16="http://schemas.microsoft.com/office/drawing/2014/main" id="{F1382485-3215-4726-904D-AEF027CE3D9C}"/>
                </a:ext>
              </a:extLst>
            </p:cNvPr>
            <p:cNvSpPr/>
            <p:nvPr/>
          </p:nvSpPr>
          <p:spPr>
            <a:xfrm>
              <a:off x="717634" y="1289050"/>
              <a:ext cx="699340" cy="699340"/>
            </a:xfrm>
            <a:prstGeom prst="ellipse">
              <a:avLst/>
            </a:prstGeom>
            <a:grpFill/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de-DE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42946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685891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028837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37178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714729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057674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400620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2743566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AU" sz="900" spc="-7">
                <a:solidFill>
                  <a:srgbClr val="FFFFFF"/>
                </a:solidFill>
              </a:endParaRPr>
            </a:p>
          </p:txBody>
        </p:sp>
        <p:sp>
          <p:nvSpPr>
            <p:cNvPr id="76" name="Oval 75">
              <a:extLst>
                <a:ext uri="{FF2B5EF4-FFF2-40B4-BE49-F238E27FC236}">
                  <a16:creationId xmlns="" xmlns:a16="http://schemas.microsoft.com/office/drawing/2014/main" id="{4E813487-FFF8-45C5-B574-F38E49699C4C}"/>
                </a:ext>
              </a:extLst>
            </p:cNvPr>
            <p:cNvSpPr/>
            <p:nvPr/>
          </p:nvSpPr>
          <p:spPr>
            <a:xfrm>
              <a:off x="757945" y="1329362"/>
              <a:ext cx="618720" cy="618717"/>
            </a:xfrm>
            <a:prstGeom prst="ellipse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>
              <a:defPPr>
                <a:defRPr lang="de-DE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42946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685891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028837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37178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714729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057674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400620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2743566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90000"/>
                </a:lnSpc>
              </a:pPr>
              <a:r>
                <a:rPr lang="en-AU" sz="900" spc="-7" dirty="0">
                  <a:solidFill>
                    <a:srgbClr val="FFFFFF"/>
                  </a:solidFill>
                </a:rPr>
                <a:t>2</a:t>
              </a:r>
              <a:endParaRPr lang="en-GB" sz="900" spc="-7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="" xmlns:a16="http://schemas.microsoft.com/office/drawing/2014/main" id="{FBD70103-FA88-46BF-8693-DD5C8DEBDD2A}"/>
              </a:ext>
            </a:extLst>
          </p:cNvPr>
          <p:cNvGrpSpPr/>
          <p:nvPr/>
        </p:nvGrpSpPr>
        <p:grpSpPr>
          <a:xfrm>
            <a:off x="6073415" y="2344362"/>
            <a:ext cx="213085" cy="210600"/>
            <a:chOff x="717634" y="1289050"/>
            <a:chExt cx="699340" cy="699340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78" name="Oval 77">
              <a:extLst>
                <a:ext uri="{FF2B5EF4-FFF2-40B4-BE49-F238E27FC236}">
                  <a16:creationId xmlns="" xmlns:a16="http://schemas.microsoft.com/office/drawing/2014/main" id="{860092A4-35E2-4D48-901E-00B90E0EFBA1}"/>
                </a:ext>
              </a:extLst>
            </p:cNvPr>
            <p:cNvSpPr/>
            <p:nvPr/>
          </p:nvSpPr>
          <p:spPr>
            <a:xfrm>
              <a:off x="717634" y="1289050"/>
              <a:ext cx="699340" cy="699340"/>
            </a:xfrm>
            <a:prstGeom prst="ellipse">
              <a:avLst/>
            </a:prstGeom>
            <a:grpFill/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de-DE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42946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685891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028837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37178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714729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057674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400620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2743566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AU" sz="900" spc="-7">
                <a:solidFill>
                  <a:srgbClr val="FFFFFF"/>
                </a:solidFill>
              </a:endParaRPr>
            </a:p>
          </p:txBody>
        </p:sp>
        <p:sp>
          <p:nvSpPr>
            <p:cNvPr id="79" name="Oval 78">
              <a:extLst>
                <a:ext uri="{FF2B5EF4-FFF2-40B4-BE49-F238E27FC236}">
                  <a16:creationId xmlns="" xmlns:a16="http://schemas.microsoft.com/office/drawing/2014/main" id="{55759422-0AB5-486C-9112-31E06BF32237}"/>
                </a:ext>
              </a:extLst>
            </p:cNvPr>
            <p:cNvSpPr/>
            <p:nvPr/>
          </p:nvSpPr>
          <p:spPr>
            <a:xfrm>
              <a:off x="757945" y="1329362"/>
              <a:ext cx="618720" cy="618717"/>
            </a:xfrm>
            <a:prstGeom prst="ellipse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>
              <a:defPPr>
                <a:defRPr lang="de-DE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42946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685891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028837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37178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714729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057674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400620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2743566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90000"/>
                </a:lnSpc>
              </a:pPr>
              <a:r>
                <a:rPr lang="en-AU" sz="900" spc="-7" dirty="0">
                  <a:solidFill>
                    <a:srgbClr val="FFFFFF"/>
                  </a:solidFill>
                </a:rPr>
                <a:t>3</a:t>
              </a:r>
              <a:endParaRPr lang="en-GB" sz="900" spc="-7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="" xmlns:a16="http://schemas.microsoft.com/office/drawing/2014/main" id="{E8C0B5FF-E27F-418D-A663-CC930713772B}"/>
              </a:ext>
            </a:extLst>
          </p:cNvPr>
          <p:cNvGrpSpPr/>
          <p:nvPr/>
        </p:nvGrpSpPr>
        <p:grpSpPr>
          <a:xfrm>
            <a:off x="866415" y="3572819"/>
            <a:ext cx="213085" cy="210600"/>
            <a:chOff x="717634" y="1289050"/>
            <a:chExt cx="699340" cy="699340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81" name="Oval 80">
              <a:extLst>
                <a:ext uri="{FF2B5EF4-FFF2-40B4-BE49-F238E27FC236}">
                  <a16:creationId xmlns="" xmlns:a16="http://schemas.microsoft.com/office/drawing/2014/main" id="{AF8B77C5-C44A-4F0B-8D41-2484A254CBBB}"/>
                </a:ext>
              </a:extLst>
            </p:cNvPr>
            <p:cNvSpPr/>
            <p:nvPr/>
          </p:nvSpPr>
          <p:spPr>
            <a:xfrm>
              <a:off x="717634" y="1289050"/>
              <a:ext cx="699340" cy="699340"/>
            </a:xfrm>
            <a:prstGeom prst="ellipse">
              <a:avLst/>
            </a:prstGeom>
            <a:grpFill/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de-DE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42946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685891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028837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37178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714729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057674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400620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2743566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AU" sz="900" spc="-7">
                <a:solidFill>
                  <a:srgbClr val="FFFFFF"/>
                </a:solidFill>
              </a:endParaRPr>
            </a:p>
          </p:txBody>
        </p:sp>
        <p:sp>
          <p:nvSpPr>
            <p:cNvPr id="82" name="Oval 81">
              <a:extLst>
                <a:ext uri="{FF2B5EF4-FFF2-40B4-BE49-F238E27FC236}">
                  <a16:creationId xmlns="" xmlns:a16="http://schemas.microsoft.com/office/drawing/2014/main" id="{78E0CA26-1550-478F-BF55-5F823343B00A}"/>
                </a:ext>
              </a:extLst>
            </p:cNvPr>
            <p:cNvSpPr/>
            <p:nvPr/>
          </p:nvSpPr>
          <p:spPr>
            <a:xfrm>
              <a:off x="757945" y="1329362"/>
              <a:ext cx="618720" cy="618717"/>
            </a:xfrm>
            <a:prstGeom prst="ellipse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>
              <a:defPPr>
                <a:defRPr lang="de-DE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42946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685891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028837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37178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714729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057674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400620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2743566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90000"/>
                </a:lnSpc>
              </a:pPr>
              <a:r>
                <a:rPr lang="en-AU" sz="900" spc="-7" dirty="0">
                  <a:solidFill>
                    <a:srgbClr val="FFFFFF"/>
                  </a:solidFill>
                </a:rPr>
                <a:t>4</a:t>
              </a:r>
              <a:endParaRPr lang="en-GB" sz="900" spc="-7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86" name="Group 85">
            <a:extLst>
              <a:ext uri="{FF2B5EF4-FFF2-40B4-BE49-F238E27FC236}">
                <a16:creationId xmlns="" xmlns:a16="http://schemas.microsoft.com/office/drawing/2014/main" id="{B15D9758-D340-46C0-9609-F9997EF52219}"/>
              </a:ext>
            </a:extLst>
          </p:cNvPr>
          <p:cNvGrpSpPr/>
          <p:nvPr/>
        </p:nvGrpSpPr>
        <p:grpSpPr>
          <a:xfrm>
            <a:off x="6082940" y="3582344"/>
            <a:ext cx="213085" cy="210600"/>
            <a:chOff x="717634" y="1289050"/>
            <a:chExt cx="699340" cy="699340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87" name="Oval 86">
              <a:extLst>
                <a:ext uri="{FF2B5EF4-FFF2-40B4-BE49-F238E27FC236}">
                  <a16:creationId xmlns="" xmlns:a16="http://schemas.microsoft.com/office/drawing/2014/main" id="{CB91DD8F-8C07-4A5A-895A-9E4FC225F06E}"/>
                </a:ext>
              </a:extLst>
            </p:cNvPr>
            <p:cNvSpPr/>
            <p:nvPr/>
          </p:nvSpPr>
          <p:spPr>
            <a:xfrm>
              <a:off x="717634" y="1289050"/>
              <a:ext cx="699340" cy="699340"/>
            </a:xfrm>
            <a:prstGeom prst="ellipse">
              <a:avLst/>
            </a:prstGeom>
            <a:grpFill/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de-DE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42946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685891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028837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37178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714729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057674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400620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2743566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AU" sz="900" spc="-7">
                <a:solidFill>
                  <a:srgbClr val="FFFFFF"/>
                </a:solidFill>
              </a:endParaRPr>
            </a:p>
          </p:txBody>
        </p:sp>
        <p:sp>
          <p:nvSpPr>
            <p:cNvPr id="88" name="Oval 87">
              <a:extLst>
                <a:ext uri="{FF2B5EF4-FFF2-40B4-BE49-F238E27FC236}">
                  <a16:creationId xmlns="" xmlns:a16="http://schemas.microsoft.com/office/drawing/2014/main" id="{F04AF428-C477-41F0-817B-00B57FA8DB4C}"/>
                </a:ext>
              </a:extLst>
            </p:cNvPr>
            <p:cNvSpPr/>
            <p:nvPr/>
          </p:nvSpPr>
          <p:spPr>
            <a:xfrm>
              <a:off x="757945" y="1329362"/>
              <a:ext cx="618720" cy="618717"/>
            </a:xfrm>
            <a:prstGeom prst="ellipse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>
              <a:defPPr>
                <a:defRPr lang="de-DE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42946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685891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028837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37178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714729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057674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400620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2743566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90000"/>
                </a:lnSpc>
              </a:pPr>
              <a:r>
                <a:rPr lang="en-AU" sz="900" spc="-7" dirty="0">
                  <a:solidFill>
                    <a:srgbClr val="FFFFFF"/>
                  </a:solidFill>
                </a:rPr>
                <a:t>5</a:t>
              </a:r>
              <a:endParaRPr lang="en-GB" sz="900" spc="-7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89" name="Group 88">
            <a:extLst>
              <a:ext uri="{FF2B5EF4-FFF2-40B4-BE49-F238E27FC236}">
                <a16:creationId xmlns="" xmlns:a16="http://schemas.microsoft.com/office/drawing/2014/main" id="{FD82B530-0EC1-4A17-AEFD-414BB89F8F28}"/>
              </a:ext>
            </a:extLst>
          </p:cNvPr>
          <p:cNvGrpSpPr/>
          <p:nvPr/>
        </p:nvGrpSpPr>
        <p:grpSpPr>
          <a:xfrm>
            <a:off x="866415" y="4799973"/>
            <a:ext cx="213085" cy="210600"/>
            <a:chOff x="717634" y="1289050"/>
            <a:chExt cx="699340" cy="699340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90" name="Oval 89">
              <a:extLst>
                <a:ext uri="{FF2B5EF4-FFF2-40B4-BE49-F238E27FC236}">
                  <a16:creationId xmlns="" xmlns:a16="http://schemas.microsoft.com/office/drawing/2014/main" id="{77327D99-435D-4654-AD60-8F82EB7FB270}"/>
                </a:ext>
              </a:extLst>
            </p:cNvPr>
            <p:cNvSpPr/>
            <p:nvPr/>
          </p:nvSpPr>
          <p:spPr>
            <a:xfrm>
              <a:off x="717634" y="1289050"/>
              <a:ext cx="699340" cy="699340"/>
            </a:xfrm>
            <a:prstGeom prst="ellipse">
              <a:avLst/>
            </a:prstGeom>
            <a:grpFill/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de-DE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42946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685891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028837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37178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714729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057674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400620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2743566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AU" sz="900" spc="-7">
                <a:solidFill>
                  <a:srgbClr val="FFFFFF"/>
                </a:solidFill>
              </a:endParaRPr>
            </a:p>
          </p:txBody>
        </p:sp>
        <p:sp>
          <p:nvSpPr>
            <p:cNvPr id="91" name="Oval 90">
              <a:extLst>
                <a:ext uri="{FF2B5EF4-FFF2-40B4-BE49-F238E27FC236}">
                  <a16:creationId xmlns="" xmlns:a16="http://schemas.microsoft.com/office/drawing/2014/main" id="{E31C48F6-3698-496D-BBDE-4E1BE9C236B5}"/>
                </a:ext>
              </a:extLst>
            </p:cNvPr>
            <p:cNvSpPr/>
            <p:nvPr/>
          </p:nvSpPr>
          <p:spPr>
            <a:xfrm>
              <a:off x="757945" y="1329362"/>
              <a:ext cx="618720" cy="618717"/>
            </a:xfrm>
            <a:prstGeom prst="ellipse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>
              <a:defPPr>
                <a:defRPr lang="de-DE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42946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685891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028837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37178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714729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057674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400620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2743566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90000"/>
                </a:lnSpc>
              </a:pPr>
              <a:r>
                <a:rPr lang="en-AU" sz="900" spc="-7" dirty="0">
                  <a:solidFill>
                    <a:srgbClr val="FFFFFF"/>
                  </a:solidFill>
                </a:rPr>
                <a:t>6</a:t>
              </a:r>
              <a:endParaRPr lang="en-GB" sz="900" spc="-7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="" xmlns:a16="http://schemas.microsoft.com/office/drawing/2014/main" id="{302DD2BD-55E4-4BA6-84D3-FE8CCA4A0498}"/>
              </a:ext>
            </a:extLst>
          </p:cNvPr>
          <p:cNvGrpSpPr/>
          <p:nvPr/>
        </p:nvGrpSpPr>
        <p:grpSpPr>
          <a:xfrm>
            <a:off x="3463565" y="4819023"/>
            <a:ext cx="213085" cy="210600"/>
            <a:chOff x="717634" y="1289050"/>
            <a:chExt cx="699340" cy="699340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93" name="Oval 92">
              <a:extLst>
                <a:ext uri="{FF2B5EF4-FFF2-40B4-BE49-F238E27FC236}">
                  <a16:creationId xmlns="" xmlns:a16="http://schemas.microsoft.com/office/drawing/2014/main" id="{6C7D8BD6-D81D-4982-98F3-6AFFF9DA697D}"/>
                </a:ext>
              </a:extLst>
            </p:cNvPr>
            <p:cNvSpPr/>
            <p:nvPr/>
          </p:nvSpPr>
          <p:spPr>
            <a:xfrm>
              <a:off x="717634" y="1289050"/>
              <a:ext cx="699340" cy="699340"/>
            </a:xfrm>
            <a:prstGeom prst="ellipse">
              <a:avLst/>
            </a:prstGeom>
            <a:grpFill/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de-DE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42946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685891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028837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37178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714729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057674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400620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2743566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AU" sz="900" spc="-7">
                <a:solidFill>
                  <a:srgbClr val="FFFFFF"/>
                </a:solidFill>
              </a:endParaRPr>
            </a:p>
          </p:txBody>
        </p:sp>
        <p:sp>
          <p:nvSpPr>
            <p:cNvPr id="94" name="Oval 93">
              <a:extLst>
                <a:ext uri="{FF2B5EF4-FFF2-40B4-BE49-F238E27FC236}">
                  <a16:creationId xmlns="" xmlns:a16="http://schemas.microsoft.com/office/drawing/2014/main" id="{E72CACEE-A675-4925-9CF7-31AA4248E71E}"/>
                </a:ext>
              </a:extLst>
            </p:cNvPr>
            <p:cNvSpPr/>
            <p:nvPr/>
          </p:nvSpPr>
          <p:spPr>
            <a:xfrm>
              <a:off x="757945" y="1329362"/>
              <a:ext cx="618720" cy="618717"/>
            </a:xfrm>
            <a:prstGeom prst="ellipse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>
              <a:defPPr>
                <a:defRPr lang="de-DE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42946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685891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028837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37178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714729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057674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400620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2743566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90000"/>
                </a:lnSpc>
              </a:pPr>
              <a:r>
                <a:rPr lang="en-AU" sz="900" spc="-7" dirty="0">
                  <a:solidFill>
                    <a:srgbClr val="FFFFFF"/>
                  </a:solidFill>
                </a:rPr>
                <a:t>7</a:t>
              </a:r>
              <a:endParaRPr lang="en-GB" sz="900" spc="-7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95" name="Group 94">
            <a:extLst>
              <a:ext uri="{FF2B5EF4-FFF2-40B4-BE49-F238E27FC236}">
                <a16:creationId xmlns="" xmlns:a16="http://schemas.microsoft.com/office/drawing/2014/main" id="{4CF26E7B-CD22-4A67-902C-7E267693F8FC}"/>
              </a:ext>
            </a:extLst>
          </p:cNvPr>
          <p:cNvGrpSpPr/>
          <p:nvPr/>
        </p:nvGrpSpPr>
        <p:grpSpPr>
          <a:xfrm>
            <a:off x="6073415" y="4819023"/>
            <a:ext cx="213085" cy="210600"/>
            <a:chOff x="717634" y="1289050"/>
            <a:chExt cx="699340" cy="699340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96" name="Oval 95">
              <a:extLst>
                <a:ext uri="{FF2B5EF4-FFF2-40B4-BE49-F238E27FC236}">
                  <a16:creationId xmlns="" xmlns:a16="http://schemas.microsoft.com/office/drawing/2014/main" id="{C9763106-AAFE-413A-9C31-C6ECE351DC5E}"/>
                </a:ext>
              </a:extLst>
            </p:cNvPr>
            <p:cNvSpPr/>
            <p:nvPr/>
          </p:nvSpPr>
          <p:spPr>
            <a:xfrm>
              <a:off x="717634" y="1289050"/>
              <a:ext cx="699340" cy="699340"/>
            </a:xfrm>
            <a:prstGeom prst="ellipse">
              <a:avLst/>
            </a:prstGeom>
            <a:grpFill/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de-DE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42946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685891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028837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37178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714729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057674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400620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2743566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AU" sz="900" spc="-7">
                <a:solidFill>
                  <a:srgbClr val="FFFFFF"/>
                </a:solidFill>
              </a:endParaRPr>
            </a:p>
          </p:txBody>
        </p:sp>
        <p:sp>
          <p:nvSpPr>
            <p:cNvPr id="97" name="Oval 96">
              <a:extLst>
                <a:ext uri="{FF2B5EF4-FFF2-40B4-BE49-F238E27FC236}">
                  <a16:creationId xmlns="" xmlns:a16="http://schemas.microsoft.com/office/drawing/2014/main" id="{3F66EBBE-497C-47FA-80E8-A26A522D4797}"/>
                </a:ext>
              </a:extLst>
            </p:cNvPr>
            <p:cNvSpPr/>
            <p:nvPr/>
          </p:nvSpPr>
          <p:spPr>
            <a:xfrm>
              <a:off x="757945" y="1329362"/>
              <a:ext cx="618720" cy="618717"/>
            </a:xfrm>
            <a:prstGeom prst="ellipse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>
              <a:defPPr>
                <a:defRPr lang="de-DE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42946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685891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028837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37178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714729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057674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400620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2743566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90000"/>
                </a:lnSpc>
              </a:pPr>
              <a:r>
                <a:rPr lang="en-AU" sz="900" spc="-7" dirty="0">
                  <a:solidFill>
                    <a:srgbClr val="FFFFFF"/>
                  </a:solidFill>
                </a:rPr>
                <a:t>8</a:t>
              </a:r>
              <a:endParaRPr lang="en-GB" sz="900" spc="-7" dirty="0">
                <a:solidFill>
                  <a:srgbClr val="FFFFFF"/>
                </a:solidFill>
              </a:endParaRPr>
            </a:p>
          </p:txBody>
        </p:sp>
      </p:grpSp>
      <p:sp>
        <p:nvSpPr>
          <p:cNvPr id="98" name="Slide Number Placeholder 3">
            <a:extLst>
              <a:ext uri="{FF2B5EF4-FFF2-40B4-BE49-F238E27FC236}">
                <a16:creationId xmlns="" xmlns:a16="http://schemas.microsoft.com/office/drawing/2014/main" id="{C066576C-9480-4A55-AFF6-51E5967CA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177271" y="6421437"/>
            <a:ext cx="1435344" cy="365125"/>
          </a:xfrm>
        </p:spPr>
        <p:txBody>
          <a:bodyPr/>
          <a:lstStyle/>
          <a:p>
            <a:pPr>
              <a:defRPr/>
            </a:pPr>
            <a:r>
              <a:rPr lang="en-GB" dirty="0">
                <a:solidFill>
                  <a:srgbClr val="0067C6">
                    <a:tint val="75000"/>
                  </a:srgbClr>
                </a:solidFill>
              </a:rPr>
              <a:t>NHS Confidential - Slide </a:t>
            </a:r>
            <a:fld id="{A00A4DE3-B3FB-4E1D-9074-8020E3F9A992}" type="slidenum">
              <a:rPr lang="en-GB" smtClean="0">
                <a:solidFill>
                  <a:srgbClr val="0067C6">
                    <a:tint val="75000"/>
                  </a:srgbClr>
                </a:solidFill>
              </a:rPr>
              <a:pPr>
                <a:defRPr/>
              </a:pPr>
              <a:t>5</a:t>
            </a:fld>
            <a:endParaRPr lang="en-GB" dirty="0">
              <a:solidFill>
                <a:srgbClr val="0067C6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254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itle 1">
            <a:extLst>
              <a:ext uri="{FF2B5EF4-FFF2-40B4-BE49-F238E27FC236}">
                <a16:creationId xmlns="" xmlns:a16="http://schemas.microsoft.com/office/drawing/2014/main" id="{5934CDED-581A-4541-97EE-E4BEED9EB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796" y="438453"/>
            <a:ext cx="6723004" cy="806156"/>
          </a:xfrm>
        </p:spPr>
        <p:txBody>
          <a:bodyPr/>
          <a:lstStyle/>
          <a:p>
            <a:r>
              <a:rPr lang="en-GB" sz="2000" dirty="0"/>
              <a:t>WELL-LED FRAMEWORK: </a:t>
            </a:r>
            <a:r>
              <a:rPr lang="en-GB" sz="2000" b="0" dirty="0"/>
              <a:t>WELL-ESTABLISHED AND UNDERSTOOD FRAMEWORK</a:t>
            </a:r>
          </a:p>
        </p:txBody>
      </p:sp>
      <p:sp>
        <p:nvSpPr>
          <p:cNvPr id="52" name="Text Placeholder 9">
            <a:extLst>
              <a:ext uri="{FF2B5EF4-FFF2-40B4-BE49-F238E27FC236}">
                <a16:creationId xmlns="" xmlns:a16="http://schemas.microsoft.com/office/drawing/2014/main" id="{219B2951-869A-47C7-9931-67B627FB2645}"/>
              </a:ext>
            </a:extLst>
          </p:cNvPr>
          <p:cNvSpPr txBox="1">
            <a:spLocks/>
          </p:cNvSpPr>
          <p:nvPr/>
        </p:nvSpPr>
        <p:spPr>
          <a:xfrm>
            <a:off x="445206" y="1454960"/>
            <a:ext cx="7060493" cy="587553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600"/>
              </a:spcBef>
              <a:buFont typeface="Arial"/>
              <a:buNone/>
              <a:defRPr/>
            </a:pPr>
            <a:r>
              <a:rPr lang="en-GB" sz="1600" b="1" dirty="0">
                <a:solidFill>
                  <a:srgbClr val="0067C6"/>
                </a:solidFill>
              </a:rPr>
              <a:t>The Cyber Security approach is aligned to the framework.</a:t>
            </a:r>
            <a:endParaRPr lang="en-US" sz="1600" b="1" dirty="0">
              <a:solidFill>
                <a:srgbClr val="0067C6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="" xmlns:a16="http://schemas.microsoft.com/office/drawing/2014/main" id="{C08CB53E-9F04-4FCA-8F51-243B194684A5}"/>
              </a:ext>
            </a:extLst>
          </p:cNvPr>
          <p:cNvSpPr/>
          <p:nvPr/>
        </p:nvSpPr>
        <p:spPr bwMode="gray">
          <a:xfrm>
            <a:off x="783865" y="3493077"/>
            <a:ext cx="2561244" cy="118323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6000" tIns="96000" rIns="96000" bIns="96000" numCol="1" rtlCol="0" anchor="t" anchorCtr="0" compatLnSpc="1">
            <a:prstTxWarp prst="textNoShape">
              <a:avLst/>
            </a:prstTxWarp>
            <a:noAutofit/>
          </a:bodyPr>
          <a:lstStyle/>
          <a:p>
            <a:pPr fontAlgn="base">
              <a:spcAft>
                <a:spcPts val="400"/>
              </a:spcAft>
            </a:pPr>
            <a:endParaRPr lang="en-GB" sz="1400" kern="0" dirty="0" err="1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="" xmlns:a16="http://schemas.microsoft.com/office/drawing/2014/main" id="{08903EC1-440F-4101-A126-DF426CCF5AB8}"/>
              </a:ext>
            </a:extLst>
          </p:cNvPr>
          <p:cNvSpPr txBox="1"/>
          <p:nvPr/>
        </p:nvSpPr>
        <p:spPr>
          <a:xfrm>
            <a:off x="786746" y="3711316"/>
            <a:ext cx="2561244" cy="835601"/>
          </a:xfrm>
          <a:prstGeom prst="rect">
            <a:avLst/>
          </a:prstGeom>
          <a:noFill/>
        </p:spPr>
        <p:txBody>
          <a:bodyPr wrap="square" lIns="48000" tIns="48000" rIns="48000" bIns="48000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200" dirty="0">
                <a:solidFill>
                  <a:srgbClr val="0067C6"/>
                </a:solidFill>
              </a:rPr>
              <a:t>Identifying </a:t>
            </a:r>
            <a:r>
              <a:rPr lang="en-GB" sz="1200" b="1" dirty="0">
                <a:solidFill>
                  <a:srgbClr val="0067C6"/>
                </a:solidFill>
              </a:rPr>
              <a:t>roles</a:t>
            </a:r>
            <a:r>
              <a:rPr lang="en-GB" sz="1200" dirty="0">
                <a:solidFill>
                  <a:srgbClr val="0067C6"/>
                </a:solidFill>
              </a:rPr>
              <a:t> and    </a:t>
            </a:r>
            <a:r>
              <a:rPr lang="en-GB" sz="1200" b="1" dirty="0">
                <a:solidFill>
                  <a:srgbClr val="0067C6"/>
                </a:solidFill>
              </a:rPr>
              <a:t>responsibilities</a:t>
            </a:r>
            <a:r>
              <a:rPr lang="en-GB" sz="1200" dirty="0">
                <a:solidFill>
                  <a:srgbClr val="0067C6"/>
                </a:solidFill>
              </a:rPr>
              <a:t> and providing information relevant to specific stakeholders.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="" xmlns:a16="http://schemas.microsoft.com/office/drawing/2014/main" id="{85181D06-31B1-4B05-AD2A-0E2E3B5B8894}"/>
              </a:ext>
            </a:extLst>
          </p:cNvPr>
          <p:cNvSpPr/>
          <p:nvPr/>
        </p:nvSpPr>
        <p:spPr bwMode="gray">
          <a:xfrm>
            <a:off x="3385136" y="3493077"/>
            <a:ext cx="2561244" cy="1183232"/>
          </a:xfrm>
          <a:prstGeom prst="rect">
            <a:avLst/>
          </a:prstGeom>
          <a:noFill/>
          <a:ln w="12700">
            <a:solidFill>
              <a:srgbClr val="141313"/>
            </a:solidFill>
            <a:miter lim="800000"/>
            <a:headEnd/>
            <a:tailEnd/>
          </a:ln>
          <a:effectLst/>
        </p:spPr>
        <p:txBody>
          <a:bodyPr vert="horz" wrap="square" lIns="96000" tIns="96000" rIns="96000" bIns="96000" numCol="1" rtlCol="0" anchor="t" anchorCtr="0" compatLnSpc="1">
            <a:prstTxWarp prst="textNoShape">
              <a:avLst/>
            </a:prstTxWarp>
            <a:noAutofit/>
          </a:bodyPr>
          <a:lstStyle/>
          <a:p>
            <a:pPr fontAlgn="base">
              <a:spcAft>
                <a:spcPts val="400"/>
              </a:spcAft>
            </a:pPr>
            <a:endParaRPr lang="en-GB" sz="2133" kern="0" dirty="0" err="1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="" xmlns:a16="http://schemas.microsoft.com/office/drawing/2014/main" id="{EC9F4A2E-B362-4237-854B-09286878A684}"/>
              </a:ext>
            </a:extLst>
          </p:cNvPr>
          <p:cNvSpPr txBox="1"/>
          <p:nvPr/>
        </p:nvSpPr>
        <p:spPr>
          <a:xfrm>
            <a:off x="3403709" y="3759225"/>
            <a:ext cx="2561244" cy="650935"/>
          </a:xfrm>
          <a:prstGeom prst="rect">
            <a:avLst/>
          </a:prstGeom>
          <a:noFill/>
        </p:spPr>
        <p:txBody>
          <a:bodyPr wrap="square" lIns="48000" tIns="48000" rIns="48000" bIns="48000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b="1" cap="all" dirty="0">
                <a:solidFill>
                  <a:srgbClr val="141313"/>
                </a:solidFill>
              </a:rPr>
              <a:t>Are services well led?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="" xmlns:a16="http://schemas.microsoft.com/office/drawing/2014/main" id="{16F3CF3F-C6EC-4847-83A3-279674870637}"/>
              </a:ext>
            </a:extLst>
          </p:cNvPr>
          <p:cNvSpPr/>
          <p:nvPr/>
        </p:nvSpPr>
        <p:spPr bwMode="gray">
          <a:xfrm>
            <a:off x="5983526" y="3493077"/>
            <a:ext cx="2561244" cy="118323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6000" tIns="96000" rIns="96000" bIns="96000" numCol="1" rtlCol="0" anchor="t" anchorCtr="0" compatLnSpc="1">
            <a:prstTxWarp prst="textNoShape">
              <a:avLst/>
            </a:prstTxWarp>
            <a:noAutofit/>
          </a:bodyPr>
          <a:lstStyle/>
          <a:p>
            <a:pPr fontAlgn="base">
              <a:spcAft>
                <a:spcPts val="400"/>
              </a:spcAft>
            </a:pPr>
            <a:endParaRPr lang="en-GB" sz="1400" kern="0" dirty="0" err="1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="" xmlns:a16="http://schemas.microsoft.com/office/drawing/2014/main" id="{E6583839-D659-4F05-96E3-4931BD137A26}"/>
              </a:ext>
            </a:extLst>
          </p:cNvPr>
          <p:cNvSpPr txBox="1"/>
          <p:nvPr/>
        </p:nvSpPr>
        <p:spPr>
          <a:xfrm>
            <a:off x="5986407" y="3711316"/>
            <a:ext cx="2561244" cy="466269"/>
          </a:xfrm>
          <a:prstGeom prst="rect">
            <a:avLst/>
          </a:prstGeom>
          <a:noFill/>
        </p:spPr>
        <p:txBody>
          <a:bodyPr wrap="square" lIns="48000" tIns="48000" rIns="48000" bIns="48000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200" dirty="0">
                <a:solidFill>
                  <a:srgbClr val="0067C6"/>
                </a:solidFill>
              </a:rPr>
              <a:t>Common Cyber Security     </a:t>
            </a:r>
            <a:r>
              <a:rPr lang="en-GB" sz="1200" b="1" dirty="0">
                <a:solidFill>
                  <a:srgbClr val="0067C6"/>
                </a:solidFill>
              </a:rPr>
              <a:t>reporting</a:t>
            </a:r>
            <a:r>
              <a:rPr lang="en-GB" sz="1200" dirty="0">
                <a:solidFill>
                  <a:srgbClr val="0067C6"/>
                </a:solidFill>
              </a:rPr>
              <a:t> </a:t>
            </a:r>
            <a:r>
              <a:rPr lang="en-GB" sz="1200" b="1" dirty="0">
                <a:solidFill>
                  <a:srgbClr val="0067C6"/>
                </a:solidFill>
              </a:rPr>
              <a:t>metrics</a:t>
            </a:r>
            <a:r>
              <a:rPr lang="en-GB" sz="1200" dirty="0">
                <a:solidFill>
                  <a:srgbClr val="0067C6"/>
                </a:solidFill>
              </a:rPr>
              <a:t> across the NHS.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="" xmlns:a16="http://schemas.microsoft.com/office/drawing/2014/main" id="{A21519DD-A779-4063-8AF0-850591C251BC}"/>
              </a:ext>
            </a:extLst>
          </p:cNvPr>
          <p:cNvSpPr/>
          <p:nvPr/>
        </p:nvSpPr>
        <p:spPr bwMode="gray">
          <a:xfrm>
            <a:off x="783865" y="2253113"/>
            <a:ext cx="2561244" cy="118323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6000" tIns="96000" rIns="96000" bIns="96000" numCol="1" rtlCol="0" anchor="t" anchorCtr="0" compatLnSpc="1">
            <a:prstTxWarp prst="textNoShape">
              <a:avLst/>
            </a:prstTxWarp>
            <a:noAutofit/>
          </a:bodyPr>
          <a:lstStyle/>
          <a:p>
            <a:pPr fontAlgn="base">
              <a:spcAft>
                <a:spcPts val="400"/>
              </a:spcAft>
            </a:pPr>
            <a:endParaRPr lang="en-GB" sz="1400" kern="0" dirty="0" err="1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="" xmlns:a16="http://schemas.microsoft.com/office/drawing/2014/main" id="{17CBFE1B-43A4-4A3A-964D-8E6AB1B55D73}"/>
              </a:ext>
            </a:extLst>
          </p:cNvPr>
          <p:cNvSpPr txBox="1"/>
          <p:nvPr/>
        </p:nvSpPr>
        <p:spPr>
          <a:xfrm>
            <a:off x="786746" y="2480877"/>
            <a:ext cx="2561244" cy="835601"/>
          </a:xfrm>
          <a:prstGeom prst="rect">
            <a:avLst/>
          </a:prstGeom>
          <a:noFill/>
        </p:spPr>
        <p:txBody>
          <a:bodyPr wrap="square" lIns="48000" tIns="48000" rIns="48000" bIns="48000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200" dirty="0">
                <a:solidFill>
                  <a:srgbClr val="0067C6"/>
                </a:solidFill>
              </a:rPr>
              <a:t>Enable leadership to have </a:t>
            </a:r>
            <a:r>
              <a:rPr lang="en-GB" sz="1200" b="1" dirty="0">
                <a:solidFill>
                  <a:srgbClr val="0067C6"/>
                </a:solidFill>
              </a:rPr>
              <a:t>transparency</a:t>
            </a:r>
            <a:r>
              <a:rPr lang="en-GB" sz="1200" dirty="0">
                <a:solidFill>
                  <a:srgbClr val="0067C6"/>
                </a:solidFill>
              </a:rPr>
              <a:t> of progress in cyber security, areas of risk, and areas of </a:t>
            </a:r>
            <a:r>
              <a:rPr lang="en-GB" sz="1200" b="1" dirty="0">
                <a:solidFill>
                  <a:srgbClr val="0067C6"/>
                </a:solidFill>
              </a:rPr>
              <a:t>high</a:t>
            </a:r>
            <a:r>
              <a:rPr lang="en-GB" sz="1200" dirty="0">
                <a:solidFill>
                  <a:srgbClr val="0067C6"/>
                </a:solidFill>
              </a:rPr>
              <a:t> </a:t>
            </a:r>
            <a:r>
              <a:rPr lang="en-GB" sz="1200" b="1" dirty="0">
                <a:solidFill>
                  <a:srgbClr val="0067C6"/>
                </a:solidFill>
              </a:rPr>
              <a:t>performance</a:t>
            </a:r>
            <a:r>
              <a:rPr lang="en-GB" sz="1200" dirty="0">
                <a:solidFill>
                  <a:srgbClr val="0067C6"/>
                </a:solidFill>
              </a:rPr>
              <a:t>.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="" xmlns:a16="http://schemas.microsoft.com/office/drawing/2014/main" id="{CF9590DF-AAE5-4C1D-A897-0A67F191055F}"/>
              </a:ext>
            </a:extLst>
          </p:cNvPr>
          <p:cNvSpPr/>
          <p:nvPr/>
        </p:nvSpPr>
        <p:spPr bwMode="gray">
          <a:xfrm>
            <a:off x="3385136" y="2253113"/>
            <a:ext cx="2561244" cy="118323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6000" tIns="96000" rIns="96000" bIns="96000" numCol="1" rtlCol="0" anchor="t" anchorCtr="0" compatLnSpc="1">
            <a:prstTxWarp prst="textNoShape">
              <a:avLst/>
            </a:prstTxWarp>
            <a:noAutofit/>
          </a:bodyPr>
          <a:lstStyle/>
          <a:p>
            <a:pPr fontAlgn="base">
              <a:spcAft>
                <a:spcPts val="400"/>
              </a:spcAft>
            </a:pPr>
            <a:endParaRPr lang="en-GB" sz="1400" kern="0" dirty="0" err="1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="" xmlns:a16="http://schemas.microsoft.com/office/drawing/2014/main" id="{C85A1BC7-6867-433C-8B51-BA7E05ABBF2D}"/>
              </a:ext>
            </a:extLst>
          </p:cNvPr>
          <p:cNvSpPr txBox="1"/>
          <p:nvPr/>
        </p:nvSpPr>
        <p:spPr>
          <a:xfrm>
            <a:off x="3393254" y="2480878"/>
            <a:ext cx="2561244" cy="650935"/>
          </a:xfrm>
          <a:prstGeom prst="rect">
            <a:avLst/>
          </a:prstGeom>
          <a:noFill/>
        </p:spPr>
        <p:txBody>
          <a:bodyPr wrap="square" lIns="48000" tIns="48000" rIns="48000" bIns="48000" rtlCol="0">
            <a:spAutoFit/>
          </a:bodyPr>
          <a:lstStyle>
            <a:defPPr>
              <a:defRPr lang="en-US"/>
            </a:defPPr>
            <a:lvl1pPr marR="0" lvl="0" indent="0"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sz="1400" b="1" i="0" u="none" strike="noStrike" cap="all" spc="0" normalizeH="0" baseline="0">
                <a:ln>
                  <a:noFill/>
                </a:ln>
                <a:solidFill>
                  <a:srgbClr val="141313"/>
                </a:solidFill>
                <a:effectLst/>
                <a:uLnTx/>
                <a:uFillTx/>
                <a:latin typeface="Arial"/>
              </a:defRPr>
            </a:lvl1pPr>
          </a:lstStyle>
          <a:p>
            <a:r>
              <a:rPr lang="en-GB" sz="1200" b="0" cap="none" dirty="0">
                <a:solidFill>
                  <a:srgbClr val="0067C6"/>
                </a:solidFill>
              </a:rPr>
              <a:t>The </a:t>
            </a:r>
            <a:r>
              <a:rPr lang="en-GB" sz="1200" cap="none" dirty="0">
                <a:solidFill>
                  <a:srgbClr val="0067C6"/>
                </a:solidFill>
              </a:rPr>
              <a:t>strategy</a:t>
            </a:r>
            <a:r>
              <a:rPr lang="en-GB" sz="1200" b="0" cap="none" dirty="0">
                <a:solidFill>
                  <a:srgbClr val="0067C6"/>
                </a:solidFill>
              </a:rPr>
              <a:t> must be          informed by the metrics provided through audit.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="" xmlns:a16="http://schemas.microsoft.com/office/drawing/2014/main" id="{66E246B1-218F-4B6A-9659-BCD023148589}"/>
              </a:ext>
            </a:extLst>
          </p:cNvPr>
          <p:cNvSpPr/>
          <p:nvPr/>
        </p:nvSpPr>
        <p:spPr bwMode="gray">
          <a:xfrm>
            <a:off x="5983526" y="2253113"/>
            <a:ext cx="2561244" cy="118323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6000" tIns="96000" rIns="96000" bIns="96000" numCol="1" rtlCol="0" anchor="t" anchorCtr="0" compatLnSpc="1">
            <a:prstTxWarp prst="textNoShape">
              <a:avLst/>
            </a:prstTxWarp>
            <a:noAutofit/>
          </a:bodyPr>
          <a:lstStyle/>
          <a:p>
            <a:pPr fontAlgn="base">
              <a:spcAft>
                <a:spcPts val="400"/>
              </a:spcAft>
            </a:pPr>
            <a:endParaRPr lang="en-GB" sz="1400" kern="0" dirty="0" err="1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="" xmlns:a16="http://schemas.microsoft.com/office/drawing/2014/main" id="{92F22E97-8800-480F-BAC7-71802BE21528}"/>
              </a:ext>
            </a:extLst>
          </p:cNvPr>
          <p:cNvSpPr txBox="1"/>
          <p:nvPr/>
        </p:nvSpPr>
        <p:spPr>
          <a:xfrm>
            <a:off x="5986407" y="2480877"/>
            <a:ext cx="2561244" cy="835601"/>
          </a:xfrm>
          <a:prstGeom prst="rect">
            <a:avLst/>
          </a:prstGeom>
          <a:noFill/>
        </p:spPr>
        <p:txBody>
          <a:bodyPr wrap="square" lIns="48000" tIns="48000" rIns="48000" bIns="48000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200" dirty="0">
                <a:solidFill>
                  <a:srgbClr val="0067C6"/>
                </a:solidFill>
              </a:rPr>
              <a:t>Creating a </a:t>
            </a:r>
            <a:r>
              <a:rPr lang="en-GB" sz="1200" b="1" dirty="0">
                <a:solidFill>
                  <a:srgbClr val="0067C6"/>
                </a:solidFill>
              </a:rPr>
              <a:t>culture</a:t>
            </a:r>
            <a:r>
              <a:rPr lang="en-GB" sz="1200" dirty="0">
                <a:solidFill>
                  <a:srgbClr val="0067C6"/>
                </a:solidFill>
              </a:rPr>
              <a:t> of      </a:t>
            </a:r>
            <a:r>
              <a:rPr lang="en-GB" sz="1200" b="1" dirty="0">
                <a:solidFill>
                  <a:srgbClr val="0067C6"/>
                </a:solidFill>
              </a:rPr>
              <a:t>improvement</a:t>
            </a:r>
            <a:r>
              <a:rPr lang="en-GB" sz="1200" dirty="0">
                <a:solidFill>
                  <a:srgbClr val="0067C6"/>
                </a:solidFill>
              </a:rPr>
              <a:t> and </a:t>
            </a:r>
            <a:r>
              <a:rPr lang="en-GB" sz="1200" b="1" dirty="0">
                <a:solidFill>
                  <a:srgbClr val="0067C6"/>
                </a:solidFill>
              </a:rPr>
              <a:t>knowledge</a:t>
            </a:r>
            <a:r>
              <a:rPr lang="en-GB" sz="1200" dirty="0">
                <a:solidFill>
                  <a:srgbClr val="0067C6"/>
                </a:solidFill>
              </a:rPr>
              <a:t> </a:t>
            </a:r>
            <a:r>
              <a:rPr lang="en-GB" sz="1200" b="1" dirty="0">
                <a:solidFill>
                  <a:srgbClr val="0067C6"/>
                </a:solidFill>
              </a:rPr>
              <a:t>sharing</a:t>
            </a:r>
            <a:r>
              <a:rPr lang="en-GB" sz="1200" dirty="0">
                <a:solidFill>
                  <a:srgbClr val="0067C6"/>
                </a:solidFill>
              </a:rPr>
              <a:t> across CCG and STPs to share cyber lessons learnt.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="" xmlns:a16="http://schemas.microsoft.com/office/drawing/2014/main" id="{02BA6615-A665-43FE-B05C-9C96710C86B8}"/>
              </a:ext>
            </a:extLst>
          </p:cNvPr>
          <p:cNvSpPr/>
          <p:nvPr/>
        </p:nvSpPr>
        <p:spPr bwMode="gray">
          <a:xfrm>
            <a:off x="783865" y="4735827"/>
            <a:ext cx="2561244" cy="118323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6000" tIns="96000" rIns="96000" bIns="96000" numCol="1" rtlCol="0" anchor="t" anchorCtr="0" compatLnSpc="1">
            <a:prstTxWarp prst="textNoShape">
              <a:avLst/>
            </a:prstTxWarp>
            <a:noAutofit/>
          </a:bodyPr>
          <a:lstStyle/>
          <a:p>
            <a:pPr fontAlgn="base">
              <a:spcAft>
                <a:spcPts val="400"/>
              </a:spcAft>
            </a:pPr>
            <a:endParaRPr lang="en-GB" sz="1400" kern="0" dirty="0" err="1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="" xmlns:a16="http://schemas.microsoft.com/office/drawing/2014/main" id="{51EBE52E-23E1-4373-8470-D79D13AF106B}"/>
              </a:ext>
            </a:extLst>
          </p:cNvPr>
          <p:cNvSpPr txBox="1"/>
          <p:nvPr/>
        </p:nvSpPr>
        <p:spPr>
          <a:xfrm>
            <a:off x="786746" y="4896916"/>
            <a:ext cx="2561244" cy="650935"/>
          </a:xfrm>
          <a:prstGeom prst="rect">
            <a:avLst/>
          </a:prstGeom>
          <a:noFill/>
        </p:spPr>
        <p:txBody>
          <a:bodyPr wrap="square" lIns="48000" tIns="48000" rIns="48000" bIns="48000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200" b="1" dirty="0">
                <a:solidFill>
                  <a:srgbClr val="0067C6"/>
                </a:solidFill>
              </a:rPr>
              <a:t>Evidence</a:t>
            </a:r>
            <a:r>
              <a:rPr lang="en-GB" sz="1200" dirty="0">
                <a:solidFill>
                  <a:srgbClr val="0067C6"/>
                </a:solidFill>
              </a:rPr>
              <a:t> </a:t>
            </a:r>
            <a:r>
              <a:rPr lang="en-GB" sz="1200" b="1" dirty="0">
                <a:solidFill>
                  <a:srgbClr val="0067C6"/>
                </a:solidFill>
              </a:rPr>
              <a:t>based</a:t>
            </a:r>
            <a:r>
              <a:rPr lang="en-GB" sz="1200" dirty="0">
                <a:solidFill>
                  <a:srgbClr val="0067C6"/>
                </a:solidFill>
              </a:rPr>
              <a:t> </a:t>
            </a:r>
            <a:r>
              <a:rPr lang="en-GB" sz="1200" b="1" dirty="0">
                <a:solidFill>
                  <a:srgbClr val="0067C6"/>
                </a:solidFill>
              </a:rPr>
              <a:t>metrics</a:t>
            </a:r>
            <a:r>
              <a:rPr lang="en-GB" sz="1200" dirty="0">
                <a:solidFill>
                  <a:srgbClr val="0067C6"/>
                </a:solidFill>
              </a:rPr>
              <a:t>         support accurate information that can be acted on.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="" xmlns:a16="http://schemas.microsoft.com/office/drawing/2014/main" id="{CCA60A80-401E-469D-B361-8967C4B20AA4}"/>
              </a:ext>
            </a:extLst>
          </p:cNvPr>
          <p:cNvSpPr/>
          <p:nvPr/>
        </p:nvSpPr>
        <p:spPr bwMode="gray">
          <a:xfrm>
            <a:off x="3385136" y="4735827"/>
            <a:ext cx="2561244" cy="118323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6000" tIns="96000" rIns="96000" bIns="96000" numCol="1" rtlCol="0" anchor="t" anchorCtr="0" compatLnSpc="1">
            <a:prstTxWarp prst="textNoShape">
              <a:avLst/>
            </a:prstTxWarp>
            <a:noAutofit/>
          </a:bodyPr>
          <a:lstStyle/>
          <a:p>
            <a:pPr fontAlgn="base">
              <a:spcAft>
                <a:spcPts val="400"/>
              </a:spcAft>
            </a:pPr>
            <a:endParaRPr lang="en-GB" sz="1400" kern="0" dirty="0" err="1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="" xmlns:a16="http://schemas.microsoft.com/office/drawing/2014/main" id="{753E060D-02EB-4BC6-AD21-56B35ABB6B99}"/>
              </a:ext>
            </a:extLst>
          </p:cNvPr>
          <p:cNvSpPr txBox="1"/>
          <p:nvPr/>
        </p:nvSpPr>
        <p:spPr>
          <a:xfrm>
            <a:off x="3393254" y="4896917"/>
            <a:ext cx="2561244" cy="1020267"/>
          </a:xfrm>
          <a:prstGeom prst="rect">
            <a:avLst/>
          </a:prstGeom>
          <a:noFill/>
        </p:spPr>
        <p:txBody>
          <a:bodyPr wrap="square" lIns="48000" tIns="48000" rIns="48000" bIns="48000" rtlCol="0">
            <a:spAutoFit/>
          </a:bodyPr>
          <a:lstStyle>
            <a:defPPr>
              <a:defRPr lang="en-US"/>
            </a:defPPr>
            <a:lvl1pPr marR="0" lvl="0" indent="0" algn="ctr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sz="1400" b="1" i="0" u="none" strike="noStrike" cap="all" spc="0" normalizeH="0" baseline="0">
                <a:ln>
                  <a:noFill/>
                </a:ln>
                <a:solidFill>
                  <a:srgbClr val="141313"/>
                </a:solidFill>
                <a:effectLst/>
                <a:uLnTx/>
                <a:uFillTx/>
                <a:latin typeface="Arial"/>
              </a:defRPr>
            </a:lvl1pPr>
          </a:lstStyle>
          <a:p>
            <a:r>
              <a:rPr lang="en-GB" sz="1200" b="0" cap="none" dirty="0">
                <a:solidFill>
                  <a:srgbClr val="0067C6"/>
                </a:solidFill>
              </a:rPr>
              <a:t>Audit can act as the    </a:t>
            </a:r>
            <a:r>
              <a:rPr lang="en-GB" sz="1200" cap="none" dirty="0">
                <a:solidFill>
                  <a:srgbClr val="0067C6"/>
                </a:solidFill>
              </a:rPr>
              <a:t>communication</a:t>
            </a:r>
            <a:r>
              <a:rPr lang="en-GB" sz="1200" b="0" cap="none" dirty="0">
                <a:solidFill>
                  <a:srgbClr val="0067C6"/>
                </a:solidFill>
              </a:rPr>
              <a:t> </a:t>
            </a:r>
            <a:r>
              <a:rPr lang="en-GB" sz="1200" cap="none" dirty="0">
                <a:solidFill>
                  <a:srgbClr val="0067C6"/>
                </a:solidFill>
              </a:rPr>
              <a:t>mechanism</a:t>
            </a:r>
            <a:r>
              <a:rPr lang="en-GB" sz="1200" b="0" cap="none" dirty="0">
                <a:solidFill>
                  <a:srgbClr val="0067C6"/>
                </a:solidFill>
              </a:rPr>
              <a:t> between local IT departments, local leadership, and the wider NHS ecosystem.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="" xmlns:a16="http://schemas.microsoft.com/office/drawing/2014/main" id="{AA786F9A-CBDB-41D3-83C7-4665038ED393}"/>
              </a:ext>
            </a:extLst>
          </p:cNvPr>
          <p:cNvSpPr/>
          <p:nvPr/>
        </p:nvSpPr>
        <p:spPr bwMode="gray">
          <a:xfrm>
            <a:off x="5983526" y="4735827"/>
            <a:ext cx="2561244" cy="118323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6000" tIns="96000" rIns="96000" bIns="96000" numCol="1" rtlCol="0" anchor="t" anchorCtr="0" compatLnSpc="1">
            <a:prstTxWarp prst="textNoShape">
              <a:avLst/>
            </a:prstTxWarp>
            <a:noAutofit/>
          </a:bodyPr>
          <a:lstStyle/>
          <a:p>
            <a:pPr fontAlgn="base">
              <a:spcAft>
                <a:spcPts val="400"/>
              </a:spcAft>
            </a:pPr>
            <a:endParaRPr lang="en-GB" sz="1400" kern="0" dirty="0" err="1">
              <a:solidFill>
                <a:sysClr val="windowText" lastClr="000000"/>
              </a:solidFill>
              <a:cs typeface="Arial" pitchFamily="34" charset="0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="" xmlns:a16="http://schemas.microsoft.com/office/drawing/2014/main" id="{DAD40331-3A0A-4C10-BC4F-9376100F92B3}"/>
              </a:ext>
            </a:extLst>
          </p:cNvPr>
          <p:cNvSpPr txBox="1"/>
          <p:nvPr/>
        </p:nvSpPr>
        <p:spPr>
          <a:xfrm>
            <a:off x="5986407" y="4896916"/>
            <a:ext cx="2561244" cy="835601"/>
          </a:xfrm>
          <a:prstGeom prst="rect">
            <a:avLst/>
          </a:prstGeom>
          <a:noFill/>
        </p:spPr>
        <p:txBody>
          <a:bodyPr wrap="square" lIns="48000" tIns="48000" rIns="48000" bIns="48000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200" b="1" dirty="0">
                <a:solidFill>
                  <a:srgbClr val="0067C6"/>
                </a:solidFill>
              </a:rPr>
              <a:t>Auditing</a:t>
            </a:r>
            <a:r>
              <a:rPr lang="en-GB" sz="1200" dirty="0">
                <a:solidFill>
                  <a:srgbClr val="0067C6"/>
                </a:solidFill>
              </a:rPr>
              <a:t> performance with    </a:t>
            </a:r>
            <a:r>
              <a:rPr lang="en-GB" sz="1200" b="1" dirty="0">
                <a:solidFill>
                  <a:srgbClr val="0067C6"/>
                </a:solidFill>
              </a:rPr>
              <a:t>evidence</a:t>
            </a:r>
            <a:r>
              <a:rPr lang="en-GB" sz="1200" dirty="0">
                <a:solidFill>
                  <a:srgbClr val="0067C6"/>
                </a:solidFill>
              </a:rPr>
              <a:t> </a:t>
            </a:r>
            <a:r>
              <a:rPr lang="en-GB" sz="1200" b="1" dirty="0">
                <a:solidFill>
                  <a:srgbClr val="0067C6"/>
                </a:solidFill>
              </a:rPr>
              <a:t>based</a:t>
            </a:r>
            <a:r>
              <a:rPr lang="en-GB" sz="1200" dirty="0">
                <a:solidFill>
                  <a:srgbClr val="0067C6"/>
                </a:solidFill>
              </a:rPr>
              <a:t> </a:t>
            </a:r>
            <a:r>
              <a:rPr lang="en-GB" sz="1200" b="1" dirty="0">
                <a:solidFill>
                  <a:srgbClr val="0067C6"/>
                </a:solidFill>
              </a:rPr>
              <a:t>metrics</a:t>
            </a:r>
            <a:r>
              <a:rPr lang="en-GB" sz="1200" dirty="0">
                <a:solidFill>
                  <a:srgbClr val="0067C6"/>
                </a:solidFill>
              </a:rPr>
              <a:t> enables improvement and identification of </a:t>
            </a:r>
            <a:r>
              <a:rPr lang="en-GB" sz="1200" b="1" dirty="0">
                <a:solidFill>
                  <a:srgbClr val="0067C6"/>
                </a:solidFill>
              </a:rPr>
              <a:t>improvement</a:t>
            </a:r>
            <a:r>
              <a:rPr lang="en-GB" sz="1200" dirty="0">
                <a:solidFill>
                  <a:srgbClr val="0067C6"/>
                </a:solidFill>
              </a:rPr>
              <a:t> areas.</a:t>
            </a:r>
          </a:p>
        </p:txBody>
      </p:sp>
      <p:grpSp>
        <p:nvGrpSpPr>
          <p:cNvPr id="71" name="Group 70">
            <a:extLst>
              <a:ext uri="{FF2B5EF4-FFF2-40B4-BE49-F238E27FC236}">
                <a16:creationId xmlns="" xmlns:a16="http://schemas.microsoft.com/office/drawing/2014/main" id="{97DC57AE-CE52-41E2-9B54-4394EBE56099}"/>
              </a:ext>
            </a:extLst>
          </p:cNvPr>
          <p:cNvGrpSpPr/>
          <p:nvPr/>
        </p:nvGrpSpPr>
        <p:grpSpPr>
          <a:xfrm>
            <a:off x="866415" y="2344362"/>
            <a:ext cx="213085" cy="210600"/>
            <a:chOff x="717634" y="1289050"/>
            <a:chExt cx="699340" cy="699340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72" name="Oval 71">
              <a:extLst>
                <a:ext uri="{FF2B5EF4-FFF2-40B4-BE49-F238E27FC236}">
                  <a16:creationId xmlns="" xmlns:a16="http://schemas.microsoft.com/office/drawing/2014/main" id="{13EE0BC4-3D57-4120-B9AD-770BB669526B}"/>
                </a:ext>
              </a:extLst>
            </p:cNvPr>
            <p:cNvSpPr/>
            <p:nvPr/>
          </p:nvSpPr>
          <p:spPr>
            <a:xfrm>
              <a:off x="717634" y="1289050"/>
              <a:ext cx="699340" cy="699340"/>
            </a:xfrm>
            <a:prstGeom prst="ellipse">
              <a:avLst/>
            </a:prstGeom>
            <a:grpFill/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de-DE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42946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685891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028837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37178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714729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057674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400620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2743566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AU" sz="900" spc="-7">
                <a:solidFill>
                  <a:srgbClr val="FFFFFF"/>
                </a:solidFill>
              </a:endParaRPr>
            </a:p>
          </p:txBody>
        </p:sp>
        <p:sp>
          <p:nvSpPr>
            <p:cNvPr id="73" name="Oval 72">
              <a:extLst>
                <a:ext uri="{FF2B5EF4-FFF2-40B4-BE49-F238E27FC236}">
                  <a16:creationId xmlns="" xmlns:a16="http://schemas.microsoft.com/office/drawing/2014/main" id="{2A21D056-1274-44B7-894D-2D5B1ED9E228}"/>
                </a:ext>
              </a:extLst>
            </p:cNvPr>
            <p:cNvSpPr/>
            <p:nvPr/>
          </p:nvSpPr>
          <p:spPr>
            <a:xfrm>
              <a:off x="757945" y="1329362"/>
              <a:ext cx="618720" cy="618717"/>
            </a:xfrm>
            <a:prstGeom prst="ellipse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>
              <a:defPPr>
                <a:defRPr lang="de-DE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42946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685891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028837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37178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714729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057674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400620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2743566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90000"/>
                </a:lnSpc>
              </a:pPr>
              <a:r>
                <a:rPr lang="en-AU" sz="900" spc="-7" dirty="0">
                  <a:solidFill>
                    <a:srgbClr val="FFFFFF"/>
                  </a:solidFill>
                </a:rPr>
                <a:t>1</a:t>
              </a:r>
              <a:endParaRPr lang="en-GB" sz="900" spc="-7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74" name="Group 73">
            <a:extLst>
              <a:ext uri="{FF2B5EF4-FFF2-40B4-BE49-F238E27FC236}">
                <a16:creationId xmlns="" xmlns:a16="http://schemas.microsoft.com/office/drawing/2014/main" id="{E090603A-26CA-4FA4-8484-20B0FF9AF641}"/>
              </a:ext>
            </a:extLst>
          </p:cNvPr>
          <p:cNvGrpSpPr/>
          <p:nvPr/>
        </p:nvGrpSpPr>
        <p:grpSpPr>
          <a:xfrm>
            <a:off x="3463565" y="2344362"/>
            <a:ext cx="213085" cy="210600"/>
            <a:chOff x="717634" y="1289050"/>
            <a:chExt cx="699340" cy="699340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75" name="Oval 74">
              <a:extLst>
                <a:ext uri="{FF2B5EF4-FFF2-40B4-BE49-F238E27FC236}">
                  <a16:creationId xmlns="" xmlns:a16="http://schemas.microsoft.com/office/drawing/2014/main" id="{F1382485-3215-4726-904D-AEF027CE3D9C}"/>
                </a:ext>
              </a:extLst>
            </p:cNvPr>
            <p:cNvSpPr/>
            <p:nvPr/>
          </p:nvSpPr>
          <p:spPr>
            <a:xfrm>
              <a:off x="717634" y="1289050"/>
              <a:ext cx="699340" cy="699340"/>
            </a:xfrm>
            <a:prstGeom prst="ellipse">
              <a:avLst/>
            </a:prstGeom>
            <a:grpFill/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de-DE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42946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685891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028837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37178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714729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057674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400620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2743566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AU" sz="900" spc="-7">
                <a:solidFill>
                  <a:srgbClr val="FFFFFF"/>
                </a:solidFill>
              </a:endParaRPr>
            </a:p>
          </p:txBody>
        </p:sp>
        <p:sp>
          <p:nvSpPr>
            <p:cNvPr id="76" name="Oval 75">
              <a:extLst>
                <a:ext uri="{FF2B5EF4-FFF2-40B4-BE49-F238E27FC236}">
                  <a16:creationId xmlns="" xmlns:a16="http://schemas.microsoft.com/office/drawing/2014/main" id="{4E813487-FFF8-45C5-B574-F38E49699C4C}"/>
                </a:ext>
              </a:extLst>
            </p:cNvPr>
            <p:cNvSpPr/>
            <p:nvPr/>
          </p:nvSpPr>
          <p:spPr>
            <a:xfrm>
              <a:off x="757945" y="1329362"/>
              <a:ext cx="618720" cy="618717"/>
            </a:xfrm>
            <a:prstGeom prst="ellipse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>
              <a:defPPr>
                <a:defRPr lang="de-DE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42946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685891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028837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37178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714729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057674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400620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2743566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90000"/>
                </a:lnSpc>
              </a:pPr>
              <a:r>
                <a:rPr lang="en-AU" sz="900" spc="-7" dirty="0">
                  <a:solidFill>
                    <a:srgbClr val="FFFFFF"/>
                  </a:solidFill>
                </a:rPr>
                <a:t>2</a:t>
              </a:r>
              <a:endParaRPr lang="en-GB" sz="900" spc="-7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="" xmlns:a16="http://schemas.microsoft.com/office/drawing/2014/main" id="{FBD70103-FA88-46BF-8693-DD5C8DEBDD2A}"/>
              </a:ext>
            </a:extLst>
          </p:cNvPr>
          <p:cNvGrpSpPr/>
          <p:nvPr/>
        </p:nvGrpSpPr>
        <p:grpSpPr>
          <a:xfrm>
            <a:off x="6073415" y="2344362"/>
            <a:ext cx="213085" cy="210600"/>
            <a:chOff x="717634" y="1289050"/>
            <a:chExt cx="699340" cy="699340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78" name="Oval 77">
              <a:extLst>
                <a:ext uri="{FF2B5EF4-FFF2-40B4-BE49-F238E27FC236}">
                  <a16:creationId xmlns="" xmlns:a16="http://schemas.microsoft.com/office/drawing/2014/main" id="{860092A4-35E2-4D48-901E-00B90E0EFBA1}"/>
                </a:ext>
              </a:extLst>
            </p:cNvPr>
            <p:cNvSpPr/>
            <p:nvPr/>
          </p:nvSpPr>
          <p:spPr>
            <a:xfrm>
              <a:off x="717634" y="1289050"/>
              <a:ext cx="699340" cy="699340"/>
            </a:xfrm>
            <a:prstGeom prst="ellipse">
              <a:avLst/>
            </a:prstGeom>
            <a:grpFill/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de-DE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42946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685891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028837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37178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714729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057674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400620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2743566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AU" sz="900" spc="-7">
                <a:solidFill>
                  <a:srgbClr val="FFFFFF"/>
                </a:solidFill>
              </a:endParaRPr>
            </a:p>
          </p:txBody>
        </p:sp>
        <p:sp>
          <p:nvSpPr>
            <p:cNvPr id="79" name="Oval 78">
              <a:extLst>
                <a:ext uri="{FF2B5EF4-FFF2-40B4-BE49-F238E27FC236}">
                  <a16:creationId xmlns="" xmlns:a16="http://schemas.microsoft.com/office/drawing/2014/main" id="{55759422-0AB5-486C-9112-31E06BF32237}"/>
                </a:ext>
              </a:extLst>
            </p:cNvPr>
            <p:cNvSpPr/>
            <p:nvPr/>
          </p:nvSpPr>
          <p:spPr>
            <a:xfrm>
              <a:off x="757945" y="1329362"/>
              <a:ext cx="618720" cy="618717"/>
            </a:xfrm>
            <a:prstGeom prst="ellipse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>
              <a:defPPr>
                <a:defRPr lang="de-DE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42946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685891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028837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37178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714729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057674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400620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2743566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90000"/>
                </a:lnSpc>
              </a:pPr>
              <a:r>
                <a:rPr lang="en-AU" sz="900" spc="-7" dirty="0">
                  <a:solidFill>
                    <a:srgbClr val="FFFFFF"/>
                  </a:solidFill>
                </a:rPr>
                <a:t>3</a:t>
              </a:r>
              <a:endParaRPr lang="en-GB" sz="900" spc="-7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="" xmlns:a16="http://schemas.microsoft.com/office/drawing/2014/main" id="{E8C0B5FF-E27F-418D-A663-CC930713772B}"/>
              </a:ext>
            </a:extLst>
          </p:cNvPr>
          <p:cNvGrpSpPr/>
          <p:nvPr/>
        </p:nvGrpSpPr>
        <p:grpSpPr>
          <a:xfrm>
            <a:off x="866415" y="3572819"/>
            <a:ext cx="213085" cy="210600"/>
            <a:chOff x="717634" y="1289050"/>
            <a:chExt cx="699340" cy="699340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81" name="Oval 80">
              <a:extLst>
                <a:ext uri="{FF2B5EF4-FFF2-40B4-BE49-F238E27FC236}">
                  <a16:creationId xmlns="" xmlns:a16="http://schemas.microsoft.com/office/drawing/2014/main" id="{AF8B77C5-C44A-4F0B-8D41-2484A254CBBB}"/>
                </a:ext>
              </a:extLst>
            </p:cNvPr>
            <p:cNvSpPr/>
            <p:nvPr/>
          </p:nvSpPr>
          <p:spPr>
            <a:xfrm>
              <a:off x="717634" y="1289050"/>
              <a:ext cx="699340" cy="699340"/>
            </a:xfrm>
            <a:prstGeom prst="ellipse">
              <a:avLst/>
            </a:prstGeom>
            <a:grpFill/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de-DE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42946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685891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028837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37178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714729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057674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400620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2743566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AU" sz="900" spc="-7">
                <a:solidFill>
                  <a:srgbClr val="FFFFFF"/>
                </a:solidFill>
              </a:endParaRPr>
            </a:p>
          </p:txBody>
        </p:sp>
        <p:sp>
          <p:nvSpPr>
            <p:cNvPr id="82" name="Oval 81">
              <a:extLst>
                <a:ext uri="{FF2B5EF4-FFF2-40B4-BE49-F238E27FC236}">
                  <a16:creationId xmlns="" xmlns:a16="http://schemas.microsoft.com/office/drawing/2014/main" id="{78E0CA26-1550-478F-BF55-5F823343B00A}"/>
                </a:ext>
              </a:extLst>
            </p:cNvPr>
            <p:cNvSpPr/>
            <p:nvPr/>
          </p:nvSpPr>
          <p:spPr>
            <a:xfrm>
              <a:off x="757945" y="1329362"/>
              <a:ext cx="618720" cy="618717"/>
            </a:xfrm>
            <a:prstGeom prst="ellipse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>
              <a:defPPr>
                <a:defRPr lang="de-DE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42946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685891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028837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37178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714729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057674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400620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2743566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90000"/>
                </a:lnSpc>
              </a:pPr>
              <a:r>
                <a:rPr lang="en-AU" sz="900" spc="-7" dirty="0">
                  <a:solidFill>
                    <a:srgbClr val="FFFFFF"/>
                  </a:solidFill>
                </a:rPr>
                <a:t>4</a:t>
              </a:r>
              <a:endParaRPr lang="en-GB" sz="900" spc="-7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86" name="Group 85">
            <a:extLst>
              <a:ext uri="{FF2B5EF4-FFF2-40B4-BE49-F238E27FC236}">
                <a16:creationId xmlns="" xmlns:a16="http://schemas.microsoft.com/office/drawing/2014/main" id="{B15D9758-D340-46C0-9609-F9997EF52219}"/>
              </a:ext>
            </a:extLst>
          </p:cNvPr>
          <p:cNvGrpSpPr/>
          <p:nvPr/>
        </p:nvGrpSpPr>
        <p:grpSpPr>
          <a:xfrm>
            <a:off x="6082940" y="3582344"/>
            <a:ext cx="213085" cy="210600"/>
            <a:chOff x="717634" y="1289050"/>
            <a:chExt cx="699340" cy="699340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87" name="Oval 86">
              <a:extLst>
                <a:ext uri="{FF2B5EF4-FFF2-40B4-BE49-F238E27FC236}">
                  <a16:creationId xmlns="" xmlns:a16="http://schemas.microsoft.com/office/drawing/2014/main" id="{CB91DD8F-8C07-4A5A-895A-9E4FC225F06E}"/>
                </a:ext>
              </a:extLst>
            </p:cNvPr>
            <p:cNvSpPr/>
            <p:nvPr/>
          </p:nvSpPr>
          <p:spPr>
            <a:xfrm>
              <a:off x="717634" y="1289050"/>
              <a:ext cx="699340" cy="699340"/>
            </a:xfrm>
            <a:prstGeom prst="ellipse">
              <a:avLst/>
            </a:prstGeom>
            <a:grpFill/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de-DE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42946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685891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028837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37178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714729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057674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400620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2743566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AU" sz="900" spc="-7">
                <a:solidFill>
                  <a:srgbClr val="FFFFFF"/>
                </a:solidFill>
              </a:endParaRPr>
            </a:p>
          </p:txBody>
        </p:sp>
        <p:sp>
          <p:nvSpPr>
            <p:cNvPr id="88" name="Oval 87">
              <a:extLst>
                <a:ext uri="{FF2B5EF4-FFF2-40B4-BE49-F238E27FC236}">
                  <a16:creationId xmlns="" xmlns:a16="http://schemas.microsoft.com/office/drawing/2014/main" id="{F04AF428-C477-41F0-817B-00B57FA8DB4C}"/>
                </a:ext>
              </a:extLst>
            </p:cNvPr>
            <p:cNvSpPr/>
            <p:nvPr/>
          </p:nvSpPr>
          <p:spPr>
            <a:xfrm>
              <a:off x="757945" y="1329362"/>
              <a:ext cx="618720" cy="618717"/>
            </a:xfrm>
            <a:prstGeom prst="ellipse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>
              <a:defPPr>
                <a:defRPr lang="de-DE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42946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685891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028837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37178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714729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057674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400620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2743566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90000"/>
                </a:lnSpc>
              </a:pPr>
              <a:r>
                <a:rPr lang="en-AU" sz="900" spc="-7" dirty="0">
                  <a:solidFill>
                    <a:srgbClr val="FFFFFF"/>
                  </a:solidFill>
                </a:rPr>
                <a:t>5</a:t>
              </a:r>
              <a:endParaRPr lang="en-GB" sz="900" spc="-7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89" name="Group 88">
            <a:extLst>
              <a:ext uri="{FF2B5EF4-FFF2-40B4-BE49-F238E27FC236}">
                <a16:creationId xmlns="" xmlns:a16="http://schemas.microsoft.com/office/drawing/2014/main" id="{FD82B530-0EC1-4A17-AEFD-414BB89F8F28}"/>
              </a:ext>
            </a:extLst>
          </p:cNvPr>
          <p:cNvGrpSpPr/>
          <p:nvPr/>
        </p:nvGrpSpPr>
        <p:grpSpPr>
          <a:xfrm>
            <a:off x="866415" y="4799973"/>
            <a:ext cx="213085" cy="210600"/>
            <a:chOff x="717634" y="1289050"/>
            <a:chExt cx="699340" cy="699340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90" name="Oval 89">
              <a:extLst>
                <a:ext uri="{FF2B5EF4-FFF2-40B4-BE49-F238E27FC236}">
                  <a16:creationId xmlns="" xmlns:a16="http://schemas.microsoft.com/office/drawing/2014/main" id="{77327D99-435D-4654-AD60-8F82EB7FB270}"/>
                </a:ext>
              </a:extLst>
            </p:cNvPr>
            <p:cNvSpPr/>
            <p:nvPr/>
          </p:nvSpPr>
          <p:spPr>
            <a:xfrm>
              <a:off x="717634" y="1289050"/>
              <a:ext cx="699340" cy="699340"/>
            </a:xfrm>
            <a:prstGeom prst="ellipse">
              <a:avLst/>
            </a:prstGeom>
            <a:grpFill/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de-DE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42946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685891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028837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37178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714729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057674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400620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2743566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AU" sz="900" spc="-7">
                <a:solidFill>
                  <a:srgbClr val="FFFFFF"/>
                </a:solidFill>
              </a:endParaRPr>
            </a:p>
          </p:txBody>
        </p:sp>
        <p:sp>
          <p:nvSpPr>
            <p:cNvPr id="91" name="Oval 90">
              <a:extLst>
                <a:ext uri="{FF2B5EF4-FFF2-40B4-BE49-F238E27FC236}">
                  <a16:creationId xmlns="" xmlns:a16="http://schemas.microsoft.com/office/drawing/2014/main" id="{E31C48F6-3698-496D-BBDE-4E1BE9C236B5}"/>
                </a:ext>
              </a:extLst>
            </p:cNvPr>
            <p:cNvSpPr/>
            <p:nvPr/>
          </p:nvSpPr>
          <p:spPr>
            <a:xfrm>
              <a:off x="757945" y="1329362"/>
              <a:ext cx="618720" cy="618717"/>
            </a:xfrm>
            <a:prstGeom prst="ellipse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>
              <a:defPPr>
                <a:defRPr lang="de-DE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42946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685891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028837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37178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714729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057674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400620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2743566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90000"/>
                </a:lnSpc>
              </a:pPr>
              <a:r>
                <a:rPr lang="en-AU" sz="900" spc="-7" dirty="0">
                  <a:solidFill>
                    <a:srgbClr val="FFFFFF"/>
                  </a:solidFill>
                </a:rPr>
                <a:t>6</a:t>
              </a:r>
              <a:endParaRPr lang="en-GB" sz="900" spc="-7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="" xmlns:a16="http://schemas.microsoft.com/office/drawing/2014/main" id="{302DD2BD-55E4-4BA6-84D3-FE8CCA4A0498}"/>
              </a:ext>
            </a:extLst>
          </p:cNvPr>
          <p:cNvGrpSpPr/>
          <p:nvPr/>
        </p:nvGrpSpPr>
        <p:grpSpPr>
          <a:xfrm>
            <a:off x="3463565" y="4819023"/>
            <a:ext cx="213085" cy="210600"/>
            <a:chOff x="717634" y="1289050"/>
            <a:chExt cx="699340" cy="699340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93" name="Oval 92">
              <a:extLst>
                <a:ext uri="{FF2B5EF4-FFF2-40B4-BE49-F238E27FC236}">
                  <a16:creationId xmlns="" xmlns:a16="http://schemas.microsoft.com/office/drawing/2014/main" id="{6C7D8BD6-D81D-4982-98F3-6AFFF9DA697D}"/>
                </a:ext>
              </a:extLst>
            </p:cNvPr>
            <p:cNvSpPr/>
            <p:nvPr/>
          </p:nvSpPr>
          <p:spPr>
            <a:xfrm>
              <a:off x="717634" y="1289050"/>
              <a:ext cx="699340" cy="699340"/>
            </a:xfrm>
            <a:prstGeom prst="ellipse">
              <a:avLst/>
            </a:prstGeom>
            <a:grpFill/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de-DE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42946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685891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028837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37178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714729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057674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400620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2743566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AU" sz="900" spc="-7">
                <a:solidFill>
                  <a:srgbClr val="FFFFFF"/>
                </a:solidFill>
              </a:endParaRPr>
            </a:p>
          </p:txBody>
        </p:sp>
        <p:sp>
          <p:nvSpPr>
            <p:cNvPr id="94" name="Oval 93">
              <a:extLst>
                <a:ext uri="{FF2B5EF4-FFF2-40B4-BE49-F238E27FC236}">
                  <a16:creationId xmlns="" xmlns:a16="http://schemas.microsoft.com/office/drawing/2014/main" id="{E72CACEE-A675-4925-9CF7-31AA4248E71E}"/>
                </a:ext>
              </a:extLst>
            </p:cNvPr>
            <p:cNvSpPr/>
            <p:nvPr/>
          </p:nvSpPr>
          <p:spPr>
            <a:xfrm>
              <a:off x="757945" y="1329362"/>
              <a:ext cx="618720" cy="618717"/>
            </a:xfrm>
            <a:prstGeom prst="ellipse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>
              <a:defPPr>
                <a:defRPr lang="de-DE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42946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685891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028837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37178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714729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057674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400620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2743566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90000"/>
                </a:lnSpc>
              </a:pPr>
              <a:r>
                <a:rPr lang="en-AU" sz="900" spc="-7" dirty="0">
                  <a:solidFill>
                    <a:srgbClr val="FFFFFF"/>
                  </a:solidFill>
                </a:rPr>
                <a:t>7</a:t>
              </a:r>
              <a:endParaRPr lang="en-GB" sz="900" spc="-7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95" name="Group 94">
            <a:extLst>
              <a:ext uri="{FF2B5EF4-FFF2-40B4-BE49-F238E27FC236}">
                <a16:creationId xmlns="" xmlns:a16="http://schemas.microsoft.com/office/drawing/2014/main" id="{4CF26E7B-CD22-4A67-902C-7E267693F8FC}"/>
              </a:ext>
            </a:extLst>
          </p:cNvPr>
          <p:cNvGrpSpPr/>
          <p:nvPr/>
        </p:nvGrpSpPr>
        <p:grpSpPr>
          <a:xfrm>
            <a:off x="6073415" y="4819023"/>
            <a:ext cx="213085" cy="210600"/>
            <a:chOff x="717634" y="1289050"/>
            <a:chExt cx="699340" cy="699340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96" name="Oval 95">
              <a:extLst>
                <a:ext uri="{FF2B5EF4-FFF2-40B4-BE49-F238E27FC236}">
                  <a16:creationId xmlns="" xmlns:a16="http://schemas.microsoft.com/office/drawing/2014/main" id="{C9763106-AAFE-413A-9C31-C6ECE351DC5E}"/>
                </a:ext>
              </a:extLst>
            </p:cNvPr>
            <p:cNvSpPr/>
            <p:nvPr/>
          </p:nvSpPr>
          <p:spPr>
            <a:xfrm>
              <a:off x="717634" y="1289050"/>
              <a:ext cx="699340" cy="699340"/>
            </a:xfrm>
            <a:prstGeom prst="ellipse">
              <a:avLst/>
            </a:prstGeom>
            <a:grpFill/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de-DE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42946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685891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028837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37178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714729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057674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400620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2743566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AU" sz="900" spc="-7">
                <a:solidFill>
                  <a:srgbClr val="FFFFFF"/>
                </a:solidFill>
              </a:endParaRPr>
            </a:p>
          </p:txBody>
        </p:sp>
        <p:sp>
          <p:nvSpPr>
            <p:cNvPr id="97" name="Oval 96">
              <a:extLst>
                <a:ext uri="{FF2B5EF4-FFF2-40B4-BE49-F238E27FC236}">
                  <a16:creationId xmlns="" xmlns:a16="http://schemas.microsoft.com/office/drawing/2014/main" id="{3F66EBBE-497C-47FA-80E8-A26A522D4797}"/>
                </a:ext>
              </a:extLst>
            </p:cNvPr>
            <p:cNvSpPr/>
            <p:nvPr/>
          </p:nvSpPr>
          <p:spPr>
            <a:xfrm>
              <a:off x="757945" y="1329362"/>
              <a:ext cx="618720" cy="618717"/>
            </a:xfrm>
            <a:prstGeom prst="ellipse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>
              <a:defPPr>
                <a:defRPr lang="de-DE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42946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685891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028837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37178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714729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057674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400620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2743566" algn="l" defTabSz="685891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90000"/>
                </a:lnSpc>
              </a:pPr>
              <a:r>
                <a:rPr lang="en-AU" sz="900" spc="-7" dirty="0">
                  <a:solidFill>
                    <a:srgbClr val="FFFFFF"/>
                  </a:solidFill>
                </a:rPr>
                <a:t>8</a:t>
              </a:r>
              <a:endParaRPr lang="en-GB" sz="900" spc="-7" dirty="0">
                <a:solidFill>
                  <a:srgbClr val="FFFFFF"/>
                </a:solidFill>
              </a:endParaRPr>
            </a:p>
          </p:txBody>
        </p:sp>
      </p:grpSp>
      <p:sp>
        <p:nvSpPr>
          <p:cNvPr id="48" name="Slide Number Placeholder 3">
            <a:extLst>
              <a:ext uri="{FF2B5EF4-FFF2-40B4-BE49-F238E27FC236}">
                <a16:creationId xmlns="" xmlns:a16="http://schemas.microsoft.com/office/drawing/2014/main" id="{A630E9F9-4F48-48F0-981D-585519AA7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177271" y="6421437"/>
            <a:ext cx="1435344" cy="365125"/>
          </a:xfrm>
        </p:spPr>
        <p:txBody>
          <a:bodyPr/>
          <a:lstStyle/>
          <a:p>
            <a:pPr>
              <a:defRPr/>
            </a:pPr>
            <a:r>
              <a:rPr lang="en-GB" dirty="0">
                <a:solidFill>
                  <a:srgbClr val="0067C6">
                    <a:tint val="75000"/>
                  </a:srgbClr>
                </a:solidFill>
              </a:rPr>
              <a:t>NHS Confidential - Slide </a:t>
            </a:r>
            <a:fld id="{A00A4DE3-B3FB-4E1D-9074-8020E3F9A992}" type="slidenum">
              <a:rPr lang="en-GB" smtClean="0">
                <a:solidFill>
                  <a:srgbClr val="0067C6">
                    <a:tint val="75000"/>
                  </a:srgbClr>
                </a:solidFill>
              </a:rPr>
              <a:pPr>
                <a:defRPr/>
              </a:pPr>
              <a:t>6</a:t>
            </a:fld>
            <a:endParaRPr lang="en-GB" dirty="0">
              <a:solidFill>
                <a:srgbClr val="0067C6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7801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>
            <a:extLst>
              <a:ext uri="{FF2B5EF4-FFF2-40B4-BE49-F238E27FC236}">
                <a16:creationId xmlns="" xmlns:a16="http://schemas.microsoft.com/office/drawing/2014/main" id="{C955B1C6-02C3-4B39-A4D4-D0DDB7C371AA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989467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9" name="think-cell Slide" r:id="rId6" imgW="530" imgH="528" progId="TCLayout.ActiveDocument.1">
                  <p:embed/>
                </p:oleObj>
              </mc:Choice>
              <mc:Fallback>
                <p:oleObj name="think-cell Slide" r:id="rId6" imgW="530" imgH="528" progId="TCLayout.ActiveDocument.1">
                  <p:embed/>
                  <p:pic>
                    <p:nvPicPr>
                      <p:cNvPr id="7" name="Object 6" hidden="1">
                        <a:extLst>
                          <a:ext uri="{FF2B5EF4-FFF2-40B4-BE49-F238E27FC236}">
                            <a16:creationId xmlns="" xmlns:a16="http://schemas.microsoft.com/office/drawing/2014/main" id="{C955B1C6-02C3-4B39-A4D4-D0DDB7C371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 hidden="1">
            <a:extLst>
              <a:ext uri="{FF2B5EF4-FFF2-40B4-BE49-F238E27FC236}">
                <a16:creationId xmlns="" xmlns:a16="http://schemas.microsoft.com/office/drawing/2014/main" id="{E61C389D-4F42-4114-B7D6-C92421ACE6D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en-GB" sz="200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E14E0FFE-8A6C-4B18-A429-B5D471500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000" dirty="0"/>
              <a:t>SUSTAINABLE CYBER SECURITY: </a:t>
            </a:r>
            <a:r>
              <a:rPr lang="en-GB" sz="2000" b="0" dirty="0"/>
              <a:t>BUILT ON INDUSTRY &amp; LEADING PRACTICES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B8518B44-B69B-49F9-854A-9ED29292E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/>
              <a:t>NHS Confidential - Slide </a:t>
            </a:r>
            <a:fld id="{A00A4DE3-B3FB-4E1D-9074-8020E3F9A992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44" name="Text Placeholder 9">
            <a:extLst>
              <a:ext uri="{FF2B5EF4-FFF2-40B4-BE49-F238E27FC236}">
                <a16:creationId xmlns="" xmlns:a16="http://schemas.microsoft.com/office/drawing/2014/main" id="{752E26F6-9287-479C-B9B5-35E53FEF334A}"/>
              </a:ext>
            </a:extLst>
          </p:cNvPr>
          <p:cNvSpPr txBox="1">
            <a:spLocks/>
          </p:cNvSpPr>
          <p:nvPr/>
        </p:nvSpPr>
        <p:spPr>
          <a:xfrm>
            <a:off x="429649" y="1697385"/>
            <a:ext cx="8288427" cy="67995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1600" b="1" dirty="0">
                <a:solidFill>
                  <a:srgbClr val="076BC8"/>
                </a:solidFill>
              </a:rPr>
              <a:t>The framework must be aligned to the specific obligations and objectives of national and internal Health and Care best practices.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="" xmlns:a16="http://schemas.microsoft.com/office/drawing/2014/main" id="{9F6BCFCA-83FF-4964-A8CE-835614C74981}"/>
              </a:ext>
            </a:extLst>
          </p:cNvPr>
          <p:cNvGrpSpPr/>
          <p:nvPr/>
        </p:nvGrpSpPr>
        <p:grpSpPr>
          <a:xfrm>
            <a:off x="441627" y="2472037"/>
            <a:ext cx="8276449" cy="3767657"/>
            <a:chOff x="441627" y="2334562"/>
            <a:chExt cx="8276449" cy="3767657"/>
          </a:xfrm>
        </p:grpSpPr>
        <p:cxnSp>
          <p:nvCxnSpPr>
            <p:cNvPr id="107" name="Straight Connector 106">
              <a:extLst>
                <a:ext uri="{FF2B5EF4-FFF2-40B4-BE49-F238E27FC236}">
                  <a16:creationId xmlns="" xmlns:a16="http://schemas.microsoft.com/office/drawing/2014/main" id="{8416C8DE-D5E1-47C1-BC76-F70FAAAFCAE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851095" y="5314994"/>
              <a:ext cx="2586869" cy="787224"/>
            </a:xfrm>
            <a:prstGeom prst="line">
              <a:avLst/>
            </a:prstGeom>
            <a:noFill/>
            <a:ln w="12700" cap="flat" cmpd="sng" algn="ctr">
              <a:solidFill>
                <a:srgbClr val="0064C8"/>
              </a:solidFill>
              <a:prstDash val="dash"/>
              <a:miter lim="800000"/>
            </a:ln>
            <a:effectLst/>
          </p:spPr>
        </p:cxnSp>
        <p:cxnSp>
          <p:nvCxnSpPr>
            <p:cNvPr id="106" name="Straight Connector 105">
              <a:extLst>
                <a:ext uri="{FF2B5EF4-FFF2-40B4-BE49-F238E27FC236}">
                  <a16:creationId xmlns="" xmlns:a16="http://schemas.microsoft.com/office/drawing/2014/main" id="{2DDBE827-17DF-490E-B3B8-24E93FC96121}"/>
                </a:ext>
              </a:extLst>
            </p:cNvPr>
            <p:cNvCxnSpPr>
              <a:cxnSpLocks/>
              <a:stCxn id="103" idx="3"/>
              <a:endCxn id="50" idx="0"/>
            </p:cNvCxnSpPr>
            <p:nvPr/>
          </p:nvCxnSpPr>
          <p:spPr>
            <a:xfrm flipH="1">
              <a:off x="2439795" y="2334562"/>
              <a:ext cx="2101445" cy="394065"/>
            </a:xfrm>
            <a:prstGeom prst="line">
              <a:avLst/>
            </a:prstGeom>
            <a:noFill/>
            <a:ln w="12700" cap="flat" cmpd="sng" algn="ctr">
              <a:solidFill>
                <a:srgbClr val="0064C8"/>
              </a:solidFill>
              <a:prstDash val="dash"/>
              <a:miter lim="800000"/>
            </a:ln>
            <a:effectLst/>
          </p:spPr>
        </p:cxnSp>
        <p:grpSp>
          <p:nvGrpSpPr>
            <p:cNvPr id="3" name="Group 2">
              <a:extLst>
                <a:ext uri="{FF2B5EF4-FFF2-40B4-BE49-F238E27FC236}">
                  <a16:creationId xmlns="" xmlns:a16="http://schemas.microsoft.com/office/drawing/2014/main" id="{F336D9CB-63F7-4039-9520-C125E77B1ADD}"/>
                </a:ext>
              </a:extLst>
            </p:cNvPr>
            <p:cNvGrpSpPr/>
            <p:nvPr/>
          </p:nvGrpSpPr>
          <p:grpSpPr>
            <a:xfrm>
              <a:off x="441627" y="2728627"/>
              <a:ext cx="3996337" cy="2949678"/>
              <a:chOff x="2580006" y="2933932"/>
              <a:chExt cx="3996337" cy="2949678"/>
            </a:xfrm>
          </p:grpSpPr>
          <p:graphicFrame>
            <p:nvGraphicFramePr>
              <p:cNvPr id="50" name="Content Placeholder 21">
                <a:extLst>
                  <a:ext uri="{FF2B5EF4-FFF2-40B4-BE49-F238E27FC236}">
                    <a16:creationId xmlns="" xmlns:a16="http://schemas.microsoft.com/office/drawing/2014/main" id="{4CFE841A-59AD-4D88-8CDA-887498E6DA79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340037022"/>
                  </p:ext>
                </p:extLst>
              </p:nvPr>
            </p:nvGraphicFramePr>
            <p:xfrm>
              <a:off x="2580006" y="2933932"/>
              <a:ext cx="3996337" cy="2949678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8"/>
              </a:graphicData>
            </a:graphic>
          </p:graphicFrame>
          <p:sp>
            <p:nvSpPr>
              <p:cNvPr id="55" name="Freeform 13">
                <a:extLst>
                  <a:ext uri="{FF2B5EF4-FFF2-40B4-BE49-F238E27FC236}">
                    <a16:creationId xmlns="" xmlns:a16="http://schemas.microsoft.com/office/drawing/2014/main" id="{714AA8F2-E2FE-4B56-80C6-D1961AED32E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183420" y="3834389"/>
                <a:ext cx="576704" cy="484937"/>
              </a:xfrm>
              <a:custGeom>
                <a:avLst/>
                <a:gdLst>
                  <a:gd name="T0" fmla="*/ 646 w 878"/>
                  <a:gd name="T1" fmla="*/ 690 h 935"/>
                  <a:gd name="T2" fmla="*/ 723 w 878"/>
                  <a:gd name="T3" fmla="*/ 717 h 935"/>
                  <a:gd name="T4" fmla="*/ 714 w 878"/>
                  <a:gd name="T5" fmla="*/ 832 h 935"/>
                  <a:gd name="T6" fmla="*/ 669 w 878"/>
                  <a:gd name="T7" fmla="*/ 753 h 935"/>
                  <a:gd name="T8" fmla="*/ 655 w 878"/>
                  <a:gd name="T9" fmla="*/ 862 h 935"/>
                  <a:gd name="T10" fmla="*/ 436 w 878"/>
                  <a:gd name="T11" fmla="*/ 154 h 935"/>
                  <a:gd name="T12" fmla="*/ 452 w 878"/>
                  <a:gd name="T13" fmla="*/ 222 h 935"/>
                  <a:gd name="T14" fmla="*/ 418 w 878"/>
                  <a:gd name="T15" fmla="*/ 220 h 935"/>
                  <a:gd name="T16" fmla="*/ 452 w 878"/>
                  <a:gd name="T17" fmla="*/ 246 h 935"/>
                  <a:gd name="T18" fmla="*/ 498 w 878"/>
                  <a:gd name="T19" fmla="*/ 324 h 935"/>
                  <a:gd name="T20" fmla="*/ 600 w 878"/>
                  <a:gd name="T21" fmla="*/ 418 h 935"/>
                  <a:gd name="T22" fmla="*/ 770 w 878"/>
                  <a:gd name="T23" fmla="*/ 199 h 935"/>
                  <a:gd name="T24" fmla="*/ 615 w 878"/>
                  <a:gd name="T25" fmla="*/ 425 h 935"/>
                  <a:gd name="T26" fmla="*/ 624 w 878"/>
                  <a:gd name="T27" fmla="*/ 452 h 935"/>
                  <a:gd name="T28" fmla="*/ 630 w 878"/>
                  <a:gd name="T29" fmla="*/ 665 h 935"/>
                  <a:gd name="T30" fmla="*/ 573 w 878"/>
                  <a:gd name="T31" fmla="*/ 717 h 935"/>
                  <a:gd name="T32" fmla="*/ 467 w 878"/>
                  <a:gd name="T33" fmla="*/ 656 h 935"/>
                  <a:gd name="T34" fmla="*/ 311 w 878"/>
                  <a:gd name="T35" fmla="*/ 886 h 935"/>
                  <a:gd name="T36" fmla="*/ 208 w 878"/>
                  <a:gd name="T37" fmla="*/ 694 h 935"/>
                  <a:gd name="T38" fmla="*/ 323 w 878"/>
                  <a:gd name="T39" fmla="*/ 709 h 935"/>
                  <a:gd name="T40" fmla="*/ 335 w 878"/>
                  <a:gd name="T41" fmla="*/ 787 h 935"/>
                  <a:gd name="T42" fmla="*/ 215 w 878"/>
                  <a:gd name="T43" fmla="*/ 829 h 935"/>
                  <a:gd name="T44" fmla="*/ 278 w 878"/>
                  <a:gd name="T45" fmla="*/ 746 h 935"/>
                  <a:gd name="T46" fmla="*/ 218 w 878"/>
                  <a:gd name="T47" fmla="*/ 714 h 935"/>
                  <a:gd name="T48" fmla="*/ 322 w 878"/>
                  <a:gd name="T49" fmla="*/ 683 h 935"/>
                  <a:gd name="T50" fmla="*/ 303 w 878"/>
                  <a:gd name="T51" fmla="*/ 438 h 935"/>
                  <a:gd name="T52" fmla="*/ 335 w 878"/>
                  <a:gd name="T53" fmla="*/ 300 h 935"/>
                  <a:gd name="T54" fmla="*/ 321 w 878"/>
                  <a:gd name="T55" fmla="*/ 429 h 935"/>
                  <a:gd name="T56" fmla="*/ 407 w 878"/>
                  <a:gd name="T57" fmla="*/ 325 h 935"/>
                  <a:gd name="T58" fmla="*/ 435 w 878"/>
                  <a:gd name="T59" fmla="*/ 246 h 935"/>
                  <a:gd name="T60" fmla="*/ 580 w 878"/>
                  <a:gd name="T61" fmla="*/ 439 h 935"/>
                  <a:gd name="T62" fmla="*/ 365 w 878"/>
                  <a:gd name="T63" fmla="*/ 484 h 935"/>
                  <a:gd name="T64" fmla="*/ 244 w 878"/>
                  <a:gd name="T65" fmla="*/ 549 h 935"/>
                  <a:gd name="T66" fmla="*/ 385 w 878"/>
                  <a:gd name="T67" fmla="*/ 609 h 935"/>
                  <a:gd name="T68" fmla="*/ 472 w 878"/>
                  <a:gd name="T69" fmla="*/ 629 h 935"/>
                  <a:gd name="T70" fmla="*/ 569 w 878"/>
                  <a:gd name="T71" fmla="*/ 590 h 935"/>
                  <a:gd name="T72" fmla="*/ 668 w 878"/>
                  <a:gd name="T73" fmla="*/ 541 h 935"/>
                  <a:gd name="T74" fmla="*/ 574 w 878"/>
                  <a:gd name="T75" fmla="*/ 468 h 935"/>
                  <a:gd name="T76" fmla="*/ 394 w 878"/>
                  <a:gd name="T77" fmla="*/ 434 h 935"/>
                  <a:gd name="T78" fmla="*/ 673 w 878"/>
                  <a:gd name="T79" fmla="*/ 306 h 935"/>
                  <a:gd name="T80" fmla="*/ 644 w 878"/>
                  <a:gd name="T81" fmla="*/ 265 h 935"/>
                  <a:gd name="T82" fmla="*/ 730 w 878"/>
                  <a:gd name="T83" fmla="*/ 333 h 935"/>
                  <a:gd name="T84" fmla="*/ 664 w 878"/>
                  <a:gd name="T85" fmla="*/ 349 h 935"/>
                  <a:gd name="T86" fmla="*/ 648 w 878"/>
                  <a:gd name="T87" fmla="*/ 204 h 935"/>
                  <a:gd name="T88" fmla="*/ 265 w 878"/>
                  <a:gd name="T89" fmla="*/ 388 h 935"/>
                  <a:gd name="T90" fmla="*/ 196 w 878"/>
                  <a:gd name="T91" fmla="*/ 371 h 935"/>
                  <a:gd name="T92" fmla="*/ 278 w 878"/>
                  <a:gd name="T93" fmla="*/ 301 h 935"/>
                  <a:gd name="T94" fmla="*/ 281 w 878"/>
                  <a:gd name="T95" fmla="*/ 377 h 935"/>
                  <a:gd name="T96" fmla="*/ 159 w 878"/>
                  <a:gd name="T97" fmla="*/ 254 h 935"/>
                  <a:gd name="T98" fmla="*/ 265 w 878"/>
                  <a:gd name="T99" fmla="*/ 388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878" h="935">
                    <a:moveTo>
                      <a:pt x="655" y="862"/>
                    </a:moveTo>
                    <a:cubicBezTo>
                      <a:pt x="734" y="876"/>
                      <a:pt x="842" y="825"/>
                      <a:pt x="765" y="718"/>
                    </a:cubicBezTo>
                    <a:cubicBezTo>
                      <a:pt x="733" y="675"/>
                      <a:pt x="685" y="671"/>
                      <a:pt x="646" y="690"/>
                    </a:cubicBezTo>
                    <a:cubicBezTo>
                      <a:pt x="657" y="706"/>
                      <a:pt x="667" y="721"/>
                      <a:pt x="682" y="743"/>
                    </a:cubicBezTo>
                    <a:cubicBezTo>
                      <a:pt x="697" y="732"/>
                      <a:pt x="704" y="728"/>
                      <a:pt x="714" y="722"/>
                    </a:cubicBezTo>
                    <a:cubicBezTo>
                      <a:pt x="715" y="718"/>
                      <a:pt x="719" y="716"/>
                      <a:pt x="723" y="717"/>
                    </a:cubicBezTo>
                    <a:cubicBezTo>
                      <a:pt x="728" y="718"/>
                      <a:pt x="731" y="722"/>
                      <a:pt x="730" y="727"/>
                    </a:cubicBezTo>
                    <a:cubicBezTo>
                      <a:pt x="725" y="766"/>
                      <a:pt x="726" y="779"/>
                      <a:pt x="726" y="824"/>
                    </a:cubicBezTo>
                    <a:cubicBezTo>
                      <a:pt x="725" y="830"/>
                      <a:pt x="721" y="836"/>
                      <a:pt x="714" y="832"/>
                    </a:cubicBezTo>
                    <a:cubicBezTo>
                      <a:pt x="687" y="816"/>
                      <a:pt x="663" y="803"/>
                      <a:pt x="635" y="793"/>
                    </a:cubicBezTo>
                    <a:cubicBezTo>
                      <a:pt x="629" y="791"/>
                      <a:pt x="627" y="783"/>
                      <a:pt x="632" y="778"/>
                    </a:cubicBezTo>
                    <a:cubicBezTo>
                      <a:pt x="635" y="776"/>
                      <a:pt x="663" y="756"/>
                      <a:pt x="669" y="753"/>
                    </a:cubicBezTo>
                    <a:cubicBezTo>
                      <a:pt x="657" y="735"/>
                      <a:pt x="644" y="716"/>
                      <a:pt x="632" y="698"/>
                    </a:cubicBezTo>
                    <a:cubicBezTo>
                      <a:pt x="608" y="714"/>
                      <a:pt x="589" y="740"/>
                      <a:pt x="585" y="769"/>
                    </a:cubicBezTo>
                    <a:cubicBezTo>
                      <a:pt x="579" y="818"/>
                      <a:pt x="607" y="854"/>
                      <a:pt x="655" y="862"/>
                    </a:cubicBezTo>
                    <a:close/>
                    <a:moveTo>
                      <a:pt x="418" y="220"/>
                    </a:moveTo>
                    <a:cubicBezTo>
                      <a:pt x="424" y="221"/>
                      <a:pt x="429" y="222"/>
                      <a:pt x="435" y="222"/>
                    </a:cubicBezTo>
                    <a:cubicBezTo>
                      <a:pt x="435" y="197"/>
                      <a:pt x="435" y="172"/>
                      <a:pt x="436" y="154"/>
                    </a:cubicBezTo>
                    <a:cubicBezTo>
                      <a:pt x="436" y="149"/>
                      <a:pt x="441" y="145"/>
                      <a:pt x="445" y="145"/>
                    </a:cubicBezTo>
                    <a:cubicBezTo>
                      <a:pt x="450" y="145"/>
                      <a:pt x="453" y="149"/>
                      <a:pt x="453" y="153"/>
                    </a:cubicBezTo>
                    <a:cubicBezTo>
                      <a:pt x="452" y="174"/>
                      <a:pt x="452" y="198"/>
                      <a:pt x="452" y="222"/>
                    </a:cubicBezTo>
                    <a:cubicBezTo>
                      <a:pt x="512" y="217"/>
                      <a:pt x="568" y="174"/>
                      <a:pt x="512" y="97"/>
                    </a:cubicBezTo>
                    <a:cubicBezTo>
                      <a:pt x="463" y="29"/>
                      <a:pt x="368" y="73"/>
                      <a:pt x="358" y="141"/>
                    </a:cubicBezTo>
                    <a:cubicBezTo>
                      <a:pt x="353" y="182"/>
                      <a:pt x="377" y="213"/>
                      <a:pt x="418" y="220"/>
                    </a:cubicBezTo>
                    <a:close/>
                    <a:moveTo>
                      <a:pt x="348" y="95"/>
                    </a:moveTo>
                    <a:cubicBezTo>
                      <a:pt x="386" y="34"/>
                      <a:pt x="497" y="0"/>
                      <a:pt x="545" y="105"/>
                    </a:cubicBezTo>
                    <a:cubicBezTo>
                      <a:pt x="587" y="197"/>
                      <a:pt x="521" y="244"/>
                      <a:pt x="452" y="246"/>
                    </a:cubicBezTo>
                    <a:cubicBezTo>
                      <a:pt x="452" y="278"/>
                      <a:pt x="453" y="307"/>
                      <a:pt x="455" y="325"/>
                    </a:cubicBezTo>
                    <a:cubicBezTo>
                      <a:pt x="466" y="326"/>
                      <a:pt x="482" y="326"/>
                      <a:pt x="491" y="325"/>
                    </a:cubicBezTo>
                    <a:cubicBezTo>
                      <a:pt x="493" y="323"/>
                      <a:pt x="496" y="323"/>
                      <a:pt x="498" y="324"/>
                    </a:cubicBezTo>
                    <a:cubicBezTo>
                      <a:pt x="502" y="325"/>
                      <a:pt x="504" y="330"/>
                      <a:pt x="502" y="334"/>
                    </a:cubicBezTo>
                    <a:cubicBezTo>
                      <a:pt x="492" y="354"/>
                      <a:pt x="479" y="373"/>
                      <a:pt x="470" y="392"/>
                    </a:cubicBezTo>
                    <a:cubicBezTo>
                      <a:pt x="512" y="391"/>
                      <a:pt x="557" y="399"/>
                      <a:pt x="600" y="418"/>
                    </a:cubicBezTo>
                    <a:cubicBezTo>
                      <a:pt x="610" y="402"/>
                      <a:pt x="623" y="383"/>
                      <a:pt x="637" y="361"/>
                    </a:cubicBezTo>
                    <a:cubicBezTo>
                      <a:pt x="583" y="323"/>
                      <a:pt x="589" y="228"/>
                      <a:pt x="632" y="191"/>
                    </a:cubicBezTo>
                    <a:cubicBezTo>
                      <a:pt x="675" y="153"/>
                      <a:pt x="741" y="172"/>
                      <a:pt x="770" y="199"/>
                    </a:cubicBezTo>
                    <a:cubicBezTo>
                      <a:pt x="820" y="245"/>
                      <a:pt x="842" y="345"/>
                      <a:pt x="740" y="371"/>
                    </a:cubicBezTo>
                    <a:cubicBezTo>
                      <a:pt x="702" y="381"/>
                      <a:pt x="673" y="379"/>
                      <a:pt x="651" y="369"/>
                    </a:cubicBezTo>
                    <a:cubicBezTo>
                      <a:pt x="639" y="388"/>
                      <a:pt x="627" y="407"/>
                      <a:pt x="615" y="425"/>
                    </a:cubicBezTo>
                    <a:cubicBezTo>
                      <a:pt x="618" y="426"/>
                      <a:pt x="621" y="428"/>
                      <a:pt x="624" y="429"/>
                    </a:cubicBezTo>
                    <a:cubicBezTo>
                      <a:pt x="630" y="434"/>
                      <a:pt x="631" y="443"/>
                      <a:pt x="627" y="449"/>
                    </a:cubicBezTo>
                    <a:cubicBezTo>
                      <a:pt x="626" y="450"/>
                      <a:pt x="625" y="451"/>
                      <a:pt x="624" y="452"/>
                    </a:cubicBezTo>
                    <a:cubicBezTo>
                      <a:pt x="681" y="475"/>
                      <a:pt x="704" y="508"/>
                      <a:pt x="700" y="541"/>
                    </a:cubicBezTo>
                    <a:cubicBezTo>
                      <a:pt x="695" y="575"/>
                      <a:pt x="662" y="608"/>
                      <a:pt x="607" y="630"/>
                    </a:cubicBezTo>
                    <a:cubicBezTo>
                      <a:pt x="616" y="644"/>
                      <a:pt x="624" y="655"/>
                      <a:pt x="630" y="665"/>
                    </a:cubicBezTo>
                    <a:cubicBezTo>
                      <a:pt x="687" y="635"/>
                      <a:pt x="763" y="641"/>
                      <a:pt x="803" y="728"/>
                    </a:cubicBezTo>
                    <a:cubicBezTo>
                      <a:pt x="878" y="894"/>
                      <a:pt x="650" y="935"/>
                      <a:pt x="579" y="848"/>
                    </a:cubicBezTo>
                    <a:cubicBezTo>
                      <a:pt x="553" y="815"/>
                      <a:pt x="552" y="751"/>
                      <a:pt x="573" y="717"/>
                    </a:cubicBezTo>
                    <a:cubicBezTo>
                      <a:pt x="583" y="700"/>
                      <a:pt x="598" y="685"/>
                      <a:pt x="615" y="674"/>
                    </a:cubicBezTo>
                    <a:cubicBezTo>
                      <a:pt x="606" y="660"/>
                      <a:pt x="598" y="648"/>
                      <a:pt x="591" y="636"/>
                    </a:cubicBezTo>
                    <a:cubicBezTo>
                      <a:pt x="556" y="648"/>
                      <a:pt x="515" y="655"/>
                      <a:pt x="467" y="656"/>
                    </a:cubicBezTo>
                    <a:cubicBezTo>
                      <a:pt x="444" y="657"/>
                      <a:pt x="406" y="655"/>
                      <a:pt x="366" y="650"/>
                    </a:cubicBezTo>
                    <a:cubicBezTo>
                      <a:pt x="358" y="660"/>
                      <a:pt x="348" y="674"/>
                      <a:pt x="335" y="692"/>
                    </a:cubicBezTo>
                    <a:cubicBezTo>
                      <a:pt x="396" y="741"/>
                      <a:pt x="389" y="864"/>
                      <a:pt x="311" y="886"/>
                    </a:cubicBezTo>
                    <a:cubicBezTo>
                      <a:pt x="245" y="905"/>
                      <a:pt x="154" y="890"/>
                      <a:pt x="139" y="811"/>
                    </a:cubicBezTo>
                    <a:cubicBezTo>
                      <a:pt x="131" y="765"/>
                      <a:pt x="143" y="715"/>
                      <a:pt x="195" y="680"/>
                    </a:cubicBezTo>
                    <a:cubicBezTo>
                      <a:pt x="209" y="671"/>
                      <a:pt x="213" y="689"/>
                      <a:pt x="208" y="694"/>
                    </a:cubicBezTo>
                    <a:cubicBezTo>
                      <a:pt x="168" y="727"/>
                      <a:pt x="142" y="785"/>
                      <a:pt x="175" y="834"/>
                    </a:cubicBezTo>
                    <a:cubicBezTo>
                      <a:pt x="205" y="877"/>
                      <a:pt x="260" y="880"/>
                      <a:pt x="301" y="867"/>
                    </a:cubicBezTo>
                    <a:cubicBezTo>
                      <a:pt x="368" y="846"/>
                      <a:pt x="371" y="750"/>
                      <a:pt x="323" y="709"/>
                    </a:cubicBezTo>
                    <a:cubicBezTo>
                      <a:pt x="314" y="723"/>
                      <a:pt x="303" y="738"/>
                      <a:pt x="292" y="757"/>
                    </a:cubicBezTo>
                    <a:cubicBezTo>
                      <a:pt x="321" y="778"/>
                      <a:pt x="321" y="778"/>
                      <a:pt x="321" y="778"/>
                    </a:cubicBezTo>
                    <a:cubicBezTo>
                      <a:pt x="327" y="777"/>
                      <a:pt x="333" y="781"/>
                      <a:pt x="335" y="787"/>
                    </a:cubicBezTo>
                    <a:cubicBezTo>
                      <a:pt x="337" y="794"/>
                      <a:pt x="333" y="801"/>
                      <a:pt x="327" y="803"/>
                    </a:cubicBezTo>
                    <a:cubicBezTo>
                      <a:pt x="279" y="822"/>
                      <a:pt x="273" y="826"/>
                      <a:pt x="229" y="840"/>
                    </a:cubicBezTo>
                    <a:cubicBezTo>
                      <a:pt x="223" y="842"/>
                      <a:pt x="214" y="836"/>
                      <a:pt x="215" y="829"/>
                    </a:cubicBezTo>
                    <a:cubicBezTo>
                      <a:pt x="219" y="807"/>
                      <a:pt x="226" y="761"/>
                      <a:pt x="227" y="728"/>
                    </a:cubicBezTo>
                    <a:cubicBezTo>
                      <a:pt x="227" y="719"/>
                      <a:pt x="237" y="716"/>
                      <a:pt x="244" y="721"/>
                    </a:cubicBezTo>
                    <a:cubicBezTo>
                      <a:pt x="250" y="726"/>
                      <a:pt x="271" y="741"/>
                      <a:pt x="278" y="746"/>
                    </a:cubicBezTo>
                    <a:cubicBezTo>
                      <a:pt x="290" y="727"/>
                      <a:pt x="300" y="712"/>
                      <a:pt x="310" y="699"/>
                    </a:cubicBezTo>
                    <a:cubicBezTo>
                      <a:pt x="304" y="696"/>
                      <a:pt x="298" y="694"/>
                      <a:pt x="291" y="692"/>
                    </a:cubicBezTo>
                    <a:cubicBezTo>
                      <a:pt x="257" y="684"/>
                      <a:pt x="243" y="693"/>
                      <a:pt x="218" y="714"/>
                    </a:cubicBezTo>
                    <a:cubicBezTo>
                      <a:pt x="210" y="720"/>
                      <a:pt x="195" y="713"/>
                      <a:pt x="205" y="702"/>
                    </a:cubicBezTo>
                    <a:cubicBezTo>
                      <a:pt x="226" y="680"/>
                      <a:pt x="255" y="663"/>
                      <a:pt x="297" y="673"/>
                    </a:cubicBezTo>
                    <a:cubicBezTo>
                      <a:pt x="306" y="675"/>
                      <a:pt x="315" y="679"/>
                      <a:pt x="322" y="683"/>
                    </a:cubicBezTo>
                    <a:cubicBezTo>
                      <a:pt x="332" y="671"/>
                      <a:pt x="341" y="660"/>
                      <a:pt x="349" y="647"/>
                    </a:cubicBezTo>
                    <a:cubicBezTo>
                      <a:pt x="280" y="635"/>
                      <a:pt x="212" y="607"/>
                      <a:pt x="214" y="550"/>
                    </a:cubicBezTo>
                    <a:cubicBezTo>
                      <a:pt x="216" y="512"/>
                      <a:pt x="251" y="469"/>
                      <a:pt x="303" y="438"/>
                    </a:cubicBezTo>
                    <a:cubicBezTo>
                      <a:pt x="296" y="429"/>
                      <a:pt x="289" y="419"/>
                      <a:pt x="281" y="409"/>
                    </a:cubicBezTo>
                    <a:cubicBezTo>
                      <a:pt x="238" y="437"/>
                      <a:pt x="180" y="433"/>
                      <a:pt x="145" y="398"/>
                    </a:cubicBezTo>
                    <a:cubicBezTo>
                      <a:pt x="0" y="251"/>
                      <a:pt x="311" y="100"/>
                      <a:pt x="335" y="300"/>
                    </a:cubicBezTo>
                    <a:cubicBezTo>
                      <a:pt x="336" y="303"/>
                      <a:pt x="337" y="305"/>
                      <a:pt x="337" y="308"/>
                    </a:cubicBezTo>
                    <a:cubicBezTo>
                      <a:pt x="334" y="348"/>
                      <a:pt x="319" y="378"/>
                      <a:pt x="297" y="397"/>
                    </a:cubicBezTo>
                    <a:cubicBezTo>
                      <a:pt x="305" y="408"/>
                      <a:pt x="313" y="418"/>
                      <a:pt x="321" y="429"/>
                    </a:cubicBezTo>
                    <a:cubicBezTo>
                      <a:pt x="356" y="411"/>
                      <a:pt x="397" y="398"/>
                      <a:pt x="441" y="393"/>
                    </a:cubicBezTo>
                    <a:cubicBezTo>
                      <a:pt x="428" y="375"/>
                      <a:pt x="404" y="338"/>
                      <a:pt x="403" y="336"/>
                    </a:cubicBezTo>
                    <a:cubicBezTo>
                      <a:pt x="401" y="333"/>
                      <a:pt x="403" y="328"/>
                      <a:pt x="407" y="325"/>
                    </a:cubicBezTo>
                    <a:cubicBezTo>
                      <a:pt x="410" y="324"/>
                      <a:pt x="413" y="324"/>
                      <a:pt x="416" y="326"/>
                    </a:cubicBezTo>
                    <a:cubicBezTo>
                      <a:pt x="422" y="325"/>
                      <a:pt x="433" y="325"/>
                      <a:pt x="438" y="325"/>
                    </a:cubicBezTo>
                    <a:cubicBezTo>
                      <a:pt x="437" y="306"/>
                      <a:pt x="436" y="276"/>
                      <a:pt x="435" y="246"/>
                    </a:cubicBezTo>
                    <a:cubicBezTo>
                      <a:pt x="403" y="243"/>
                      <a:pt x="372" y="231"/>
                      <a:pt x="353" y="208"/>
                    </a:cubicBezTo>
                    <a:cubicBezTo>
                      <a:pt x="331" y="180"/>
                      <a:pt x="330" y="125"/>
                      <a:pt x="348" y="95"/>
                    </a:cubicBezTo>
                    <a:close/>
                    <a:moveTo>
                      <a:pt x="580" y="439"/>
                    </a:moveTo>
                    <a:cubicBezTo>
                      <a:pt x="533" y="424"/>
                      <a:pt x="484" y="415"/>
                      <a:pt x="438" y="421"/>
                    </a:cubicBezTo>
                    <a:cubicBezTo>
                      <a:pt x="402" y="426"/>
                      <a:pt x="368" y="437"/>
                      <a:pt x="338" y="451"/>
                    </a:cubicBezTo>
                    <a:cubicBezTo>
                      <a:pt x="349" y="464"/>
                      <a:pt x="358" y="476"/>
                      <a:pt x="365" y="484"/>
                    </a:cubicBezTo>
                    <a:cubicBezTo>
                      <a:pt x="377" y="499"/>
                      <a:pt x="357" y="507"/>
                      <a:pt x="349" y="496"/>
                    </a:cubicBezTo>
                    <a:cubicBezTo>
                      <a:pt x="342" y="487"/>
                      <a:pt x="332" y="475"/>
                      <a:pt x="321" y="460"/>
                    </a:cubicBezTo>
                    <a:cubicBezTo>
                      <a:pt x="274" y="486"/>
                      <a:pt x="244" y="521"/>
                      <a:pt x="244" y="549"/>
                    </a:cubicBezTo>
                    <a:cubicBezTo>
                      <a:pt x="243" y="589"/>
                      <a:pt x="305" y="610"/>
                      <a:pt x="366" y="620"/>
                    </a:cubicBezTo>
                    <a:cubicBezTo>
                      <a:pt x="368" y="617"/>
                      <a:pt x="370" y="614"/>
                      <a:pt x="371" y="611"/>
                    </a:cubicBezTo>
                    <a:cubicBezTo>
                      <a:pt x="375" y="607"/>
                      <a:pt x="381" y="606"/>
                      <a:pt x="385" y="609"/>
                    </a:cubicBezTo>
                    <a:cubicBezTo>
                      <a:pt x="389" y="613"/>
                      <a:pt x="390" y="619"/>
                      <a:pt x="387" y="623"/>
                    </a:cubicBezTo>
                    <a:cubicBezTo>
                      <a:pt x="387" y="623"/>
                      <a:pt x="387" y="623"/>
                      <a:pt x="387" y="623"/>
                    </a:cubicBezTo>
                    <a:cubicBezTo>
                      <a:pt x="422" y="628"/>
                      <a:pt x="454" y="630"/>
                      <a:pt x="472" y="629"/>
                    </a:cubicBezTo>
                    <a:cubicBezTo>
                      <a:pt x="513" y="628"/>
                      <a:pt x="548" y="623"/>
                      <a:pt x="576" y="614"/>
                    </a:cubicBezTo>
                    <a:cubicBezTo>
                      <a:pt x="573" y="610"/>
                      <a:pt x="570" y="605"/>
                      <a:pt x="567" y="602"/>
                    </a:cubicBezTo>
                    <a:cubicBezTo>
                      <a:pt x="564" y="598"/>
                      <a:pt x="565" y="593"/>
                      <a:pt x="569" y="590"/>
                    </a:cubicBezTo>
                    <a:cubicBezTo>
                      <a:pt x="572" y="588"/>
                      <a:pt x="577" y="589"/>
                      <a:pt x="580" y="592"/>
                    </a:cubicBezTo>
                    <a:cubicBezTo>
                      <a:pt x="584" y="598"/>
                      <a:pt x="588" y="604"/>
                      <a:pt x="592" y="609"/>
                    </a:cubicBezTo>
                    <a:cubicBezTo>
                      <a:pt x="642" y="591"/>
                      <a:pt x="667" y="564"/>
                      <a:pt x="668" y="541"/>
                    </a:cubicBezTo>
                    <a:cubicBezTo>
                      <a:pt x="668" y="511"/>
                      <a:pt x="641" y="486"/>
                      <a:pt x="587" y="471"/>
                    </a:cubicBezTo>
                    <a:cubicBezTo>
                      <a:pt x="584" y="474"/>
                      <a:pt x="579" y="474"/>
                      <a:pt x="576" y="471"/>
                    </a:cubicBezTo>
                    <a:cubicBezTo>
                      <a:pt x="575" y="470"/>
                      <a:pt x="574" y="469"/>
                      <a:pt x="574" y="468"/>
                    </a:cubicBezTo>
                    <a:cubicBezTo>
                      <a:pt x="530" y="459"/>
                      <a:pt x="471" y="455"/>
                      <a:pt x="398" y="462"/>
                    </a:cubicBezTo>
                    <a:cubicBezTo>
                      <a:pt x="391" y="463"/>
                      <a:pt x="384" y="457"/>
                      <a:pt x="383" y="450"/>
                    </a:cubicBezTo>
                    <a:cubicBezTo>
                      <a:pt x="382" y="442"/>
                      <a:pt x="387" y="435"/>
                      <a:pt x="394" y="434"/>
                    </a:cubicBezTo>
                    <a:cubicBezTo>
                      <a:pt x="454" y="427"/>
                      <a:pt x="521" y="427"/>
                      <a:pt x="580" y="439"/>
                    </a:cubicBezTo>
                    <a:close/>
                    <a:moveTo>
                      <a:pt x="651" y="340"/>
                    </a:moveTo>
                    <a:cubicBezTo>
                      <a:pt x="658" y="329"/>
                      <a:pt x="666" y="318"/>
                      <a:pt x="673" y="306"/>
                    </a:cubicBezTo>
                    <a:cubicBezTo>
                      <a:pt x="648" y="287"/>
                      <a:pt x="648" y="287"/>
                      <a:pt x="648" y="287"/>
                    </a:cubicBezTo>
                    <a:cubicBezTo>
                      <a:pt x="643" y="287"/>
                      <a:pt x="637" y="284"/>
                      <a:pt x="636" y="278"/>
                    </a:cubicBezTo>
                    <a:cubicBezTo>
                      <a:pt x="634" y="273"/>
                      <a:pt x="638" y="266"/>
                      <a:pt x="644" y="265"/>
                    </a:cubicBezTo>
                    <a:cubicBezTo>
                      <a:pt x="686" y="249"/>
                      <a:pt x="692" y="246"/>
                      <a:pt x="731" y="234"/>
                    </a:cubicBezTo>
                    <a:cubicBezTo>
                      <a:pt x="736" y="232"/>
                      <a:pt x="744" y="238"/>
                      <a:pt x="743" y="244"/>
                    </a:cubicBezTo>
                    <a:cubicBezTo>
                      <a:pt x="739" y="263"/>
                      <a:pt x="731" y="304"/>
                      <a:pt x="730" y="333"/>
                    </a:cubicBezTo>
                    <a:cubicBezTo>
                      <a:pt x="730" y="341"/>
                      <a:pt x="721" y="344"/>
                      <a:pt x="715" y="339"/>
                    </a:cubicBezTo>
                    <a:cubicBezTo>
                      <a:pt x="709" y="335"/>
                      <a:pt x="692" y="321"/>
                      <a:pt x="685" y="316"/>
                    </a:cubicBezTo>
                    <a:cubicBezTo>
                      <a:pt x="678" y="327"/>
                      <a:pt x="671" y="338"/>
                      <a:pt x="664" y="349"/>
                    </a:cubicBezTo>
                    <a:cubicBezTo>
                      <a:pt x="684" y="358"/>
                      <a:pt x="710" y="359"/>
                      <a:pt x="744" y="347"/>
                    </a:cubicBezTo>
                    <a:cubicBezTo>
                      <a:pt x="803" y="326"/>
                      <a:pt x="797" y="246"/>
                      <a:pt x="760" y="216"/>
                    </a:cubicBezTo>
                    <a:cubicBezTo>
                      <a:pt x="707" y="172"/>
                      <a:pt x="664" y="189"/>
                      <a:pt x="648" y="204"/>
                    </a:cubicBezTo>
                    <a:cubicBezTo>
                      <a:pt x="634" y="219"/>
                      <a:pt x="624" y="248"/>
                      <a:pt x="623" y="270"/>
                    </a:cubicBezTo>
                    <a:cubicBezTo>
                      <a:pt x="621" y="296"/>
                      <a:pt x="630" y="324"/>
                      <a:pt x="651" y="340"/>
                    </a:cubicBezTo>
                    <a:close/>
                    <a:moveTo>
                      <a:pt x="265" y="388"/>
                    </a:moveTo>
                    <a:cubicBezTo>
                      <a:pt x="253" y="374"/>
                      <a:pt x="243" y="360"/>
                      <a:pt x="236" y="351"/>
                    </a:cubicBezTo>
                    <a:cubicBezTo>
                      <a:pt x="227" y="359"/>
                      <a:pt x="219" y="365"/>
                      <a:pt x="214" y="371"/>
                    </a:cubicBezTo>
                    <a:cubicBezTo>
                      <a:pt x="205" y="380"/>
                      <a:pt x="197" y="379"/>
                      <a:pt x="196" y="371"/>
                    </a:cubicBezTo>
                    <a:cubicBezTo>
                      <a:pt x="190" y="327"/>
                      <a:pt x="188" y="312"/>
                      <a:pt x="178" y="273"/>
                    </a:cubicBezTo>
                    <a:cubicBezTo>
                      <a:pt x="176" y="265"/>
                      <a:pt x="187" y="260"/>
                      <a:pt x="195" y="264"/>
                    </a:cubicBezTo>
                    <a:cubicBezTo>
                      <a:pt x="216" y="274"/>
                      <a:pt x="229" y="281"/>
                      <a:pt x="278" y="301"/>
                    </a:cubicBezTo>
                    <a:cubicBezTo>
                      <a:pt x="285" y="304"/>
                      <a:pt x="286" y="311"/>
                      <a:pt x="279" y="316"/>
                    </a:cubicBezTo>
                    <a:cubicBezTo>
                      <a:pt x="272" y="322"/>
                      <a:pt x="264" y="327"/>
                      <a:pt x="251" y="338"/>
                    </a:cubicBezTo>
                    <a:cubicBezTo>
                      <a:pt x="259" y="348"/>
                      <a:pt x="269" y="362"/>
                      <a:pt x="281" y="377"/>
                    </a:cubicBezTo>
                    <a:cubicBezTo>
                      <a:pt x="299" y="361"/>
                      <a:pt x="312" y="337"/>
                      <a:pt x="314" y="308"/>
                    </a:cubicBezTo>
                    <a:cubicBezTo>
                      <a:pt x="314" y="306"/>
                      <a:pt x="314" y="304"/>
                      <a:pt x="315" y="303"/>
                    </a:cubicBezTo>
                    <a:cubicBezTo>
                      <a:pt x="304" y="208"/>
                      <a:pt x="207" y="211"/>
                      <a:pt x="159" y="254"/>
                    </a:cubicBezTo>
                    <a:cubicBezTo>
                      <a:pt x="137" y="273"/>
                      <a:pt x="126" y="304"/>
                      <a:pt x="129" y="331"/>
                    </a:cubicBezTo>
                    <a:cubicBezTo>
                      <a:pt x="131" y="351"/>
                      <a:pt x="148" y="381"/>
                      <a:pt x="181" y="394"/>
                    </a:cubicBezTo>
                    <a:cubicBezTo>
                      <a:pt x="210" y="405"/>
                      <a:pt x="240" y="402"/>
                      <a:pt x="265" y="388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64" tIns="34282" rIns="68564" bIns="34282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>
                  <a:defRPr/>
                </a:pPr>
                <a:endParaRPr lang="en-GB" sz="1600" kern="0" dirty="0">
                  <a:solidFill>
                    <a:srgbClr val="000000"/>
                  </a:solidFill>
                  <a:latin typeface="+mj-lt"/>
                  <a:cs typeface="Arial" charset="0"/>
                </a:endParaRPr>
              </a:p>
            </p:txBody>
          </p:sp>
          <p:sp>
            <p:nvSpPr>
              <p:cNvPr id="56" name="Freeform 46">
                <a:extLst>
                  <a:ext uri="{FF2B5EF4-FFF2-40B4-BE49-F238E27FC236}">
                    <a16:creationId xmlns="" xmlns:a16="http://schemas.microsoft.com/office/drawing/2014/main" id="{FE5A3843-C321-4691-B64E-CA0CCC5D1B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14107" y="4699766"/>
                <a:ext cx="524794" cy="422169"/>
              </a:xfrm>
              <a:custGeom>
                <a:avLst/>
                <a:gdLst>
                  <a:gd name="T0" fmla="*/ 188 w 226"/>
                  <a:gd name="T1" fmla="*/ 134 h 213"/>
                  <a:gd name="T2" fmla="*/ 161 w 226"/>
                  <a:gd name="T3" fmla="*/ 142 h 213"/>
                  <a:gd name="T4" fmla="*/ 137 w 226"/>
                  <a:gd name="T5" fmla="*/ 124 h 213"/>
                  <a:gd name="T6" fmla="*/ 143 w 226"/>
                  <a:gd name="T7" fmla="*/ 107 h 213"/>
                  <a:gd name="T8" fmla="*/ 131 w 226"/>
                  <a:gd name="T9" fmla="*/ 79 h 213"/>
                  <a:gd name="T10" fmla="*/ 140 w 226"/>
                  <a:gd name="T11" fmla="*/ 50 h 213"/>
                  <a:gd name="T12" fmla="*/ 169 w 226"/>
                  <a:gd name="T13" fmla="*/ 36 h 213"/>
                  <a:gd name="T14" fmla="*/ 156 w 226"/>
                  <a:gd name="T15" fmla="*/ 5 h 213"/>
                  <a:gd name="T16" fmla="*/ 125 w 226"/>
                  <a:gd name="T17" fmla="*/ 18 h 213"/>
                  <a:gd name="T18" fmla="*/ 135 w 226"/>
                  <a:gd name="T19" fmla="*/ 48 h 213"/>
                  <a:gd name="T20" fmla="*/ 121 w 226"/>
                  <a:gd name="T21" fmla="*/ 75 h 213"/>
                  <a:gd name="T22" fmla="*/ 114 w 226"/>
                  <a:gd name="T23" fmla="*/ 73 h 213"/>
                  <a:gd name="T24" fmla="*/ 79 w 226"/>
                  <a:gd name="T25" fmla="*/ 103 h 213"/>
                  <a:gd name="T26" fmla="*/ 81 w 226"/>
                  <a:gd name="T27" fmla="*/ 116 h 213"/>
                  <a:gd name="T28" fmla="*/ 57 w 226"/>
                  <a:gd name="T29" fmla="*/ 124 h 213"/>
                  <a:gd name="T30" fmla="*/ 45 w 226"/>
                  <a:gd name="T31" fmla="*/ 112 h 213"/>
                  <a:gd name="T32" fmla="*/ 8 w 226"/>
                  <a:gd name="T33" fmla="*/ 122 h 213"/>
                  <a:gd name="T34" fmla="*/ 18 w 226"/>
                  <a:gd name="T35" fmla="*/ 159 h 213"/>
                  <a:gd name="T36" fmla="*/ 55 w 226"/>
                  <a:gd name="T37" fmla="*/ 149 h 213"/>
                  <a:gd name="T38" fmla="*/ 59 w 226"/>
                  <a:gd name="T39" fmla="*/ 134 h 213"/>
                  <a:gd name="T40" fmla="*/ 84 w 226"/>
                  <a:gd name="T41" fmla="*/ 121 h 213"/>
                  <a:gd name="T42" fmla="*/ 109 w 226"/>
                  <a:gd name="T43" fmla="*/ 137 h 213"/>
                  <a:gd name="T44" fmla="*/ 132 w 226"/>
                  <a:gd name="T45" fmla="*/ 130 h 213"/>
                  <a:gd name="T46" fmla="*/ 152 w 226"/>
                  <a:gd name="T47" fmla="*/ 152 h 213"/>
                  <a:gd name="T48" fmla="*/ 147 w 226"/>
                  <a:gd name="T49" fmla="*/ 170 h 213"/>
                  <a:gd name="T50" fmla="*/ 183 w 226"/>
                  <a:gd name="T51" fmla="*/ 211 h 213"/>
                  <a:gd name="T52" fmla="*/ 224 w 226"/>
                  <a:gd name="T53" fmla="*/ 175 h 213"/>
                  <a:gd name="T54" fmla="*/ 188 w 226"/>
                  <a:gd name="T55" fmla="*/ 134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226" h="213">
                    <a:moveTo>
                      <a:pt x="188" y="134"/>
                    </a:moveTo>
                    <a:cubicBezTo>
                      <a:pt x="178" y="133"/>
                      <a:pt x="169" y="136"/>
                      <a:pt x="161" y="142"/>
                    </a:cubicBezTo>
                    <a:cubicBezTo>
                      <a:pt x="137" y="124"/>
                      <a:pt x="137" y="124"/>
                      <a:pt x="137" y="124"/>
                    </a:cubicBezTo>
                    <a:cubicBezTo>
                      <a:pt x="141" y="120"/>
                      <a:pt x="143" y="114"/>
                      <a:pt x="143" y="107"/>
                    </a:cubicBezTo>
                    <a:cubicBezTo>
                      <a:pt x="144" y="96"/>
                      <a:pt x="139" y="86"/>
                      <a:pt x="131" y="79"/>
                    </a:cubicBezTo>
                    <a:cubicBezTo>
                      <a:pt x="140" y="50"/>
                      <a:pt x="140" y="50"/>
                      <a:pt x="140" y="50"/>
                    </a:cubicBezTo>
                    <a:cubicBezTo>
                      <a:pt x="152" y="53"/>
                      <a:pt x="164" y="47"/>
                      <a:pt x="169" y="36"/>
                    </a:cubicBezTo>
                    <a:cubicBezTo>
                      <a:pt x="174" y="24"/>
                      <a:pt x="168" y="10"/>
                      <a:pt x="156" y="5"/>
                    </a:cubicBezTo>
                    <a:cubicBezTo>
                      <a:pt x="144" y="0"/>
                      <a:pt x="130" y="5"/>
                      <a:pt x="125" y="18"/>
                    </a:cubicBezTo>
                    <a:cubicBezTo>
                      <a:pt x="120" y="29"/>
                      <a:pt x="125" y="42"/>
                      <a:pt x="135" y="48"/>
                    </a:cubicBezTo>
                    <a:cubicBezTo>
                      <a:pt x="121" y="75"/>
                      <a:pt x="121" y="75"/>
                      <a:pt x="121" y="75"/>
                    </a:cubicBezTo>
                    <a:cubicBezTo>
                      <a:pt x="119" y="74"/>
                      <a:pt x="116" y="73"/>
                      <a:pt x="114" y="73"/>
                    </a:cubicBezTo>
                    <a:cubicBezTo>
                      <a:pt x="96" y="72"/>
                      <a:pt x="81" y="85"/>
                      <a:pt x="79" y="103"/>
                    </a:cubicBezTo>
                    <a:cubicBezTo>
                      <a:pt x="79" y="108"/>
                      <a:pt x="80" y="112"/>
                      <a:pt x="81" y="116"/>
                    </a:cubicBezTo>
                    <a:cubicBezTo>
                      <a:pt x="57" y="124"/>
                      <a:pt x="57" y="124"/>
                      <a:pt x="57" y="124"/>
                    </a:cubicBezTo>
                    <a:cubicBezTo>
                      <a:pt x="54" y="119"/>
                      <a:pt x="50" y="115"/>
                      <a:pt x="45" y="112"/>
                    </a:cubicBezTo>
                    <a:cubicBezTo>
                      <a:pt x="32" y="104"/>
                      <a:pt x="15" y="109"/>
                      <a:pt x="8" y="122"/>
                    </a:cubicBezTo>
                    <a:cubicBezTo>
                      <a:pt x="0" y="135"/>
                      <a:pt x="5" y="152"/>
                      <a:pt x="18" y="159"/>
                    </a:cubicBezTo>
                    <a:cubicBezTo>
                      <a:pt x="31" y="167"/>
                      <a:pt x="48" y="162"/>
                      <a:pt x="55" y="149"/>
                    </a:cubicBezTo>
                    <a:cubicBezTo>
                      <a:pt x="58" y="144"/>
                      <a:pt x="59" y="139"/>
                      <a:pt x="59" y="134"/>
                    </a:cubicBezTo>
                    <a:cubicBezTo>
                      <a:pt x="84" y="121"/>
                      <a:pt x="84" y="121"/>
                      <a:pt x="84" y="121"/>
                    </a:cubicBezTo>
                    <a:cubicBezTo>
                      <a:pt x="89" y="130"/>
                      <a:pt x="98" y="137"/>
                      <a:pt x="109" y="137"/>
                    </a:cubicBezTo>
                    <a:cubicBezTo>
                      <a:pt x="118" y="138"/>
                      <a:pt x="126" y="135"/>
                      <a:pt x="132" y="130"/>
                    </a:cubicBezTo>
                    <a:cubicBezTo>
                      <a:pt x="152" y="152"/>
                      <a:pt x="152" y="152"/>
                      <a:pt x="152" y="152"/>
                    </a:cubicBezTo>
                    <a:cubicBezTo>
                      <a:pt x="149" y="157"/>
                      <a:pt x="147" y="163"/>
                      <a:pt x="147" y="170"/>
                    </a:cubicBezTo>
                    <a:cubicBezTo>
                      <a:pt x="145" y="191"/>
                      <a:pt x="161" y="210"/>
                      <a:pt x="183" y="211"/>
                    </a:cubicBezTo>
                    <a:cubicBezTo>
                      <a:pt x="204" y="213"/>
                      <a:pt x="223" y="197"/>
                      <a:pt x="224" y="175"/>
                    </a:cubicBezTo>
                    <a:cubicBezTo>
                      <a:pt x="226" y="154"/>
                      <a:pt x="210" y="135"/>
                      <a:pt x="188" y="134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68564" tIns="34282" rIns="68564" bIns="34282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>
                  <a:defRPr/>
                </a:pPr>
                <a:endParaRPr lang="en-GB" sz="1600" kern="0" dirty="0">
                  <a:solidFill>
                    <a:srgbClr val="000000"/>
                  </a:solidFill>
                  <a:latin typeface="+mj-lt"/>
                  <a:cs typeface="Arial" charset="0"/>
                </a:endParaRPr>
              </a:p>
            </p:txBody>
          </p:sp>
          <p:sp>
            <p:nvSpPr>
              <p:cNvPr id="57" name="Freeform 24">
                <a:extLst>
                  <a:ext uri="{FF2B5EF4-FFF2-40B4-BE49-F238E27FC236}">
                    <a16:creationId xmlns="" xmlns:a16="http://schemas.microsoft.com/office/drawing/2014/main" id="{A3F26EAE-A605-4B90-9347-AD06AD0D54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27475" y="3417736"/>
                <a:ext cx="64803" cy="121861"/>
              </a:xfrm>
              <a:custGeom>
                <a:avLst/>
                <a:gdLst>
                  <a:gd name="T0" fmla="*/ 0 w 44"/>
                  <a:gd name="T1" fmla="*/ 87 h 97"/>
                  <a:gd name="T2" fmla="*/ 11 w 44"/>
                  <a:gd name="T3" fmla="*/ 97 h 97"/>
                  <a:gd name="T4" fmla="*/ 33 w 44"/>
                  <a:gd name="T5" fmla="*/ 97 h 97"/>
                  <a:gd name="T6" fmla="*/ 44 w 44"/>
                  <a:gd name="T7" fmla="*/ 87 h 97"/>
                  <a:gd name="T8" fmla="*/ 44 w 44"/>
                  <a:gd name="T9" fmla="*/ 11 h 97"/>
                  <a:gd name="T10" fmla="*/ 33 w 44"/>
                  <a:gd name="T11" fmla="*/ 0 h 97"/>
                  <a:gd name="T12" fmla="*/ 11 w 44"/>
                  <a:gd name="T13" fmla="*/ 0 h 97"/>
                  <a:gd name="T14" fmla="*/ 0 w 44"/>
                  <a:gd name="T15" fmla="*/ 11 h 97"/>
                  <a:gd name="T16" fmla="*/ 0 w 44"/>
                  <a:gd name="T17" fmla="*/ 87 h 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" h="97">
                    <a:moveTo>
                      <a:pt x="0" y="87"/>
                    </a:moveTo>
                    <a:cubicBezTo>
                      <a:pt x="0" y="92"/>
                      <a:pt x="5" y="97"/>
                      <a:pt x="11" y="97"/>
                    </a:cubicBezTo>
                    <a:cubicBezTo>
                      <a:pt x="33" y="97"/>
                      <a:pt x="33" y="97"/>
                      <a:pt x="33" y="97"/>
                    </a:cubicBezTo>
                    <a:cubicBezTo>
                      <a:pt x="39" y="97"/>
                      <a:pt x="44" y="92"/>
                      <a:pt x="44" y="87"/>
                    </a:cubicBezTo>
                    <a:cubicBezTo>
                      <a:pt x="44" y="11"/>
                      <a:pt x="44" y="11"/>
                      <a:pt x="44" y="11"/>
                    </a:cubicBezTo>
                    <a:cubicBezTo>
                      <a:pt x="44" y="5"/>
                      <a:pt x="39" y="0"/>
                      <a:pt x="33" y="0"/>
                    </a:cubicBezTo>
                    <a:cubicBezTo>
                      <a:pt x="11" y="0"/>
                      <a:pt x="11" y="0"/>
                      <a:pt x="11" y="0"/>
                    </a:cubicBezTo>
                    <a:cubicBezTo>
                      <a:pt x="5" y="0"/>
                      <a:pt x="0" y="5"/>
                      <a:pt x="0" y="11"/>
                    </a:cubicBezTo>
                    <a:lnTo>
                      <a:pt x="0" y="8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64" tIns="34282" rIns="68564" bIns="34282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>
                  <a:defRPr/>
                </a:pPr>
                <a:endParaRPr lang="en-GB" sz="1600" kern="0" dirty="0">
                  <a:solidFill>
                    <a:srgbClr val="000000"/>
                  </a:solidFill>
                  <a:latin typeface="+mj-lt"/>
                  <a:cs typeface="Arial" charset="0"/>
                </a:endParaRPr>
              </a:p>
            </p:txBody>
          </p:sp>
          <p:sp>
            <p:nvSpPr>
              <p:cNvPr id="58" name="Freeform 25">
                <a:extLst>
                  <a:ext uri="{FF2B5EF4-FFF2-40B4-BE49-F238E27FC236}">
                    <a16:creationId xmlns="" xmlns:a16="http://schemas.microsoft.com/office/drawing/2014/main" id="{9F85F33F-B21B-4B2A-BAB5-92FD140691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20922" y="3417736"/>
                <a:ext cx="64803" cy="121861"/>
              </a:xfrm>
              <a:custGeom>
                <a:avLst/>
                <a:gdLst>
                  <a:gd name="T0" fmla="*/ 44 w 44"/>
                  <a:gd name="T1" fmla="*/ 11 h 97"/>
                  <a:gd name="T2" fmla="*/ 33 w 44"/>
                  <a:gd name="T3" fmla="*/ 0 h 97"/>
                  <a:gd name="T4" fmla="*/ 11 w 44"/>
                  <a:gd name="T5" fmla="*/ 0 h 97"/>
                  <a:gd name="T6" fmla="*/ 0 w 44"/>
                  <a:gd name="T7" fmla="*/ 11 h 97"/>
                  <a:gd name="T8" fmla="*/ 0 w 44"/>
                  <a:gd name="T9" fmla="*/ 87 h 97"/>
                  <a:gd name="T10" fmla="*/ 11 w 44"/>
                  <a:gd name="T11" fmla="*/ 97 h 97"/>
                  <a:gd name="T12" fmla="*/ 33 w 44"/>
                  <a:gd name="T13" fmla="*/ 97 h 97"/>
                  <a:gd name="T14" fmla="*/ 44 w 44"/>
                  <a:gd name="T15" fmla="*/ 87 h 97"/>
                  <a:gd name="T16" fmla="*/ 44 w 44"/>
                  <a:gd name="T17" fmla="*/ 11 h 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" h="97">
                    <a:moveTo>
                      <a:pt x="44" y="11"/>
                    </a:moveTo>
                    <a:cubicBezTo>
                      <a:pt x="44" y="5"/>
                      <a:pt x="39" y="0"/>
                      <a:pt x="33" y="0"/>
                    </a:cubicBezTo>
                    <a:cubicBezTo>
                      <a:pt x="11" y="0"/>
                      <a:pt x="11" y="0"/>
                      <a:pt x="11" y="0"/>
                    </a:cubicBezTo>
                    <a:cubicBezTo>
                      <a:pt x="5" y="0"/>
                      <a:pt x="0" y="5"/>
                      <a:pt x="0" y="11"/>
                    </a:cubicBezTo>
                    <a:cubicBezTo>
                      <a:pt x="0" y="87"/>
                      <a:pt x="0" y="87"/>
                      <a:pt x="0" y="87"/>
                    </a:cubicBezTo>
                    <a:cubicBezTo>
                      <a:pt x="0" y="92"/>
                      <a:pt x="5" y="97"/>
                      <a:pt x="11" y="97"/>
                    </a:cubicBezTo>
                    <a:cubicBezTo>
                      <a:pt x="33" y="97"/>
                      <a:pt x="33" y="97"/>
                      <a:pt x="33" y="97"/>
                    </a:cubicBezTo>
                    <a:cubicBezTo>
                      <a:pt x="39" y="97"/>
                      <a:pt x="44" y="92"/>
                      <a:pt x="44" y="87"/>
                    </a:cubicBezTo>
                    <a:lnTo>
                      <a:pt x="44" y="1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64" tIns="34282" rIns="68564" bIns="34282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>
                  <a:defRPr/>
                </a:pPr>
                <a:endParaRPr lang="en-GB" sz="1600" kern="0" dirty="0">
                  <a:solidFill>
                    <a:srgbClr val="000000"/>
                  </a:solidFill>
                  <a:latin typeface="+mj-lt"/>
                  <a:cs typeface="Arial" charset="0"/>
                </a:endParaRPr>
              </a:p>
            </p:txBody>
          </p:sp>
          <p:sp>
            <p:nvSpPr>
              <p:cNvPr id="59" name="Freeform 26">
                <a:extLst>
                  <a:ext uri="{FF2B5EF4-FFF2-40B4-BE49-F238E27FC236}">
                    <a16:creationId xmlns="" xmlns:a16="http://schemas.microsoft.com/office/drawing/2014/main" id="{C132C194-1A3E-41F7-8CF0-D8D029D66AE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808478" y="3391129"/>
                <a:ext cx="297219" cy="207536"/>
              </a:xfrm>
              <a:custGeom>
                <a:avLst/>
                <a:gdLst>
                  <a:gd name="T0" fmla="*/ 202 w 202"/>
                  <a:gd name="T1" fmla="*/ 30 h 165"/>
                  <a:gd name="T2" fmla="*/ 131 w 202"/>
                  <a:gd name="T3" fmla="*/ 4 h 165"/>
                  <a:gd name="T4" fmla="*/ 66 w 202"/>
                  <a:gd name="T5" fmla="*/ 0 h 165"/>
                  <a:gd name="T6" fmla="*/ 0 w 202"/>
                  <a:gd name="T7" fmla="*/ 27 h 165"/>
                  <a:gd name="T8" fmla="*/ 13 w 202"/>
                  <a:gd name="T9" fmla="*/ 113 h 165"/>
                  <a:gd name="T10" fmla="*/ 23 w 202"/>
                  <a:gd name="T11" fmla="*/ 135 h 165"/>
                  <a:gd name="T12" fmla="*/ 35 w 202"/>
                  <a:gd name="T13" fmla="*/ 140 h 165"/>
                  <a:gd name="T14" fmla="*/ 53 w 202"/>
                  <a:gd name="T15" fmla="*/ 148 h 165"/>
                  <a:gd name="T16" fmla="*/ 69 w 202"/>
                  <a:gd name="T17" fmla="*/ 161 h 165"/>
                  <a:gd name="T18" fmla="*/ 88 w 202"/>
                  <a:gd name="T19" fmla="*/ 161 h 165"/>
                  <a:gd name="T20" fmla="*/ 102 w 202"/>
                  <a:gd name="T21" fmla="*/ 165 h 165"/>
                  <a:gd name="T22" fmla="*/ 111 w 202"/>
                  <a:gd name="T23" fmla="*/ 157 h 165"/>
                  <a:gd name="T24" fmla="*/ 130 w 202"/>
                  <a:gd name="T25" fmla="*/ 158 h 165"/>
                  <a:gd name="T26" fmla="*/ 137 w 202"/>
                  <a:gd name="T27" fmla="*/ 151 h 165"/>
                  <a:gd name="T28" fmla="*/ 159 w 202"/>
                  <a:gd name="T29" fmla="*/ 145 h 165"/>
                  <a:gd name="T30" fmla="*/ 162 w 202"/>
                  <a:gd name="T31" fmla="*/ 143 h 165"/>
                  <a:gd name="T32" fmla="*/ 173 w 202"/>
                  <a:gd name="T33" fmla="*/ 144 h 165"/>
                  <a:gd name="T34" fmla="*/ 183 w 202"/>
                  <a:gd name="T35" fmla="*/ 124 h 165"/>
                  <a:gd name="T36" fmla="*/ 174 w 202"/>
                  <a:gd name="T37" fmla="*/ 132 h 165"/>
                  <a:gd name="T38" fmla="*/ 171 w 202"/>
                  <a:gd name="T39" fmla="*/ 134 h 165"/>
                  <a:gd name="T40" fmla="*/ 161 w 202"/>
                  <a:gd name="T41" fmla="*/ 130 h 165"/>
                  <a:gd name="T42" fmla="*/ 127 w 202"/>
                  <a:gd name="T43" fmla="*/ 98 h 165"/>
                  <a:gd name="T44" fmla="*/ 151 w 202"/>
                  <a:gd name="T45" fmla="*/ 140 h 165"/>
                  <a:gd name="T46" fmla="*/ 145 w 202"/>
                  <a:gd name="T47" fmla="*/ 143 h 165"/>
                  <a:gd name="T48" fmla="*/ 115 w 202"/>
                  <a:gd name="T49" fmla="*/ 100 h 165"/>
                  <a:gd name="T50" fmla="*/ 128 w 202"/>
                  <a:gd name="T51" fmla="*/ 146 h 165"/>
                  <a:gd name="T52" fmla="*/ 128 w 202"/>
                  <a:gd name="T53" fmla="*/ 148 h 165"/>
                  <a:gd name="T54" fmla="*/ 126 w 202"/>
                  <a:gd name="T55" fmla="*/ 149 h 165"/>
                  <a:gd name="T56" fmla="*/ 122 w 202"/>
                  <a:gd name="T57" fmla="*/ 151 h 165"/>
                  <a:gd name="T58" fmla="*/ 111 w 202"/>
                  <a:gd name="T59" fmla="*/ 143 h 165"/>
                  <a:gd name="T60" fmla="*/ 79 w 202"/>
                  <a:gd name="T61" fmla="*/ 116 h 165"/>
                  <a:gd name="T62" fmla="*/ 102 w 202"/>
                  <a:gd name="T63" fmla="*/ 155 h 165"/>
                  <a:gd name="T64" fmla="*/ 35 w 202"/>
                  <a:gd name="T65" fmla="*/ 106 h 165"/>
                  <a:gd name="T66" fmla="*/ 10 w 202"/>
                  <a:gd name="T67" fmla="*/ 103 h 165"/>
                  <a:gd name="T68" fmla="*/ 28 w 202"/>
                  <a:gd name="T69" fmla="*/ 37 h 165"/>
                  <a:gd name="T70" fmla="*/ 76 w 202"/>
                  <a:gd name="T71" fmla="*/ 12 h 165"/>
                  <a:gd name="T72" fmla="*/ 46 w 202"/>
                  <a:gd name="T73" fmla="*/ 42 h 165"/>
                  <a:gd name="T74" fmla="*/ 73 w 202"/>
                  <a:gd name="T75" fmla="*/ 47 h 165"/>
                  <a:gd name="T76" fmla="*/ 114 w 202"/>
                  <a:gd name="T77" fmla="*/ 43 h 165"/>
                  <a:gd name="T78" fmla="*/ 172 w 202"/>
                  <a:gd name="T79" fmla="*/ 118 h 165"/>
                  <a:gd name="T80" fmla="*/ 174 w 202"/>
                  <a:gd name="T81" fmla="*/ 132 h 1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02" h="165">
                    <a:moveTo>
                      <a:pt x="202" y="112"/>
                    </a:moveTo>
                    <a:cubicBezTo>
                      <a:pt x="202" y="30"/>
                      <a:pt x="202" y="30"/>
                      <a:pt x="202" y="30"/>
                    </a:cubicBezTo>
                    <a:cubicBezTo>
                      <a:pt x="178" y="30"/>
                      <a:pt x="178" y="30"/>
                      <a:pt x="178" y="30"/>
                    </a:cubicBezTo>
                    <a:cubicBezTo>
                      <a:pt x="131" y="4"/>
                      <a:pt x="131" y="4"/>
                      <a:pt x="131" y="4"/>
                    </a:cubicBezTo>
                    <a:cubicBezTo>
                      <a:pt x="91" y="4"/>
                      <a:pt x="91" y="4"/>
                      <a:pt x="91" y="4"/>
                    </a:cubicBezTo>
                    <a:cubicBezTo>
                      <a:pt x="66" y="0"/>
                      <a:pt x="66" y="0"/>
                      <a:pt x="66" y="0"/>
                    </a:cubicBezTo>
                    <a:cubicBezTo>
                      <a:pt x="25" y="27"/>
                      <a:pt x="25" y="27"/>
                      <a:pt x="25" y="27"/>
                    </a:cubicBezTo>
                    <a:cubicBezTo>
                      <a:pt x="0" y="27"/>
                      <a:pt x="0" y="27"/>
                      <a:pt x="0" y="27"/>
                    </a:cubicBezTo>
                    <a:cubicBezTo>
                      <a:pt x="1" y="112"/>
                      <a:pt x="1" y="112"/>
                      <a:pt x="1" y="112"/>
                    </a:cubicBezTo>
                    <a:cubicBezTo>
                      <a:pt x="13" y="113"/>
                      <a:pt x="13" y="113"/>
                      <a:pt x="13" y="113"/>
                    </a:cubicBezTo>
                    <a:cubicBezTo>
                      <a:pt x="13" y="117"/>
                      <a:pt x="13" y="124"/>
                      <a:pt x="13" y="126"/>
                    </a:cubicBezTo>
                    <a:cubicBezTo>
                      <a:pt x="14" y="129"/>
                      <a:pt x="20" y="135"/>
                      <a:pt x="23" y="135"/>
                    </a:cubicBezTo>
                    <a:cubicBezTo>
                      <a:pt x="26" y="135"/>
                      <a:pt x="34" y="128"/>
                      <a:pt x="34" y="128"/>
                    </a:cubicBezTo>
                    <a:cubicBezTo>
                      <a:pt x="34" y="128"/>
                      <a:pt x="35" y="137"/>
                      <a:pt x="35" y="140"/>
                    </a:cubicBezTo>
                    <a:cubicBezTo>
                      <a:pt x="35" y="142"/>
                      <a:pt x="39" y="149"/>
                      <a:pt x="43" y="149"/>
                    </a:cubicBezTo>
                    <a:cubicBezTo>
                      <a:pt x="46" y="149"/>
                      <a:pt x="53" y="148"/>
                      <a:pt x="53" y="148"/>
                    </a:cubicBezTo>
                    <a:cubicBezTo>
                      <a:pt x="53" y="148"/>
                      <a:pt x="55" y="155"/>
                      <a:pt x="58" y="158"/>
                    </a:cubicBezTo>
                    <a:cubicBezTo>
                      <a:pt x="60" y="160"/>
                      <a:pt x="67" y="161"/>
                      <a:pt x="69" y="161"/>
                    </a:cubicBezTo>
                    <a:cubicBezTo>
                      <a:pt x="70" y="160"/>
                      <a:pt x="76" y="157"/>
                      <a:pt x="80" y="155"/>
                    </a:cubicBezTo>
                    <a:cubicBezTo>
                      <a:pt x="85" y="158"/>
                      <a:pt x="88" y="161"/>
                      <a:pt x="88" y="161"/>
                    </a:cubicBezTo>
                    <a:cubicBezTo>
                      <a:pt x="90" y="162"/>
                      <a:pt x="96" y="165"/>
                      <a:pt x="102" y="165"/>
                    </a:cubicBezTo>
                    <a:cubicBezTo>
                      <a:pt x="102" y="165"/>
                      <a:pt x="102" y="165"/>
                      <a:pt x="102" y="165"/>
                    </a:cubicBezTo>
                    <a:cubicBezTo>
                      <a:pt x="105" y="165"/>
                      <a:pt x="108" y="164"/>
                      <a:pt x="110" y="161"/>
                    </a:cubicBezTo>
                    <a:cubicBezTo>
                      <a:pt x="111" y="160"/>
                      <a:pt x="111" y="159"/>
                      <a:pt x="111" y="157"/>
                    </a:cubicBezTo>
                    <a:cubicBezTo>
                      <a:pt x="114" y="159"/>
                      <a:pt x="118" y="161"/>
                      <a:pt x="122" y="161"/>
                    </a:cubicBezTo>
                    <a:cubicBezTo>
                      <a:pt x="125" y="161"/>
                      <a:pt x="128" y="160"/>
                      <a:pt x="130" y="158"/>
                    </a:cubicBezTo>
                    <a:cubicBezTo>
                      <a:pt x="131" y="157"/>
                      <a:pt x="135" y="155"/>
                      <a:pt x="136" y="151"/>
                    </a:cubicBezTo>
                    <a:cubicBezTo>
                      <a:pt x="136" y="151"/>
                      <a:pt x="137" y="151"/>
                      <a:pt x="137" y="151"/>
                    </a:cubicBezTo>
                    <a:cubicBezTo>
                      <a:pt x="140" y="153"/>
                      <a:pt x="146" y="154"/>
                      <a:pt x="151" y="152"/>
                    </a:cubicBezTo>
                    <a:cubicBezTo>
                      <a:pt x="153" y="151"/>
                      <a:pt x="157" y="148"/>
                      <a:pt x="159" y="145"/>
                    </a:cubicBezTo>
                    <a:cubicBezTo>
                      <a:pt x="160" y="144"/>
                      <a:pt x="160" y="143"/>
                      <a:pt x="160" y="142"/>
                    </a:cubicBezTo>
                    <a:cubicBezTo>
                      <a:pt x="162" y="143"/>
                      <a:pt x="162" y="143"/>
                      <a:pt x="162" y="143"/>
                    </a:cubicBezTo>
                    <a:cubicBezTo>
                      <a:pt x="162" y="143"/>
                      <a:pt x="162" y="143"/>
                      <a:pt x="162" y="143"/>
                    </a:cubicBezTo>
                    <a:cubicBezTo>
                      <a:pt x="163" y="143"/>
                      <a:pt x="170" y="145"/>
                      <a:pt x="173" y="144"/>
                    </a:cubicBezTo>
                    <a:cubicBezTo>
                      <a:pt x="177" y="143"/>
                      <a:pt x="181" y="139"/>
                      <a:pt x="182" y="137"/>
                    </a:cubicBezTo>
                    <a:cubicBezTo>
                      <a:pt x="183" y="135"/>
                      <a:pt x="183" y="131"/>
                      <a:pt x="183" y="124"/>
                    </a:cubicBezTo>
                    <a:lnTo>
                      <a:pt x="202" y="112"/>
                    </a:lnTo>
                    <a:close/>
                    <a:moveTo>
                      <a:pt x="174" y="132"/>
                    </a:moveTo>
                    <a:cubicBezTo>
                      <a:pt x="173" y="133"/>
                      <a:pt x="172" y="134"/>
                      <a:pt x="171" y="134"/>
                    </a:cubicBezTo>
                    <a:cubicBezTo>
                      <a:pt x="171" y="134"/>
                      <a:pt x="171" y="134"/>
                      <a:pt x="171" y="134"/>
                    </a:cubicBezTo>
                    <a:cubicBezTo>
                      <a:pt x="169" y="134"/>
                      <a:pt x="168" y="134"/>
                      <a:pt x="166" y="134"/>
                    </a:cubicBezTo>
                    <a:cubicBezTo>
                      <a:pt x="161" y="130"/>
                      <a:pt x="161" y="130"/>
                      <a:pt x="161" y="130"/>
                    </a:cubicBezTo>
                    <a:cubicBezTo>
                      <a:pt x="137" y="91"/>
                      <a:pt x="137" y="91"/>
                      <a:pt x="137" y="91"/>
                    </a:cubicBezTo>
                    <a:cubicBezTo>
                      <a:pt x="127" y="98"/>
                      <a:pt x="127" y="98"/>
                      <a:pt x="127" y="98"/>
                    </a:cubicBezTo>
                    <a:cubicBezTo>
                      <a:pt x="151" y="138"/>
                      <a:pt x="151" y="138"/>
                      <a:pt x="151" y="138"/>
                    </a:cubicBezTo>
                    <a:cubicBezTo>
                      <a:pt x="151" y="139"/>
                      <a:pt x="151" y="140"/>
                      <a:pt x="151" y="140"/>
                    </a:cubicBezTo>
                    <a:cubicBezTo>
                      <a:pt x="150" y="141"/>
                      <a:pt x="149" y="142"/>
                      <a:pt x="148" y="143"/>
                    </a:cubicBezTo>
                    <a:cubicBezTo>
                      <a:pt x="147" y="143"/>
                      <a:pt x="146" y="143"/>
                      <a:pt x="145" y="143"/>
                    </a:cubicBezTo>
                    <a:cubicBezTo>
                      <a:pt x="142" y="143"/>
                      <a:pt x="140" y="141"/>
                      <a:pt x="139" y="140"/>
                    </a:cubicBezTo>
                    <a:cubicBezTo>
                      <a:pt x="115" y="100"/>
                      <a:pt x="115" y="100"/>
                      <a:pt x="115" y="100"/>
                    </a:cubicBezTo>
                    <a:cubicBezTo>
                      <a:pt x="104" y="108"/>
                      <a:pt x="104" y="108"/>
                      <a:pt x="104" y="108"/>
                    </a:cubicBezTo>
                    <a:cubicBezTo>
                      <a:pt x="128" y="146"/>
                      <a:pt x="128" y="146"/>
                      <a:pt x="128" y="146"/>
                    </a:cubicBezTo>
                    <a:cubicBezTo>
                      <a:pt x="128" y="147"/>
                      <a:pt x="128" y="147"/>
                      <a:pt x="128" y="147"/>
                    </a:cubicBezTo>
                    <a:cubicBezTo>
                      <a:pt x="128" y="147"/>
                      <a:pt x="128" y="148"/>
                      <a:pt x="128" y="148"/>
                    </a:cubicBezTo>
                    <a:cubicBezTo>
                      <a:pt x="128" y="148"/>
                      <a:pt x="127" y="149"/>
                      <a:pt x="126" y="149"/>
                    </a:cubicBezTo>
                    <a:cubicBezTo>
                      <a:pt x="126" y="149"/>
                      <a:pt x="126" y="149"/>
                      <a:pt x="126" y="149"/>
                    </a:cubicBezTo>
                    <a:cubicBezTo>
                      <a:pt x="125" y="150"/>
                      <a:pt x="125" y="150"/>
                      <a:pt x="125" y="150"/>
                    </a:cubicBezTo>
                    <a:cubicBezTo>
                      <a:pt x="124" y="151"/>
                      <a:pt x="123" y="151"/>
                      <a:pt x="122" y="151"/>
                    </a:cubicBezTo>
                    <a:cubicBezTo>
                      <a:pt x="119" y="151"/>
                      <a:pt x="114" y="147"/>
                      <a:pt x="112" y="146"/>
                    </a:cubicBezTo>
                    <a:cubicBezTo>
                      <a:pt x="111" y="143"/>
                      <a:pt x="111" y="143"/>
                      <a:pt x="111" y="143"/>
                    </a:cubicBezTo>
                    <a:cubicBezTo>
                      <a:pt x="89" y="108"/>
                      <a:pt x="89" y="108"/>
                      <a:pt x="89" y="108"/>
                    </a:cubicBezTo>
                    <a:cubicBezTo>
                      <a:pt x="79" y="116"/>
                      <a:pt x="79" y="116"/>
                      <a:pt x="79" y="116"/>
                    </a:cubicBezTo>
                    <a:cubicBezTo>
                      <a:pt x="79" y="116"/>
                      <a:pt x="103" y="155"/>
                      <a:pt x="103" y="155"/>
                    </a:cubicBezTo>
                    <a:cubicBezTo>
                      <a:pt x="102" y="155"/>
                      <a:pt x="102" y="155"/>
                      <a:pt x="102" y="155"/>
                    </a:cubicBezTo>
                    <a:cubicBezTo>
                      <a:pt x="98" y="155"/>
                      <a:pt x="94" y="153"/>
                      <a:pt x="93" y="152"/>
                    </a:cubicBezTo>
                    <a:cubicBezTo>
                      <a:pt x="91" y="151"/>
                      <a:pt x="68" y="133"/>
                      <a:pt x="35" y="106"/>
                    </a:cubicBezTo>
                    <a:cubicBezTo>
                      <a:pt x="33" y="105"/>
                      <a:pt x="33" y="105"/>
                      <a:pt x="33" y="105"/>
                    </a:cubicBezTo>
                    <a:cubicBezTo>
                      <a:pt x="10" y="103"/>
                      <a:pt x="10" y="103"/>
                      <a:pt x="10" y="103"/>
                    </a:cubicBezTo>
                    <a:cubicBezTo>
                      <a:pt x="9" y="37"/>
                      <a:pt x="9" y="37"/>
                      <a:pt x="9" y="37"/>
                    </a:cubicBezTo>
                    <a:cubicBezTo>
                      <a:pt x="28" y="37"/>
                      <a:pt x="28" y="37"/>
                      <a:pt x="28" y="37"/>
                    </a:cubicBezTo>
                    <a:cubicBezTo>
                      <a:pt x="68" y="10"/>
                      <a:pt x="68" y="10"/>
                      <a:pt x="68" y="10"/>
                    </a:cubicBezTo>
                    <a:cubicBezTo>
                      <a:pt x="76" y="12"/>
                      <a:pt x="76" y="12"/>
                      <a:pt x="76" y="12"/>
                    </a:cubicBezTo>
                    <a:cubicBezTo>
                      <a:pt x="45" y="40"/>
                      <a:pt x="45" y="40"/>
                      <a:pt x="45" y="40"/>
                    </a:cubicBezTo>
                    <a:cubicBezTo>
                      <a:pt x="46" y="42"/>
                      <a:pt x="46" y="42"/>
                      <a:pt x="46" y="42"/>
                    </a:cubicBezTo>
                    <a:cubicBezTo>
                      <a:pt x="46" y="47"/>
                      <a:pt x="51" y="49"/>
                      <a:pt x="63" y="49"/>
                    </a:cubicBezTo>
                    <a:cubicBezTo>
                      <a:pt x="66" y="49"/>
                      <a:pt x="69" y="49"/>
                      <a:pt x="73" y="47"/>
                    </a:cubicBezTo>
                    <a:cubicBezTo>
                      <a:pt x="94" y="35"/>
                      <a:pt x="94" y="35"/>
                      <a:pt x="94" y="35"/>
                    </a:cubicBezTo>
                    <a:cubicBezTo>
                      <a:pt x="114" y="43"/>
                      <a:pt x="114" y="43"/>
                      <a:pt x="114" y="43"/>
                    </a:cubicBezTo>
                    <a:cubicBezTo>
                      <a:pt x="125" y="50"/>
                      <a:pt x="125" y="50"/>
                      <a:pt x="125" y="50"/>
                    </a:cubicBezTo>
                    <a:cubicBezTo>
                      <a:pt x="172" y="118"/>
                      <a:pt x="172" y="118"/>
                      <a:pt x="172" y="118"/>
                    </a:cubicBezTo>
                    <a:cubicBezTo>
                      <a:pt x="174" y="124"/>
                      <a:pt x="174" y="124"/>
                      <a:pt x="174" y="124"/>
                    </a:cubicBezTo>
                    <a:cubicBezTo>
                      <a:pt x="174" y="128"/>
                      <a:pt x="174" y="131"/>
                      <a:pt x="174" y="132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64" tIns="34282" rIns="68564" bIns="34282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>
                  <a:defRPr/>
                </a:pPr>
                <a:endParaRPr lang="en-GB" sz="1600" kern="0" dirty="0">
                  <a:solidFill>
                    <a:srgbClr val="000000"/>
                  </a:solidFill>
                  <a:latin typeface="+mj-lt"/>
                  <a:cs typeface="Arial" charset="0"/>
                </a:endParaRPr>
              </a:p>
            </p:txBody>
          </p:sp>
          <p:sp>
            <p:nvSpPr>
              <p:cNvPr id="60" name="Freeform 51">
                <a:extLst>
                  <a:ext uri="{FF2B5EF4-FFF2-40B4-BE49-F238E27FC236}">
                    <a16:creationId xmlns="" xmlns:a16="http://schemas.microsoft.com/office/drawing/2014/main" id="{22FAF12C-E5B1-443C-B99B-DB138CD4D5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16721" y="3425589"/>
                <a:ext cx="107354" cy="190326"/>
              </a:xfrm>
              <a:custGeom>
                <a:avLst/>
                <a:gdLst>
                  <a:gd name="T0" fmla="*/ 28 w 56"/>
                  <a:gd name="T1" fmla="*/ 19 h 96"/>
                  <a:gd name="T2" fmla="*/ 42 w 56"/>
                  <a:gd name="T3" fmla="*/ 32 h 96"/>
                  <a:gd name="T4" fmla="*/ 56 w 56"/>
                  <a:gd name="T5" fmla="*/ 32 h 96"/>
                  <a:gd name="T6" fmla="*/ 36 w 56"/>
                  <a:gd name="T7" fmla="*/ 10 h 96"/>
                  <a:gd name="T8" fmla="*/ 36 w 56"/>
                  <a:gd name="T9" fmla="*/ 0 h 96"/>
                  <a:gd name="T10" fmla="*/ 20 w 56"/>
                  <a:gd name="T11" fmla="*/ 0 h 96"/>
                  <a:gd name="T12" fmla="*/ 20 w 56"/>
                  <a:gd name="T13" fmla="*/ 10 h 96"/>
                  <a:gd name="T14" fmla="*/ 0 w 56"/>
                  <a:gd name="T15" fmla="*/ 31 h 96"/>
                  <a:gd name="T16" fmla="*/ 26 w 56"/>
                  <a:gd name="T17" fmla="*/ 55 h 96"/>
                  <a:gd name="T18" fmla="*/ 42 w 56"/>
                  <a:gd name="T19" fmla="*/ 67 h 96"/>
                  <a:gd name="T20" fmla="*/ 28 w 56"/>
                  <a:gd name="T21" fmla="*/ 77 h 96"/>
                  <a:gd name="T22" fmla="*/ 14 w 56"/>
                  <a:gd name="T23" fmla="*/ 64 h 96"/>
                  <a:gd name="T24" fmla="*/ 0 w 56"/>
                  <a:gd name="T25" fmla="*/ 64 h 96"/>
                  <a:gd name="T26" fmla="*/ 20 w 56"/>
                  <a:gd name="T27" fmla="*/ 86 h 96"/>
                  <a:gd name="T28" fmla="*/ 20 w 56"/>
                  <a:gd name="T29" fmla="*/ 96 h 96"/>
                  <a:gd name="T30" fmla="*/ 36 w 56"/>
                  <a:gd name="T31" fmla="*/ 96 h 96"/>
                  <a:gd name="T32" fmla="*/ 36 w 56"/>
                  <a:gd name="T33" fmla="*/ 86 h 96"/>
                  <a:gd name="T34" fmla="*/ 56 w 56"/>
                  <a:gd name="T35" fmla="*/ 65 h 96"/>
                  <a:gd name="T36" fmla="*/ 30 w 56"/>
                  <a:gd name="T37" fmla="*/ 41 h 96"/>
                  <a:gd name="T38" fmla="*/ 14 w 56"/>
                  <a:gd name="T39" fmla="*/ 29 h 96"/>
                  <a:gd name="T40" fmla="*/ 28 w 56"/>
                  <a:gd name="T41" fmla="*/ 19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56" h="96">
                    <a:moveTo>
                      <a:pt x="28" y="19"/>
                    </a:moveTo>
                    <a:cubicBezTo>
                      <a:pt x="37" y="19"/>
                      <a:pt x="42" y="27"/>
                      <a:pt x="42" y="32"/>
                    </a:cubicBezTo>
                    <a:cubicBezTo>
                      <a:pt x="56" y="32"/>
                      <a:pt x="56" y="32"/>
                      <a:pt x="56" y="32"/>
                    </a:cubicBezTo>
                    <a:cubicBezTo>
                      <a:pt x="56" y="22"/>
                      <a:pt x="48" y="13"/>
                      <a:pt x="36" y="10"/>
                    </a:cubicBezTo>
                    <a:cubicBezTo>
                      <a:pt x="36" y="0"/>
                      <a:pt x="36" y="0"/>
                      <a:pt x="36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20" y="10"/>
                      <a:pt x="20" y="10"/>
                      <a:pt x="20" y="10"/>
                    </a:cubicBezTo>
                    <a:cubicBezTo>
                      <a:pt x="2" y="13"/>
                      <a:pt x="0" y="26"/>
                      <a:pt x="0" y="31"/>
                    </a:cubicBezTo>
                    <a:cubicBezTo>
                      <a:pt x="0" y="39"/>
                      <a:pt x="3" y="49"/>
                      <a:pt x="26" y="55"/>
                    </a:cubicBezTo>
                    <a:cubicBezTo>
                      <a:pt x="36" y="58"/>
                      <a:pt x="42" y="60"/>
                      <a:pt x="42" y="67"/>
                    </a:cubicBezTo>
                    <a:cubicBezTo>
                      <a:pt x="42" y="72"/>
                      <a:pt x="37" y="77"/>
                      <a:pt x="28" y="77"/>
                    </a:cubicBezTo>
                    <a:cubicBezTo>
                      <a:pt x="16" y="77"/>
                      <a:pt x="14" y="69"/>
                      <a:pt x="14" y="64"/>
                    </a:cubicBezTo>
                    <a:cubicBezTo>
                      <a:pt x="0" y="64"/>
                      <a:pt x="0" y="64"/>
                      <a:pt x="0" y="64"/>
                    </a:cubicBezTo>
                    <a:cubicBezTo>
                      <a:pt x="0" y="68"/>
                      <a:pt x="2" y="83"/>
                      <a:pt x="20" y="86"/>
                    </a:cubicBezTo>
                    <a:cubicBezTo>
                      <a:pt x="20" y="96"/>
                      <a:pt x="20" y="96"/>
                      <a:pt x="20" y="96"/>
                    </a:cubicBezTo>
                    <a:cubicBezTo>
                      <a:pt x="36" y="96"/>
                      <a:pt x="36" y="96"/>
                      <a:pt x="36" y="96"/>
                    </a:cubicBezTo>
                    <a:cubicBezTo>
                      <a:pt x="36" y="86"/>
                      <a:pt x="36" y="86"/>
                      <a:pt x="36" y="86"/>
                    </a:cubicBezTo>
                    <a:cubicBezTo>
                      <a:pt x="54" y="83"/>
                      <a:pt x="56" y="70"/>
                      <a:pt x="56" y="65"/>
                    </a:cubicBezTo>
                    <a:cubicBezTo>
                      <a:pt x="56" y="53"/>
                      <a:pt x="46" y="46"/>
                      <a:pt x="30" y="41"/>
                    </a:cubicBezTo>
                    <a:cubicBezTo>
                      <a:pt x="22" y="38"/>
                      <a:pt x="14" y="35"/>
                      <a:pt x="14" y="29"/>
                    </a:cubicBezTo>
                    <a:cubicBezTo>
                      <a:pt x="14" y="24"/>
                      <a:pt x="19" y="19"/>
                      <a:pt x="28" y="19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64" tIns="34282" rIns="68564" bIns="34282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>
                  <a:defRPr/>
                </a:pPr>
                <a:endParaRPr lang="en-GB" sz="1600" kern="0" dirty="0">
                  <a:solidFill>
                    <a:srgbClr val="000000"/>
                  </a:solidFill>
                  <a:latin typeface="+mj-lt"/>
                  <a:cs typeface="Arial" charset="0"/>
                </a:endParaRPr>
              </a:p>
            </p:txBody>
          </p:sp>
          <p:sp>
            <p:nvSpPr>
              <p:cNvPr id="61" name="Freeform 52">
                <a:extLst>
                  <a:ext uri="{FF2B5EF4-FFF2-40B4-BE49-F238E27FC236}">
                    <a16:creationId xmlns="" xmlns:a16="http://schemas.microsoft.com/office/drawing/2014/main" id="{0F812EC9-23FB-4E29-A055-CC2565CF6CA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926131" y="3310593"/>
                <a:ext cx="495727" cy="419941"/>
              </a:xfrm>
              <a:custGeom>
                <a:avLst/>
                <a:gdLst>
                  <a:gd name="T0" fmla="*/ 192 w 192"/>
                  <a:gd name="T1" fmla="*/ 106 h 190"/>
                  <a:gd name="T2" fmla="*/ 192 w 192"/>
                  <a:gd name="T3" fmla="*/ 84 h 190"/>
                  <a:gd name="T4" fmla="*/ 170 w 192"/>
                  <a:gd name="T5" fmla="*/ 79 h 190"/>
                  <a:gd name="T6" fmla="*/ 166 w 192"/>
                  <a:gd name="T7" fmla="*/ 65 h 190"/>
                  <a:gd name="T8" fmla="*/ 180 w 192"/>
                  <a:gd name="T9" fmla="*/ 47 h 190"/>
                  <a:gd name="T10" fmla="*/ 167 w 192"/>
                  <a:gd name="T11" fmla="*/ 30 h 190"/>
                  <a:gd name="T12" fmla="*/ 146 w 192"/>
                  <a:gd name="T13" fmla="*/ 38 h 190"/>
                  <a:gd name="T14" fmla="*/ 135 w 192"/>
                  <a:gd name="T15" fmla="*/ 30 h 190"/>
                  <a:gd name="T16" fmla="*/ 136 w 192"/>
                  <a:gd name="T17" fmla="*/ 7 h 190"/>
                  <a:gd name="T18" fmla="*/ 115 w 192"/>
                  <a:gd name="T19" fmla="*/ 0 h 190"/>
                  <a:gd name="T20" fmla="*/ 103 w 192"/>
                  <a:gd name="T21" fmla="*/ 19 h 190"/>
                  <a:gd name="T22" fmla="*/ 96 w 192"/>
                  <a:gd name="T23" fmla="*/ 19 h 190"/>
                  <a:gd name="T24" fmla="*/ 89 w 192"/>
                  <a:gd name="T25" fmla="*/ 19 h 190"/>
                  <a:gd name="T26" fmla="*/ 77 w 192"/>
                  <a:gd name="T27" fmla="*/ 0 h 190"/>
                  <a:gd name="T28" fmla="*/ 56 w 192"/>
                  <a:gd name="T29" fmla="*/ 7 h 190"/>
                  <a:gd name="T30" fmla="*/ 57 w 192"/>
                  <a:gd name="T31" fmla="*/ 30 h 190"/>
                  <a:gd name="T32" fmla="*/ 46 w 192"/>
                  <a:gd name="T33" fmla="*/ 38 h 190"/>
                  <a:gd name="T34" fmla="*/ 25 w 192"/>
                  <a:gd name="T35" fmla="*/ 30 h 190"/>
                  <a:gd name="T36" fmla="*/ 12 w 192"/>
                  <a:gd name="T37" fmla="*/ 47 h 190"/>
                  <a:gd name="T38" fmla="*/ 26 w 192"/>
                  <a:gd name="T39" fmla="*/ 65 h 190"/>
                  <a:gd name="T40" fmla="*/ 22 w 192"/>
                  <a:gd name="T41" fmla="*/ 79 h 190"/>
                  <a:gd name="T42" fmla="*/ 0 w 192"/>
                  <a:gd name="T43" fmla="*/ 84 h 190"/>
                  <a:gd name="T44" fmla="*/ 0 w 192"/>
                  <a:gd name="T45" fmla="*/ 106 h 190"/>
                  <a:gd name="T46" fmla="*/ 22 w 192"/>
                  <a:gd name="T47" fmla="*/ 111 h 190"/>
                  <a:gd name="T48" fmla="*/ 26 w 192"/>
                  <a:gd name="T49" fmla="*/ 125 h 190"/>
                  <a:gd name="T50" fmla="*/ 12 w 192"/>
                  <a:gd name="T51" fmla="*/ 143 h 190"/>
                  <a:gd name="T52" fmla="*/ 25 w 192"/>
                  <a:gd name="T53" fmla="*/ 160 h 190"/>
                  <a:gd name="T54" fmla="*/ 46 w 192"/>
                  <a:gd name="T55" fmla="*/ 152 h 190"/>
                  <a:gd name="T56" fmla="*/ 57 w 192"/>
                  <a:gd name="T57" fmla="*/ 160 h 190"/>
                  <a:gd name="T58" fmla="*/ 56 w 192"/>
                  <a:gd name="T59" fmla="*/ 183 h 190"/>
                  <a:gd name="T60" fmla="*/ 77 w 192"/>
                  <a:gd name="T61" fmla="*/ 190 h 190"/>
                  <a:gd name="T62" fmla="*/ 89 w 192"/>
                  <a:gd name="T63" fmla="*/ 171 h 190"/>
                  <a:gd name="T64" fmla="*/ 96 w 192"/>
                  <a:gd name="T65" fmla="*/ 171 h 190"/>
                  <a:gd name="T66" fmla="*/ 103 w 192"/>
                  <a:gd name="T67" fmla="*/ 171 h 190"/>
                  <a:gd name="T68" fmla="*/ 115 w 192"/>
                  <a:gd name="T69" fmla="*/ 190 h 190"/>
                  <a:gd name="T70" fmla="*/ 136 w 192"/>
                  <a:gd name="T71" fmla="*/ 183 h 190"/>
                  <a:gd name="T72" fmla="*/ 135 w 192"/>
                  <a:gd name="T73" fmla="*/ 160 h 190"/>
                  <a:gd name="T74" fmla="*/ 146 w 192"/>
                  <a:gd name="T75" fmla="*/ 152 h 190"/>
                  <a:gd name="T76" fmla="*/ 167 w 192"/>
                  <a:gd name="T77" fmla="*/ 160 h 190"/>
                  <a:gd name="T78" fmla="*/ 180 w 192"/>
                  <a:gd name="T79" fmla="*/ 143 h 190"/>
                  <a:gd name="T80" fmla="*/ 166 w 192"/>
                  <a:gd name="T81" fmla="*/ 125 h 190"/>
                  <a:gd name="T82" fmla="*/ 170 w 192"/>
                  <a:gd name="T83" fmla="*/ 111 h 190"/>
                  <a:gd name="T84" fmla="*/ 192 w 192"/>
                  <a:gd name="T85" fmla="*/ 106 h 190"/>
                  <a:gd name="T86" fmla="*/ 96 w 192"/>
                  <a:gd name="T87" fmla="*/ 156 h 190"/>
                  <a:gd name="T88" fmla="*/ 35 w 192"/>
                  <a:gd name="T89" fmla="*/ 95 h 190"/>
                  <a:gd name="T90" fmla="*/ 96 w 192"/>
                  <a:gd name="T91" fmla="*/ 34 h 190"/>
                  <a:gd name="T92" fmla="*/ 157 w 192"/>
                  <a:gd name="T93" fmla="*/ 95 h 190"/>
                  <a:gd name="T94" fmla="*/ 96 w 192"/>
                  <a:gd name="T95" fmla="*/ 156 h 1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192" h="190">
                    <a:moveTo>
                      <a:pt x="192" y="106"/>
                    </a:moveTo>
                    <a:cubicBezTo>
                      <a:pt x="192" y="84"/>
                      <a:pt x="192" y="84"/>
                      <a:pt x="192" y="84"/>
                    </a:cubicBezTo>
                    <a:cubicBezTo>
                      <a:pt x="170" y="79"/>
                      <a:pt x="170" y="79"/>
                      <a:pt x="170" y="79"/>
                    </a:cubicBezTo>
                    <a:cubicBezTo>
                      <a:pt x="169" y="74"/>
                      <a:pt x="168" y="69"/>
                      <a:pt x="166" y="65"/>
                    </a:cubicBezTo>
                    <a:cubicBezTo>
                      <a:pt x="180" y="47"/>
                      <a:pt x="180" y="47"/>
                      <a:pt x="180" y="47"/>
                    </a:cubicBezTo>
                    <a:cubicBezTo>
                      <a:pt x="167" y="30"/>
                      <a:pt x="167" y="30"/>
                      <a:pt x="167" y="30"/>
                    </a:cubicBezTo>
                    <a:cubicBezTo>
                      <a:pt x="146" y="38"/>
                      <a:pt x="146" y="38"/>
                      <a:pt x="146" y="38"/>
                    </a:cubicBezTo>
                    <a:cubicBezTo>
                      <a:pt x="143" y="35"/>
                      <a:pt x="139" y="32"/>
                      <a:pt x="135" y="30"/>
                    </a:cubicBezTo>
                    <a:cubicBezTo>
                      <a:pt x="136" y="7"/>
                      <a:pt x="136" y="7"/>
                      <a:pt x="136" y="7"/>
                    </a:cubicBezTo>
                    <a:cubicBezTo>
                      <a:pt x="115" y="0"/>
                      <a:pt x="115" y="0"/>
                      <a:pt x="115" y="0"/>
                    </a:cubicBezTo>
                    <a:cubicBezTo>
                      <a:pt x="103" y="19"/>
                      <a:pt x="103" y="19"/>
                      <a:pt x="103" y="19"/>
                    </a:cubicBezTo>
                    <a:cubicBezTo>
                      <a:pt x="101" y="19"/>
                      <a:pt x="98" y="19"/>
                      <a:pt x="96" y="19"/>
                    </a:cubicBezTo>
                    <a:cubicBezTo>
                      <a:pt x="94" y="19"/>
                      <a:pt x="91" y="19"/>
                      <a:pt x="89" y="19"/>
                    </a:cubicBezTo>
                    <a:cubicBezTo>
                      <a:pt x="77" y="0"/>
                      <a:pt x="77" y="0"/>
                      <a:pt x="77" y="0"/>
                    </a:cubicBezTo>
                    <a:cubicBezTo>
                      <a:pt x="56" y="7"/>
                      <a:pt x="56" y="7"/>
                      <a:pt x="56" y="7"/>
                    </a:cubicBezTo>
                    <a:cubicBezTo>
                      <a:pt x="57" y="30"/>
                      <a:pt x="57" y="30"/>
                      <a:pt x="57" y="30"/>
                    </a:cubicBezTo>
                    <a:cubicBezTo>
                      <a:pt x="53" y="32"/>
                      <a:pt x="49" y="35"/>
                      <a:pt x="46" y="38"/>
                    </a:cubicBezTo>
                    <a:cubicBezTo>
                      <a:pt x="25" y="30"/>
                      <a:pt x="25" y="30"/>
                      <a:pt x="25" y="30"/>
                    </a:cubicBezTo>
                    <a:cubicBezTo>
                      <a:pt x="12" y="47"/>
                      <a:pt x="12" y="47"/>
                      <a:pt x="12" y="47"/>
                    </a:cubicBezTo>
                    <a:cubicBezTo>
                      <a:pt x="26" y="65"/>
                      <a:pt x="26" y="65"/>
                      <a:pt x="26" y="65"/>
                    </a:cubicBezTo>
                    <a:cubicBezTo>
                      <a:pt x="24" y="69"/>
                      <a:pt x="23" y="74"/>
                      <a:pt x="22" y="79"/>
                    </a:cubicBezTo>
                    <a:cubicBezTo>
                      <a:pt x="0" y="84"/>
                      <a:pt x="0" y="84"/>
                      <a:pt x="0" y="84"/>
                    </a:cubicBezTo>
                    <a:cubicBezTo>
                      <a:pt x="0" y="106"/>
                      <a:pt x="0" y="106"/>
                      <a:pt x="0" y="106"/>
                    </a:cubicBezTo>
                    <a:cubicBezTo>
                      <a:pt x="22" y="111"/>
                      <a:pt x="22" y="111"/>
                      <a:pt x="22" y="111"/>
                    </a:cubicBezTo>
                    <a:cubicBezTo>
                      <a:pt x="23" y="116"/>
                      <a:pt x="24" y="121"/>
                      <a:pt x="26" y="125"/>
                    </a:cubicBezTo>
                    <a:cubicBezTo>
                      <a:pt x="12" y="143"/>
                      <a:pt x="12" y="143"/>
                      <a:pt x="12" y="143"/>
                    </a:cubicBezTo>
                    <a:cubicBezTo>
                      <a:pt x="25" y="160"/>
                      <a:pt x="25" y="160"/>
                      <a:pt x="25" y="160"/>
                    </a:cubicBezTo>
                    <a:cubicBezTo>
                      <a:pt x="46" y="152"/>
                      <a:pt x="46" y="152"/>
                      <a:pt x="46" y="152"/>
                    </a:cubicBezTo>
                    <a:cubicBezTo>
                      <a:pt x="49" y="155"/>
                      <a:pt x="53" y="158"/>
                      <a:pt x="57" y="160"/>
                    </a:cubicBezTo>
                    <a:cubicBezTo>
                      <a:pt x="56" y="183"/>
                      <a:pt x="56" y="183"/>
                      <a:pt x="56" y="183"/>
                    </a:cubicBezTo>
                    <a:cubicBezTo>
                      <a:pt x="77" y="190"/>
                      <a:pt x="77" y="190"/>
                      <a:pt x="77" y="190"/>
                    </a:cubicBezTo>
                    <a:cubicBezTo>
                      <a:pt x="89" y="171"/>
                      <a:pt x="89" y="171"/>
                      <a:pt x="89" y="171"/>
                    </a:cubicBezTo>
                    <a:cubicBezTo>
                      <a:pt x="91" y="171"/>
                      <a:pt x="94" y="171"/>
                      <a:pt x="96" y="171"/>
                    </a:cubicBezTo>
                    <a:cubicBezTo>
                      <a:pt x="98" y="171"/>
                      <a:pt x="101" y="171"/>
                      <a:pt x="103" y="171"/>
                    </a:cubicBezTo>
                    <a:cubicBezTo>
                      <a:pt x="115" y="190"/>
                      <a:pt x="115" y="190"/>
                      <a:pt x="115" y="190"/>
                    </a:cubicBezTo>
                    <a:cubicBezTo>
                      <a:pt x="136" y="183"/>
                      <a:pt x="136" y="183"/>
                      <a:pt x="136" y="183"/>
                    </a:cubicBezTo>
                    <a:cubicBezTo>
                      <a:pt x="135" y="160"/>
                      <a:pt x="135" y="160"/>
                      <a:pt x="135" y="160"/>
                    </a:cubicBezTo>
                    <a:cubicBezTo>
                      <a:pt x="139" y="158"/>
                      <a:pt x="143" y="155"/>
                      <a:pt x="146" y="152"/>
                    </a:cubicBezTo>
                    <a:cubicBezTo>
                      <a:pt x="167" y="160"/>
                      <a:pt x="167" y="160"/>
                      <a:pt x="167" y="160"/>
                    </a:cubicBezTo>
                    <a:cubicBezTo>
                      <a:pt x="180" y="143"/>
                      <a:pt x="180" y="143"/>
                      <a:pt x="180" y="143"/>
                    </a:cubicBezTo>
                    <a:cubicBezTo>
                      <a:pt x="166" y="125"/>
                      <a:pt x="166" y="125"/>
                      <a:pt x="166" y="125"/>
                    </a:cubicBezTo>
                    <a:cubicBezTo>
                      <a:pt x="168" y="121"/>
                      <a:pt x="169" y="116"/>
                      <a:pt x="170" y="111"/>
                    </a:cubicBezTo>
                    <a:lnTo>
                      <a:pt x="192" y="106"/>
                    </a:lnTo>
                    <a:close/>
                    <a:moveTo>
                      <a:pt x="96" y="156"/>
                    </a:moveTo>
                    <a:cubicBezTo>
                      <a:pt x="62" y="156"/>
                      <a:pt x="35" y="129"/>
                      <a:pt x="35" y="95"/>
                    </a:cubicBezTo>
                    <a:cubicBezTo>
                      <a:pt x="35" y="61"/>
                      <a:pt x="62" y="34"/>
                      <a:pt x="96" y="34"/>
                    </a:cubicBezTo>
                    <a:cubicBezTo>
                      <a:pt x="130" y="34"/>
                      <a:pt x="157" y="61"/>
                      <a:pt x="157" y="95"/>
                    </a:cubicBezTo>
                    <a:cubicBezTo>
                      <a:pt x="157" y="129"/>
                      <a:pt x="130" y="156"/>
                      <a:pt x="96" y="156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64" tIns="34282" rIns="68564" bIns="34282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>
                  <a:defRPr/>
                </a:pPr>
                <a:endParaRPr lang="en-GB" sz="1600" kern="0" dirty="0">
                  <a:solidFill>
                    <a:srgbClr val="000000"/>
                  </a:solidFill>
                  <a:latin typeface="+mj-lt"/>
                  <a:cs typeface="Arial" charset="0"/>
                </a:endParaRPr>
              </a:p>
            </p:txBody>
          </p:sp>
          <p:grpSp>
            <p:nvGrpSpPr>
              <p:cNvPr id="62" name="Group 61">
                <a:extLst>
                  <a:ext uri="{FF2B5EF4-FFF2-40B4-BE49-F238E27FC236}">
                    <a16:creationId xmlns="" xmlns:a16="http://schemas.microsoft.com/office/drawing/2014/main" id="{8EFC184B-D7C6-49C1-8C61-DBD272B01D7A}"/>
                  </a:ext>
                </a:extLst>
              </p:cNvPr>
              <p:cNvGrpSpPr/>
              <p:nvPr/>
            </p:nvGrpSpPr>
            <p:grpSpPr>
              <a:xfrm>
                <a:off x="4351380" y="5040534"/>
                <a:ext cx="523836" cy="430450"/>
                <a:chOff x="3310760" y="2392596"/>
                <a:chExt cx="442149" cy="363325"/>
              </a:xfrm>
            </p:grpSpPr>
            <p:sp>
              <p:nvSpPr>
                <p:cNvPr id="63" name="Freeform 6">
                  <a:extLst>
                    <a:ext uri="{FF2B5EF4-FFF2-40B4-BE49-F238E27FC236}">
                      <a16:creationId xmlns="" xmlns:a16="http://schemas.microsoft.com/office/drawing/2014/main" id="{4CA2E555-1356-49F7-91D8-50E83C6B5941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3634844" y="2514760"/>
                  <a:ext cx="118065" cy="214228"/>
                </a:xfrm>
                <a:custGeom>
                  <a:avLst/>
                  <a:gdLst>
                    <a:gd name="T0" fmla="*/ 110 w 274"/>
                    <a:gd name="T1" fmla="*/ 159 h 515"/>
                    <a:gd name="T2" fmla="*/ 84 w 274"/>
                    <a:gd name="T3" fmla="*/ 96 h 515"/>
                    <a:gd name="T4" fmla="*/ 119 w 274"/>
                    <a:gd name="T5" fmla="*/ 24 h 515"/>
                    <a:gd name="T6" fmla="*/ 85 w 274"/>
                    <a:gd name="T7" fmla="*/ 44 h 515"/>
                    <a:gd name="T8" fmla="*/ 63 w 274"/>
                    <a:gd name="T9" fmla="*/ 96 h 515"/>
                    <a:gd name="T10" fmla="*/ 104 w 274"/>
                    <a:gd name="T11" fmla="*/ 162 h 515"/>
                    <a:gd name="T12" fmla="*/ 100 w 274"/>
                    <a:gd name="T13" fmla="*/ 340 h 515"/>
                    <a:gd name="T14" fmla="*/ 122 w 274"/>
                    <a:gd name="T15" fmla="*/ 191 h 515"/>
                    <a:gd name="T16" fmla="*/ 60 w 274"/>
                    <a:gd name="T17" fmla="*/ 462 h 515"/>
                    <a:gd name="T18" fmla="*/ 52 w 274"/>
                    <a:gd name="T19" fmla="*/ 431 h 515"/>
                    <a:gd name="T20" fmla="*/ 78 w 274"/>
                    <a:gd name="T21" fmla="*/ 405 h 515"/>
                    <a:gd name="T22" fmla="*/ 213 w 274"/>
                    <a:gd name="T23" fmla="*/ 394 h 515"/>
                    <a:gd name="T24" fmla="*/ 25 w 274"/>
                    <a:gd name="T25" fmla="*/ 439 h 515"/>
                    <a:gd name="T26" fmla="*/ 60 w 274"/>
                    <a:gd name="T27" fmla="*/ 462 h 515"/>
                    <a:gd name="T28" fmla="*/ 54 w 274"/>
                    <a:gd name="T29" fmla="*/ 488 h 515"/>
                    <a:gd name="T30" fmla="*/ 26 w 274"/>
                    <a:gd name="T31" fmla="*/ 492 h 515"/>
                    <a:gd name="T32" fmla="*/ 70 w 274"/>
                    <a:gd name="T33" fmla="*/ 515 h 515"/>
                    <a:gd name="T34" fmla="*/ 20 w 274"/>
                    <a:gd name="T35" fmla="*/ 515 h 515"/>
                    <a:gd name="T36" fmla="*/ 8 w 274"/>
                    <a:gd name="T37" fmla="*/ 510 h 515"/>
                    <a:gd name="T38" fmla="*/ 4 w 274"/>
                    <a:gd name="T39" fmla="*/ 499 h 515"/>
                    <a:gd name="T40" fmla="*/ 8 w 274"/>
                    <a:gd name="T41" fmla="*/ 470 h 515"/>
                    <a:gd name="T42" fmla="*/ 2 w 274"/>
                    <a:gd name="T43" fmla="*/ 443 h 515"/>
                    <a:gd name="T44" fmla="*/ 42 w 274"/>
                    <a:gd name="T45" fmla="*/ 383 h 515"/>
                    <a:gd name="T46" fmla="*/ 37 w 274"/>
                    <a:gd name="T47" fmla="*/ 371 h 515"/>
                    <a:gd name="T48" fmla="*/ 55 w 274"/>
                    <a:gd name="T49" fmla="*/ 360 h 515"/>
                    <a:gd name="T50" fmla="*/ 56 w 274"/>
                    <a:gd name="T51" fmla="*/ 338 h 515"/>
                    <a:gd name="T52" fmla="*/ 69 w 274"/>
                    <a:gd name="T53" fmla="*/ 164 h 515"/>
                    <a:gd name="T54" fmla="*/ 69 w 274"/>
                    <a:gd name="T55" fmla="*/ 28 h 515"/>
                    <a:gd name="T56" fmla="*/ 137 w 274"/>
                    <a:gd name="T57" fmla="*/ 0 h 515"/>
                    <a:gd name="T58" fmla="*/ 205 w 274"/>
                    <a:gd name="T59" fmla="*/ 28 h 515"/>
                    <a:gd name="T60" fmla="*/ 205 w 274"/>
                    <a:gd name="T61" fmla="*/ 28 h 515"/>
                    <a:gd name="T62" fmla="*/ 205 w 274"/>
                    <a:gd name="T63" fmla="*/ 163 h 515"/>
                    <a:gd name="T64" fmla="*/ 173 w 274"/>
                    <a:gd name="T65" fmla="*/ 185 h 515"/>
                    <a:gd name="T66" fmla="*/ 221 w 274"/>
                    <a:gd name="T67" fmla="*/ 346 h 515"/>
                    <a:gd name="T68" fmla="*/ 219 w 274"/>
                    <a:gd name="T69" fmla="*/ 360 h 515"/>
                    <a:gd name="T70" fmla="*/ 226 w 274"/>
                    <a:gd name="T71" fmla="*/ 360 h 515"/>
                    <a:gd name="T72" fmla="*/ 236 w 274"/>
                    <a:gd name="T73" fmla="*/ 375 h 515"/>
                    <a:gd name="T74" fmla="*/ 271 w 274"/>
                    <a:gd name="T75" fmla="*/ 431 h 515"/>
                    <a:gd name="T76" fmla="*/ 272 w 274"/>
                    <a:gd name="T77" fmla="*/ 442 h 515"/>
                    <a:gd name="T78" fmla="*/ 266 w 274"/>
                    <a:gd name="T79" fmla="*/ 470 h 515"/>
                    <a:gd name="T80" fmla="*/ 270 w 274"/>
                    <a:gd name="T81" fmla="*/ 499 h 515"/>
                    <a:gd name="T82" fmla="*/ 265 w 274"/>
                    <a:gd name="T83" fmla="*/ 511 h 515"/>
                    <a:gd name="T84" fmla="*/ 70 w 274"/>
                    <a:gd name="T85" fmla="*/ 515 h 5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274" h="515">
                      <a:moveTo>
                        <a:pt x="104" y="162"/>
                      </a:moveTo>
                      <a:cubicBezTo>
                        <a:pt x="106" y="161"/>
                        <a:pt x="107" y="160"/>
                        <a:pt x="110" y="159"/>
                      </a:cubicBezTo>
                      <a:cubicBezTo>
                        <a:pt x="108" y="158"/>
                        <a:pt x="107" y="156"/>
                        <a:pt x="106" y="155"/>
                      </a:cubicBezTo>
                      <a:cubicBezTo>
                        <a:pt x="92" y="139"/>
                        <a:pt x="84" y="119"/>
                        <a:pt x="84" y="96"/>
                      </a:cubicBezTo>
                      <a:cubicBezTo>
                        <a:pt x="84" y="73"/>
                        <a:pt x="92" y="52"/>
                        <a:pt x="106" y="36"/>
                      </a:cubicBezTo>
                      <a:cubicBezTo>
                        <a:pt x="110" y="32"/>
                        <a:pt x="115" y="28"/>
                        <a:pt x="119" y="24"/>
                      </a:cubicBezTo>
                      <a:cubicBezTo>
                        <a:pt x="106" y="28"/>
                        <a:pt x="94" y="35"/>
                        <a:pt x="85" y="44"/>
                      </a:cubicBezTo>
                      <a:cubicBezTo>
                        <a:pt x="85" y="44"/>
                        <a:pt x="85" y="44"/>
                        <a:pt x="85" y="44"/>
                      </a:cubicBezTo>
                      <a:cubicBezTo>
                        <a:pt x="85" y="44"/>
                        <a:pt x="85" y="44"/>
                        <a:pt x="85" y="44"/>
                      </a:cubicBezTo>
                      <a:cubicBezTo>
                        <a:pt x="71" y="57"/>
                        <a:pt x="63" y="76"/>
                        <a:pt x="63" y="96"/>
                      </a:cubicBezTo>
                      <a:cubicBezTo>
                        <a:pt x="63" y="116"/>
                        <a:pt x="71" y="135"/>
                        <a:pt x="85" y="148"/>
                      </a:cubicBezTo>
                      <a:cubicBezTo>
                        <a:pt x="90" y="154"/>
                        <a:pt x="97" y="158"/>
                        <a:pt x="104" y="162"/>
                      </a:cubicBezTo>
                      <a:close/>
                      <a:moveTo>
                        <a:pt x="79" y="340"/>
                      </a:moveTo>
                      <a:cubicBezTo>
                        <a:pt x="100" y="340"/>
                        <a:pt x="100" y="340"/>
                        <a:pt x="100" y="340"/>
                      </a:cubicBezTo>
                      <a:cubicBezTo>
                        <a:pt x="115" y="305"/>
                        <a:pt x="131" y="230"/>
                        <a:pt x="133" y="191"/>
                      </a:cubicBezTo>
                      <a:cubicBezTo>
                        <a:pt x="131" y="191"/>
                        <a:pt x="124" y="191"/>
                        <a:pt x="122" y="191"/>
                      </a:cubicBezTo>
                      <a:cubicBezTo>
                        <a:pt x="119" y="247"/>
                        <a:pt x="97" y="298"/>
                        <a:pt x="79" y="340"/>
                      </a:cubicBezTo>
                      <a:close/>
                      <a:moveTo>
                        <a:pt x="60" y="462"/>
                      </a:moveTo>
                      <a:cubicBezTo>
                        <a:pt x="51" y="442"/>
                        <a:pt x="51" y="442"/>
                        <a:pt x="51" y="442"/>
                      </a:cubicBezTo>
                      <a:cubicBezTo>
                        <a:pt x="49" y="438"/>
                        <a:pt x="49" y="434"/>
                        <a:pt x="52" y="431"/>
                      </a:cubicBezTo>
                      <a:cubicBezTo>
                        <a:pt x="69" y="409"/>
                        <a:pt x="69" y="409"/>
                        <a:pt x="69" y="409"/>
                      </a:cubicBezTo>
                      <a:cubicBezTo>
                        <a:pt x="71" y="406"/>
                        <a:pt x="75" y="405"/>
                        <a:pt x="78" y="405"/>
                      </a:cubicBezTo>
                      <a:cubicBezTo>
                        <a:pt x="221" y="404"/>
                        <a:pt x="221" y="404"/>
                        <a:pt x="221" y="404"/>
                      </a:cubicBezTo>
                      <a:cubicBezTo>
                        <a:pt x="213" y="394"/>
                        <a:pt x="213" y="394"/>
                        <a:pt x="213" y="394"/>
                      </a:cubicBezTo>
                      <a:cubicBezTo>
                        <a:pt x="61" y="394"/>
                        <a:pt x="61" y="394"/>
                        <a:pt x="61" y="394"/>
                      </a:cubicBezTo>
                      <a:cubicBezTo>
                        <a:pt x="25" y="439"/>
                        <a:pt x="25" y="439"/>
                        <a:pt x="25" y="439"/>
                      </a:cubicBezTo>
                      <a:cubicBezTo>
                        <a:pt x="36" y="462"/>
                        <a:pt x="36" y="462"/>
                        <a:pt x="36" y="462"/>
                      </a:cubicBezTo>
                      <a:cubicBezTo>
                        <a:pt x="60" y="462"/>
                        <a:pt x="60" y="462"/>
                        <a:pt x="60" y="462"/>
                      </a:cubicBezTo>
                      <a:close/>
                      <a:moveTo>
                        <a:pt x="54" y="492"/>
                      </a:moveTo>
                      <a:cubicBezTo>
                        <a:pt x="54" y="488"/>
                        <a:pt x="54" y="488"/>
                        <a:pt x="54" y="488"/>
                      </a:cubicBezTo>
                      <a:cubicBezTo>
                        <a:pt x="26" y="488"/>
                        <a:pt x="26" y="488"/>
                        <a:pt x="26" y="488"/>
                      </a:cubicBezTo>
                      <a:cubicBezTo>
                        <a:pt x="26" y="492"/>
                        <a:pt x="26" y="492"/>
                        <a:pt x="26" y="492"/>
                      </a:cubicBezTo>
                      <a:cubicBezTo>
                        <a:pt x="54" y="492"/>
                        <a:pt x="54" y="492"/>
                        <a:pt x="54" y="492"/>
                      </a:cubicBezTo>
                      <a:close/>
                      <a:moveTo>
                        <a:pt x="70" y="515"/>
                      </a:moveTo>
                      <a:cubicBezTo>
                        <a:pt x="70" y="515"/>
                        <a:pt x="70" y="515"/>
                        <a:pt x="70" y="515"/>
                      </a:cubicBezTo>
                      <a:cubicBezTo>
                        <a:pt x="20" y="515"/>
                        <a:pt x="20" y="515"/>
                        <a:pt x="20" y="515"/>
                      </a:cubicBezTo>
                      <a:cubicBezTo>
                        <a:pt x="15" y="515"/>
                        <a:pt x="11" y="513"/>
                        <a:pt x="8" y="510"/>
                      </a:cubicBezTo>
                      <a:cubicBezTo>
                        <a:pt x="8" y="510"/>
                        <a:pt x="8" y="510"/>
                        <a:pt x="8" y="510"/>
                      </a:cubicBezTo>
                      <a:cubicBezTo>
                        <a:pt x="8" y="510"/>
                        <a:pt x="8" y="510"/>
                        <a:pt x="8" y="510"/>
                      </a:cubicBezTo>
                      <a:cubicBezTo>
                        <a:pt x="5" y="507"/>
                        <a:pt x="4" y="503"/>
                        <a:pt x="4" y="499"/>
                      </a:cubicBezTo>
                      <a:cubicBezTo>
                        <a:pt x="4" y="482"/>
                        <a:pt x="4" y="482"/>
                        <a:pt x="4" y="482"/>
                      </a:cubicBezTo>
                      <a:cubicBezTo>
                        <a:pt x="4" y="477"/>
                        <a:pt x="5" y="473"/>
                        <a:pt x="8" y="470"/>
                      </a:cubicBezTo>
                      <a:cubicBezTo>
                        <a:pt x="10" y="469"/>
                        <a:pt x="12" y="467"/>
                        <a:pt x="14" y="467"/>
                      </a:cubicBezTo>
                      <a:cubicBezTo>
                        <a:pt x="2" y="443"/>
                        <a:pt x="2" y="443"/>
                        <a:pt x="2" y="443"/>
                      </a:cubicBezTo>
                      <a:cubicBezTo>
                        <a:pt x="0" y="439"/>
                        <a:pt x="1" y="434"/>
                        <a:pt x="3" y="431"/>
                      </a:cubicBezTo>
                      <a:cubicBezTo>
                        <a:pt x="42" y="383"/>
                        <a:pt x="42" y="383"/>
                        <a:pt x="42" y="383"/>
                      </a:cubicBezTo>
                      <a:cubicBezTo>
                        <a:pt x="39" y="376"/>
                        <a:pt x="39" y="376"/>
                        <a:pt x="39" y="376"/>
                      </a:cubicBezTo>
                      <a:cubicBezTo>
                        <a:pt x="38" y="374"/>
                        <a:pt x="37" y="372"/>
                        <a:pt x="37" y="371"/>
                      </a:cubicBezTo>
                      <a:cubicBezTo>
                        <a:pt x="37" y="364"/>
                        <a:pt x="42" y="360"/>
                        <a:pt x="48" y="360"/>
                      </a:cubicBezTo>
                      <a:cubicBezTo>
                        <a:pt x="55" y="360"/>
                        <a:pt x="55" y="360"/>
                        <a:pt x="55" y="360"/>
                      </a:cubicBezTo>
                      <a:cubicBezTo>
                        <a:pt x="52" y="356"/>
                        <a:pt x="50" y="351"/>
                        <a:pt x="52" y="347"/>
                      </a:cubicBezTo>
                      <a:cubicBezTo>
                        <a:pt x="56" y="338"/>
                        <a:pt x="56" y="338"/>
                        <a:pt x="56" y="338"/>
                      </a:cubicBezTo>
                      <a:cubicBezTo>
                        <a:pt x="75" y="295"/>
                        <a:pt x="98" y="241"/>
                        <a:pt x="101" y="185"/>
                      </a:cubicBezTo>
                      <a:cubicBezTo>
                        <a:pt x="89" y="180"/>
                        <a:pt x="78" y="173"/>
                        <a:pt x="69" y="164"/>
                      </a:cubicBezTo>
                      <a:cubicBezTo>
                        <a:pt x="52" y="146"/>
                        <a:pt x="41" y="123"/>
                        <a:pt x="41" y="96"/>
                      </a:cubicBezTo>
                      <a:cubicBezTo>
                        <a:pt x="41" y="70"/>
                        <a:pt x="52" y="46"/>
                        <a:pt x="69" y="28"/>
                      </a:cubicBezTo>
                      <a:cubicBezTo>
                        <a:pt x="69" y="28"/>
                        <a:pt x="69" y="28"/>
                        <a:pt x="69" y="28"/>
                      </a:cubicBezTo>
                      <a:cubicBezTo>
                        <a:pt x="87" y="11"/>
                        <a:pt x="111" y="0"/>
                        <a:pt x="137" y="0"/>
                      </a:cubicBezTo>
                      <a:cubicBezTo>
                        <a:pt x="163" y="0"/>
                        <a:pt x="187" y="11"/>
                        <a:pt x="205" y="28"/>
                      </a:cubicBezTo>
                      <a:cubicBezTo>
                        <a:pt x="205" y="28"/>
                        <a:pt x="205" y="28"/>
                        <a:pt x="205" y="28"/>
                      </a:cubicBezTo>
                      <a:cubicBezTo>
                        <a:pt x="205" y="28"/>
                        <a:pt x="205" y="28"/>
                        <a:pt x="205" y="28"/>
                      </a:cubicBezTo>
                      <a:cubicBezTo>
                        <a:pt x="205" y="28"/>
                        <a:pt x="205" y="28"/>
                        <a:pt x="205" y="28"/>
                      </a:cubicBezTo>
                      <a:cubicBezTo>
                        <a:pt x="222" y="46"/>
                        <a:pt x="233" y="70"/>
                        <a:pt x="233" y="96"/>
                      </a:cubicBezTo>
                      <a:cubicBezTo>
                        <a:pt x="233" y="122"/>
                        <a:pt x="222" y="146"/>
                        <a:pt x="205" y="163"/>
                      </a:cubicBezTo>
                      <a:cubicBezTo>
                        <a:pt x="205" y="164"/>
                        <a:pt x="205" y="164"/>
                        <a:pt x="205" y="164"/>
                      </a:cubicBezTo>
                      <a:cubicBezTo>
                        <a:pt x="196" y="173"/>
                        <a:pt x="185" y="180"/>
                        <a:pt x="173" y="185"/>
                      </a:cubicBezTo>
                      <a:cubicBezTo>
                        <a:pt x="175" y="242"/>
                        <a:pt x="197" y="292"/>
                        <a:pt x="216" y="333"/>
                      </a:cubicBezTo>
                      <a:cubicBezTo>
                        <a:pt x="217" y="335"/>
                        <a:pt x="217" y="337"/>
                        <a:pt x="221" y="346"/>
                      </a:cubicBezTo>
                      <a:cubicBezTo>
                        <a:pt x="222" y="348"/>
                        <a:pt x="223" y="350"/>
                        <a:pt x="223" y="351"/>
                      </a:cubicBezTo>
                      <a:cubicBezTo>
                        <a:pt x="223" y="355"/>
                        <a:pt x="221" y="358"/>
                        <a:pt x="219" y="360"/>
                      </a:cubicBezTo>
                      <a:cubicBezTo>
                        <a:pt x="226" y="360"/>
                        <a:pt x="226" y="360"/>
                        <a:pt x="226" y="360"/>
                      </a:cubicBezTo>
                      <a:cubicBezTo>
                        <a:pt x="226" y="360"/>
                        <a:pt x="226" y="360"/>
                        <a:pt x="226" y="360"/>
                      </a:cubicBezTo>
                      <a:cubicBezTo>
                        <a:pt x="227" y="360"/>
                        <a:pt x="229" y="360"/>
                        <a:pt x="230" y="361"/>
                      </a:cubicBezTo>
                      <a:cubicBezTo>
                        <a:pt x="236" y="363"/>
                        <a:pt x="238" y="370"/>
                        <a:pt x="236" y="375"/>
                      </a:cubicBezTo>
                      <a:cubicBezTo>
                        <a:pt x="232" y="383"/>
                        <a:pt x="232" y="383"/>
                        <a:pt x="232" y="383"/>
                      </a:cubicBezTo>
                      <a:cubicBezTo>
                        <a:pt x="271" y="431"/>
                        <a:pt x="271" y="431"/>
                        <a:pt x="271" y="431"/>
                      </a:cubicBezTo>
                      <a:cubicBezTo>
                        <a:pt x="271" y="431"/>
                        <a:pt x="271" y="431"/>
                        <a:pt x="271" y="431"/>
                      </a:cubicBezTo>
                      <a:cubicBezTo>
                        <a:pt x="273" y="434"/>
                        <a:pt x="274" y="438"/>
                        <a:pt x="272" y="442"/>
                      </a:cubicBezTo>
                      <a:cubicBezTo>
                        <a:pt x="260" y="467"/>
                        <a:pt x="260" y="467"/>
                        <a:pt x="260" y="467"/>
                      </a:cubicBezTo>
                      <a:cubicBezTo>
                        <a:pt x="262" y="467"/>
                        <a:pt x="264" y="469"/>
                        <a:pt x="266" y="470"/>
                      </a:cubicBezTo>
                      <a:cubicBezTo>
                        <a:pt x="269" y="473"/>
                        <a:pt x="270" y="477"/>
                        <a:pt x="270" y="482"/>
                      </a:cubicBezTo>
                      <a:cubicBezTo>
                        <a:pt x="270" y="499"/>
                        <a:pt x="270" y="499"/>
                        <a:pt x="270" y="499"/>
                      </a:cubicBezTo>
                      <a:cubicBezTo>
                        <a:pt x="270" y="503"/>
                        <a:pt x="268" y="507"/>
                        <a:pt x="266" y="510"/>
                      </a:cubicBezTo>
                      <a:cubicBezTo>
                        <a:pt x="265" y="510"/>
                        <a:pt x="265" y="510"/>
                        <a:pt x="265" y="511"/>
                      </a:cubicBezTo>
                      <a:cubicBezTo>
                        <a:pt x="262" y="513"/>
                        <a:pt x="258" y="515"/>
                        <a:pt x="254" y="515"/>
                      </a:cubicBezTo>
                      <a:cubicBezTo>
                        <a:pt x="70" y="515"/>
                        <a:pt x="70" y="515"/>
                        <a:pt x="70" y="515"/>
                      </a:cubicBezTo>
                      <a:close/>
                    </a:path>
                  </a:pathLst>
                </a:custGeom>
                <a:solidFill>
                  <a:sysClr val="window" lastClr="FFFFFF"/>
                </a:solidFill>
                <a:ln w="9525">
                  <a:noFill/>
                  <a:round/>
                  <a:headEnd/>
                  <a:tailEnd/>
                </a:ln>
                <a:extLst/>
              </p:spPr>
              <p:txBody>
                <a:bodyPr vert="horz" wrap="square" lIns="68564" tIns="34282" rIns="68564" bIns="34282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j-lt"/>
                    <a:cs typeface="Arial" charset="0"/>
                  </a:endParaRPr>
                </a:p>
              </p:txBody>
            </p:sp>
            <p:sp>
              <p:nvSpPr>
                <p:cNvPr id="64" name="Freeform 7">
                  <a:extLst>
                    <a:ext uri="{FF2B5EF4-FFF2-40B4-BE49-F238E27FC236}">
                      <a16:creationId xmlns="" xmlns:a16="http://schemas.microsoft.com/office/drawing/2014/main" id="{F6E9D48B-75A6-40DD-8799-FE7D68585F56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3310760" y="2514760"/>
                  <a:ext cx="108211" cy="214228"/>
                </a:xfrm>
                <a:custGeom>
                  <a:avLst/>
                  <a:gdLst>
                    <a:gd name="T0" fmla="*/ 110 w 251"/>
                    <a:gd name="T1" fmla="*/ 159 h 515"/>
                    <a:gd name="T2" fmla="*/ 84 w 251"/>
                    <a:gd name="T3" fmla="*/ 96 h 515"/>
                    <a:gd name="T4" fmla="*/ 119 w 251"/>
                    <a:gd name="T5" fmla="*/ 24 h 515"/>
                    <a:gd name="T6" fmla="*/ 85 w 251"/>
                    <a:gd name="T7" fmla="*/ 44 h 515"/>
                    <a:gd name="T8" fmla="*/ 63 w 251"/>
                    <a:gd name="T9" fmla="*/ 96 h 515"/>
                    <a:gd name="T10" fmla="*/ 104 w 251"/>
                    <a:gd name="T11" fmla="*/ 162 h 515"/>
                    <a:gd name="T12" fmla="*/ 100 w 251"/>
                    <a:gd name="T13" fmla="*/ 340 h 515"/>
                    <a:gd name="T14" fmla="*/ 122 w 251"/>
                    <a:gd name="T15" fmla="*/ 191 h 515"/>
                    <a:gd name="T16" fmla="*/ 60 w 251"/>
                    <a:gd name="T17" fmla="*/ 462 h 515"/>
                    <a:gd name="T18" fmla="*/ 52 w 251"/>
                    <a:gd name="T19" fmla="*/ 431 h 515"/>
                    <a:gd name="T20" fmla="*/ 78 w 251"/>
                    <a:gd name="T21" fmla="*/ 405 h 515"/>
                    <a:gd name="T22" fmla="*/ 213 w 251"/>
                    <a:gd name="T23" fmla="*/ 394 h 515"/>
                    <a:gd name="T24" fmla="*/ 25 w 251"/>
                    <a:gd name="T25" fmla="*/ 439 h 515"/>
                    <a:gd name="T26" fmla="*/ 60 w 251"/>
                    <a:gd name="T27" fmla="*/ 462 h 515"/>
                    <a:gd name="T28" fmla="*/ 54 w 251"/>
                    <a:gd name="T29" fmla="*/ 488 h 515"/>
                    <a:gd name="T30" fmla="*/ 26 w 251"/>
                    <a:gd name="T31" fmla="*/ 492 h 515"/>
                    <a:gd name="T32" fmla="*/ 70 w 251"/>
                    <a:gd name="T33" fmla="*/ 515 h 515"/>
                    <a:gd name="T34" fmla="*/ 20 w 251"/>
                    <a:gd name="T35" fmla="*/ 515 h 515"/>
                    <a:gd name="T36" fmla="*/ 8 w 251"/>
                    <a:gd name="T37" fmla="*/ 510 h 515"/>
                    <a:gd name="T38" fmla="*/ 4 w 251"/>
                    <a:gd name="T39" fmla="*/ 499 h 515"/>
                    <a:gd name="T40" fmla="*/ 8 w 251"/>
                    <a:gd name="T41" fmla="*/ 470 h 515"/>
                    <a:gd name="T42" fmla="*/ 2 w 251"/>
                    <a:gd name="T43" fmla="*/ 443 h 515"/>
                    <a:gd name="T44" fmla="*/ 42 w 251"/>
                    <a:gd name="T45" fmla="*/ 383 h 515"/>
                    <a:gd name="T46" fmla="*/ 37 w 251"/>
                    <a:gd name="T47" fmla="*/ 371 h 515"/>
                    <a:gd name="T48" fmla="*/ 55 w 251"/>
                    <a:gd name="T49" fmla="*/ 360 h 515"/>
                    <a:gd name="T50" fmla="*/ 56 w 251"/>
                    <a:gd name="T51" fmla="*/ 338 h 515"/>
                    <a:gd name="T52" fmla="*/ 69 w 251"/>
                    <a:gd name="T53" fmla="*/ 164 h 515"/>
                    <a:gd name="T54" fmla="*/ 69 w 251"/>
                    <a:gd name="T55" fmla="*/ 28 h 515"/>
                    <a:gd name="T56" fmla="*/ 137 w 251"/>
                    <a:gd name="T57" fmla="*/ 0 h 515"/>
                    <a:gd name="T58" fmla="*/ 205 w 251"/>
                    <a:gd name="T59" fmla="*/ 28 h 515"/>
                    <a:gd name="T60" fmla="*/ 205 w 251"/>
                    <a:gd name="T61" fmla="*/ 28 h 515"/>
                    <a:gd name="T62" fmla="*/ 205 w 251"/>
                    <a:gd name="T63" fmla="*/ 163 h 515"/>
                    <a:gd name="T64" fmla="*/ 173 w 251"/>
                    <a:gd name="T65" fmla="*/ 185 h 515"/>
                    <a:gd name="T66" fmla="*/ 221 w 251"/>
                    <a:gd name="T67" fmla="*/ 346 h 515"/>
                    <a:gd name="T68" fmla="*/ 219 w 251"/>
                    <a:gd name="T69" fmla="*/ 360 h 515"/>
                    <a:gd name="T70" fmla="*/ 226 w 251"/>
                    <a:gd name="T71" fmla="*/ 360 h 515"/>
                    <a:gd name="T72" fmla="*/ 236 w 251"/>
                    <a:gd name="T73" fmla="*/ 375 h 515"/>
                    <a:gd name="T74" fmla="*/ 251 w 251"/>
                    <a:gd name="T75" fmla="*/ 406 h 515"/>
                    <a:gd name="T76" fmla="*/ 224 w 251"/>
                    <a:gd name="T77" fmla="*/ 505 h 515"/>
                    <a:gd name="T78" fmla="*/ 70 w 251"/>
                    <a:gd name="T79" fmla="*/ 515 h 5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</a:cxnLst>
                  <a:rect l="0" t="0" r="r" b="b"/>
                  <a:pathLst>
                    <a:path w="251" h="515">
                      <a:moveTo>
                        <a:pt x="104" y="162"/>
                      </a:moveTo>
                      <a:cubicBezTo>
                        <a:pt x="106" y="161"/>
                        <a:pt x="107" y="160"/>
                        <a:pt x="110" y="159"/>
                      </a:cubicBezTo>
                      <a:cubicBezTo>
                        <a:pt x="108" y="158"/>
                        <a:pt x="107" y="156"/>
                        <a:pt x="106" y="155"/>
                      </a:cubicBezTo>
                      <a:cubicBezTo>
                        <a:pt x="92" y="139"/>
                        <a:pt x="84" y="119"/>
                        <a:pt x="84" y="96"/>
                      </a:cubicBezTo>
                      <a:cubicBezTo>
                        <a:pt x="84" y="73"/>
                        <a:pt x="92" y="52"/>
                        <a:pt x="106" y="36"/>
                      </a:cubicBezTo>
                      <a:cubicBezTo>
                        <a:pt x="110" y="32"/>
                        <a:pt x="115" y="28"/>
                        <a:pt x="119" y="24"/>
                      </a:cubicBezTo>
                      <a:cubicBezTo>
                        <a:pt x="106" y="28"/>
                        <a:pt x="94" y="35"/>
                        <a:pt x="85" y="44"/>
                      </a:cubicBezTo>
                      <a:cubicBezTo>
                        <a:pt x="85" y="44"/>
                        <a:pt x="85" y="44"/>
                        <a:pt x="85" y="44"/>
                      </a:cubicBezTo>
                      <a:cubicBezTo>
                        <a:pt x="85" y="44"/>
                        <a:pt x="85" y="44"/>
                        <a:pt x="85" y="44"/>
                      </a:cubicBezTo>
                      <a:cubicBezTo>
                        <a:pt x="72" y="57"/>
                        <a:pt x="63" y="76"/>
                        <a:pt x="63" y="96"/>
                      </a:cubicBezTo>
                      <a:cubicBezTo>
                        <a:pt x="63" y="116"/>
                        <a:pt x="72" y="135"/>
                        <a:pt x="85" y="148"/>
                      </a:cubicBezTo>
                      <a:cubicBezTo>
                        <a:pt x="90" y="154"/>
                        <a:pt x="97" y="158"/>
                        <a:pt x="104" y="162"/>
                      </a:cubicBezTo>
                      <a:close/>
                      <a:moveTo>
                        <a:pt x="79" y="340"/>
                      </a:moveTo>
                      <a:cubicBezTo>
                        <a:pt x="100" y="340"/>
                        <a:pt x="100" y="340"/>
                        <a:pt x="100" y="340"/>
                      </a:cubicBezTo>
                      <a:cubicBezTo>
                        <a:pt x="115" y="305"/>
                        <a:pt x="131" y="230"/>
                        <a:pt x="133" y="191"/>
                      </a:cubicBezTo>
                      <a:cubicBezTo>
                        <a:pt x="131" y="191"/>
                        <a:pt x="124" y="191"/>
                        <a:pt x="122" y="191"/>
                      </a:cubicBezTo>
                      <a:cubicBezTo>
                        <a:pt x="119" y="247"/>
                        <a:pt x="97" y="298"/>
                        <a:pt x="79" y="340"/>
                      </a:cubicBezTo>
                      <a:close/>
                      <a:moveTo>
                        <a:pt x="60" y="462"/>
                      </a:moveTo>
                      <a:cubicBezTo>
                        <a:pt x="51" y="442"/>
                        <a:pt x="51" y="442"/>
                        <a:pt x="51" y="442"/>
                      </a:cubicBezTo>
                      <a:cubicBezTo>
                        <a:pt x="49" y="438"/>
                        <a:pt x="49" y="434"/>
                        <a:pt x="52" y="431"/>
                      </a:cubicBezTo>
                      <a:cubicBezTo>
                        <a:pt x="69" y="409"/>
                        <a:pt x="69" y="409"/>
                        <a:pt x="69" y="409"/>
                      </a:cubicBezTo>
                      <a:cubicBezTo>
                        <a:pt x="72" y="406"/>
                        <a:pt x="75" y="405"/>
                        <a:pt x="78" y="405"/>
                      </a:cubicBezTo>
                      <a:cubicBezTo>
                        <a:pt x="221" y="404"/>
                        <a:pt x="221" y="404"/>
                        <a:pt x="221" y="404"/>
                      </a:cubicBezTo>
                      <a:cubicBezTo>
                        <a:pt x="213" y="394"/>
                        <a:pt x="213" y="394"/>
                        <a:pt x="213" y="394"/>
                      </a:cubicBezTo>
                      <a:cubicBezTo>
                        <a:pt x="61" y="394"/>
                        <a:pt x="61" y="394"/>
                        <a:pt x="61" y="394"/>
                      </a:cubicBezTo>
                      <a:cubicBezTo>
                        <a:pt x="25" y="439"/>
                        <a:pt x="25" y="439"/>
                        <a:pt x="25" y="439"/>
                      </a:cubicBezTo>
                      <a:cubicBezTo>
                        <a:pt x="37" y="462"/>
                        <a:pt x="37" y="462"/>
                        <a:pt x="37" y="462"/>
                      </a:cubicBezTo>
                      <a:cubicBezTo>
                        <a:pt x="60" y="462"/>
                        <a:pt x="60" y="462"/>
                        <a:pt x="60" y="462"/>
                      </a:cubicBezTo>
                      <a:close/>
                      <a:moveTo>
                        <a:pt x="54" y="492"/>
                      </a:moveTo>
                      <a:cubicBezTo>
                        <a:pt x="54" y="488"/>
                        <a:pt x="54" y="488"/>
                        <a:pt x="54" y="488"/>
                      </a:cubicBezTo>
                      <a:cubicBezTo>
                        <a:pt x="26" y="488"/>
                        <a:pt x="26" y="488"/>
                        <a:pt x="26" y="488"/>
                      </a:cubicBezTo>
                      <a:cubicBezTo>
                        <a:pt x="26" y="492"/>
                        <a:pt x="26" y="492"/>
                        <a:pt x="26" y="492"/>
                      </a:cubicBezTo>
                      <a:cubicBezTo>
                        <a:pt x="54" y="492"/>
                        <a:pt x="54" y="492"/>
                        <a:pt x="54" y="492"/>
                      </a:cubicBezTo>
                      <a:close/>
                      <a:moveTo>
                        <a:pt x="70" y="515"/>
                      </a:moveTo>
                      <a:cubicBezTo>
                        <a:pt x="70" y="515"/>
                        <a:pt x="70" y="515"/>
                        <a:pt x="70" y="515"/>
                      </a:cubicBezTo>
                      <a:cubicBezTo>
                        <a:pt x="20" y="515"/>
                        <a:pt x="20" y="515"/>
                        <a:pt x="20" y="515"/>
                      </a:cubicBezTo>
                      <a:cubicBezTo>
                        <a:pt x="15" y="515"/>
                        <a:pt x="11" y="513"/>
                        <a:pt x="8" y="510"/>
                      </a:cubicBezTo>
                      <a:cubicBezTo>
                        <a:pt x="8" y="510"/>
                        <a:pt x="8" y="510"/>
                        <a:pt x="8" y="510"/>
                      </a:cubicBezTo>
                      <a:cubicBezTo>
                        <a:pt x="8" y="510"/>
                        <a:pt x="8" y="510"/>
                        <a:pt x="8" y="510"/>
                      </a:cubicBezTo>
                      <a:cubicBezTo>
                        <a:pt x="5" y="507"/>
                        <a:pt x="4" y="503"/>
                        <a:pt x="4" y="499"/>
                      </a:cubicBezTo>
                      <a:cubicBezTo>
                        <a:pt x="4" y="482"/>
                        <a:pt x="4" y="482"/>
                        <a:pt x="4" y="482"/>
                      </a:cubicBezTo>
                      <a:cubicBezTo>
                        <a:pt x="4" y="477"/>
                        <a:pt x="5" y="473"/>
                        <a:pt x="8" y="470"/>
                      </a:cubicBezTo>
                      <a:cubicBezTo>
                        <a:pt x="10" y="469"/>
                        <a:pt x="12" y="467"/>
                        <a:pt x="14" y="467"/>
                      </a:cubicBezTo>
                      <a:cubicBezTo>
                        <a:pt x="2" y="443"/>
                        <a:pt x="2" y="443"/>
                        <a:pt x="2" y="443"/>
                      </a:cubicBezTo>
                      <a:cubicBezTo>
                        <a:pt x="0" y="439"/>
                        <a:pt x="1" y="434"/>
                        <a:pt x="3" y="431"/>
                      </a:cubicBezTo>
                      <a:cubicBezTo>
                        <a:pt x="42" y="383"/>
                        <a:pt x="42" y="383"/>
                        <a:pt x="42" y="383"/>
                      </a:cubicBezTo>
                      <a:cubicBezTo>
                        <a:pt x="39" y="376"/>
                        <a:pt x="39" y="376"/>
                        <a:pt x="39" y="376"/>
                      </a:cubicBezTo>
                      <a:cubicBezTo>
                        <a:pt x="38" y="374"/>
                        <a:pt x="37" y="372"/>
                        <a:pt x="37" y="371"/>
                      </a:cubicBezTo>
                      <a:cubicBezTo>
                        <a:pt x="37" y="364"/>
                        <a:pt x="42" y="360"/>
                        <a:pt x="48" y="360"/>
                      </a:cubicBezTo>
                      <a:cubicBezTo>
                        <a:pt x="55" y="360"/>
                        <a:pt x="55" y="360"/>
                        <a:pt x="55" y="360"/>
                      </a:cubicBezTo>
                      <a:cubicBezTo>
                        <a:pt x="52" y="356"/>
                        <a:pt x="50" y="351"/>
                        <a:pt x="52" y="347"/>
                      </a:cubicBezTo>
                      <a:cubicBezTo>
                        <a:pt x="56" y="338"/>
                        <a:pt x="56" y="338"/>
                        <a:pt x="56" y="338"/>
                      </a:cubicBezTo>
                      <a:cubicBezTo>
                        <a:pt x="75" y="295"/>
                        <a:pt x="98" y="241"/>
                        <a:pt x="101" y="185"/>
                      </a:cubicBezTo>
                      <a:cubicBezTo>
                        <a:pt x="89" y="180"/>
                        <a:pt x="78" y="173"/>
                        <a:pt x="69" y="164"/>
                      </a:cubicBezTo>
                      <a:cubicBezTo>
                        <a:pt x="52" y="146"/>
                        <a:pt x="41" y="123"/>
                        <a:pt x="41" y="96"/>
                      </a:cubicBezTo>
                      <a:cubicBezTo>
                        <a:pt x="41" y="70"/>
                        <a:pt x="52" y="46"/>
                        <a:pt x="69" y="28"/>
                      </a:cubicBezTo>
                      <a:cubicBezTo>
                        <a:pt x="69" y="28"/>
                        <a:pt x="69" y="28"/>
                        <a:pt x="69" y="28"/>
                      </a:cubicBezTo>
                      <a:cubicBezTo>
                        <a:pt x="87" y="11"/>
                        <a:pt x="111" y="0"/>
                        <a:pt x="137" y="0"/>
                      </a:cubicBezTo>
                      <a:cubicBezTo>
                        <a:pt x="163" y="0"/>
                        <a:pt x="187" y="11"/>
                        <a:pt x="205" y="28"/>
                      </a:cubicBezTo>
                      <a:cubicBezTo>
                        <a:pt x="205" y="28"/>
                        <a:pt x="205" y="28"/>
                        <a:pt x="205" y="28"/>
                      </a:cubicBezTo>
                      <a:cubicBezTo>
                        <a:pt x="205" y="28"/>
                        <a:pt x="205" y="28"/>
                        <a:pt x="205" y="28"/>
                      </a:cubicBezTo>
                      <a:cubicBezTo>
                        <a:pt x="205" y="28"/>
                        <a:pt x="205" y="28"/>
                        <a:pt x="205" y="28"/>
                      </a:cubicBezTo>
                      <a:cubicBezTo>
                        <a:pt x="222" y="46"/>
                        <a:pt x="233" y="70"/>
                        <a:pt x="233" y="96"/>
                      </a:cubicBezTo>
                      <a:cubicBezTo>
                        <a:pt x="233" y="122"/>
                        <a:pt x="222" y="146"/>
                        <a:pt x="205" y="163"/>
                      </a:cubicBezTo>
                      <a:cubicBezTo>
                        <a:pt x="205" y="164"/>
                        <a:pt x="205" y="164"/>
                        <a:pt x="205" y="164"/>
                      </a:cubicBezTo>
                      <a:cubicBezTo>
                        <a:pt x="196" y="173"/>
                        <a:pt x="185" y="180"/>
                        <a:pt x="173" y="185"/>
                      </a:cubicBezTo>
                      <a:cubicBezTo>
                        <a:pt x="175" y="242"/>
                        <a:pt x="197" y="292"/>
                        <a:pt x="216" y="333"/>
                      </a:cubicBezTo>
                      <a:cubicBezTo>
                        <a:pt x="217" y="335"/>
                        <a:pt x="217" y="337"/>
                        <a:pt x="221" y="346"/>
                      </a:cubicBezTo>
                      <a:cubicBezTo>
                        <a:pt x="222" y="348"/>
                        <a:pt x="223" y="350"/>
                        <a:pt x="223" y="351"/>
                      </a:cubicBezTo>
                      <a:cubicBezTo>
                        <a:pt x="223" y="355"/>
                        <a:pt x="221" y="358"/>
                        <a:pt x="219" y="360"/>
                      </a:cubicBezTo>
                      <a:cubicBezTo>
                        <a:pt x="226" y="360"/>
                        <a:pt x="226" y="360"/>
                        <a:pt x="226" y="360"/>
                      </a:cubicBezTo>
                      <a:cubicBezTo>
                        <a:pt x="226" y="360"/>
                        <a:pt x="226" y="360"/>
                        <a:pt x="226" y="360"/>
                      </a:cubicBezTo>
                      <a:cubicBezTo>
                        <a:pt x="227" y="360"/>
                        <a:pt x="229" y="360"/>
                        <a:pt x="231" y="361"/>
                      </a:cubicBezTo>
                      <a:cubicBezTo>
                        <a:pt x="236" y="363"/>
                        <a:pt x="238" y="370"/>
                        <a:pt x="236" y="375"/>
                      </a:cubicBezTo>
                      <a:cubicBezTo>
                        <a:pt x="232" y="383"/>
                        <a:pt x="232" y="383"/>
                        <a:pt x="232" y="383"/>
                      </a:cubicBezTo>
                      <a:cubicBezTo>
                        <a:pt x="251" y="406"/>
                        <a:pt x="251" y="406"/>
                        <a:pt x="251" y="406"/>
                      </a:cubicBezTo>
                      <a:cubicBezTo>
                        <a:pt x="223" y="468"/>
                        <a:pt x="223" y="468"/>
                        <a:pt x="223" y="468"/>
                      </a:cubicBezTo>
                      <a:cubicBezTo>
                        <a:pt x="218" y="480"/>
                        <a:pt x="218" y="493"/>
                        <a:pt x="224" y="505"/>
                      </a:cubicBezTo>
                      <a:cubicBezTo>
                        <a:pt x="229" y="515"/>
                        <a:pt x="229" y="515"/>
                        <a:pt x="229" y="515"/>
                      </a:cubicBezTo>
                      <a:cubicBezTo>
                        <a:pt x="70" y="515"/>
                        <a:pt x="70" y="515"/>
                        <a:pt x="70" y="515"/>
                      </a:cubicBezTo>
                      <a:close/>
                    </a:path>
                  </a:pathLst>
                </a:custGeom>
                <a:solidFill>
                  <a:sysClr val="window" lastClr="FFFFFF"/>
                </a:solidFill>
                <a:ln w="9525">
                  <a:noFill/>
                  <a:round/>
                  <a:headEnd/>
                  <a:tailEnd/>
                </a:ln>
                <a:extLst/>
              </p:spPr>
              <p:txBody>
                <a:bodyPr vert="horz" wrap="square" lIns="68564" tIns="34282" rIns="68564" bIns="34282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j-lt"/>
                    <a:cs typeface="Arial" charset="0"/>
                  </a:endParaRPr>
                </a:p>
              </p:txBody>
            </p:sp>
            <p:sp>
              <p:nvSpPr>
                <p:cNvPr id="65" name="Freeform 8">
                  <a:extLst>
                    <a:ext uri="{FF2B5EF4-FFF2-40B4-BE49-F238E27FC236}">
                      <a16:creationId xmlns="" xmlns:a16="http://schemas.microsoft.com/office/drawing/2014/main" id="{487183D0-E3DD-4E8C-8B05-7FF04A151C6C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3418058" y="2392596"/>
                  <a:ext cx="161313" cy="363325"/>
                </a:xfrm>
                <a:custGeom>
                  <a:avLst/>
                  <a:gdLst>
                    <a:gd name="T0" fmla="*/ 138 w 374"/>
                    <a:gd name="T1" fmla="*/ 40 h 874"/>
                    <a:gd name="T2" fmla="*/ 176 w 374"/>
                    <a:gd name="T3" fmla="*/ 0 h 874"/>
                    <a:gd name="T4" fmla="*/ 211 w 374"/>
                    <a:gd name="T5" fmla="*/ 40 h 874"/>
                    <a:gd name="T6" fmla="*/ 249 w 374"/>
                    <a:gd name="T7" fmla="*/ 74 h 874"/>
                    <a:gd name="T8" fmla="*/ 211 w 374"/>
                    <a:gd name="T9" fmla="*/ 105 h 874"/>
                    <a:gd name="T10" fmla="*/ 332 w 374"/>
                    <a:gd name="T11" fmla="*/ 123 h 874"/>
                    <a:gd name="T12" fmla="*/ 345 w 374"/>
                    <a:gd name="T13" fmla="*/ 214 h 874"/>
                    <a:gd name="T14" fmla="*/ 351 w 374"/>
                    <a:gd name="T15" fmla="*/ 241 h 874"/>
                    <a:gd name="T16" fmla="*/ 345 w 374"/>
                    <a:gd name="T17" fmla="*/ 255 h 874"/>
                    <a:gd name="T18" fmla="*/ 297 w 374"/>
                    <a:gd name="T19" fmla="*/ 284 h 874"/>
                    <a:gd name="T20" fmla="*/ 291 w 374"/>
                    <a:gd name="T21" fmla="*/ 627 h 874"/>
                    <a:gd name="T22" fmla="*/ 316 w 374"/>
                    <a:gd name="T23" fmla="*/ 652 h 874"/>
                    <a:gd name="T24" fmla="*/ 322 w 374"/>
                    <a:gd name="T25" fmla="*/ 679 h 874"/>
                    <a:gd name="T26" fmla="*/ 372 w 374"/>
                    <a:gd name="T27" fmla="*/ 786 h 874"/>
                    <a:gd name="T28" fmla="*/ 365 w 374"/>
                    <a:gd name="T29" fmla="*/ 820 h 874"/>
                    <a:gd name="T30" fmla="*/ 365 w 374"/>
                    <a:gd name="T31" fmla="*/ 868 h 874"/>
                    <a:gd name="T32" fmla="*/ 75 w 374"/>
                    <a:gd name="T33" fmla="*/ 874 h 874"/>
                    <a:gd name="T34" fmla="*/ 9 w 374"/>
                    <a:gd name="T35" fmla="*/ 868 h 874"/>
                    <a:gd name="T36" fmla="*/ 3 w 374"/>
                    <a:gd name="T37" fmla="*/ 834 h 874"/>
                    <a:gd name="T38" fmla="*/ 2 w 374"/>
                    <a:gd name="T39" fmla="*/ 786 h 874"/>
                    <a:gd name="T40" fmla="*/ 1 w 374"/>
                    <a:gd name="T41" fmla="*/ 774 h 874"/>
                    <a:gd name="T42" fmla="*/ 52 w 374"/>
                    <a:gd name="T43" fmla="*/ 679 h 874"/>
                    <a:gd name="T44" fmla="*/ 71 w 374"/>
                    <a:gd name="T45" fmla="*/ 640 h 874"/>
                    <a:gd name="T46" fmla="*/ 92 w 374"/>
                    <a:gd name="T47" fmla="*/ 295 h 874"/>
                    <a:gd name="T48" fmla="*/ 77 w 374"/>
                    <a:gd name="T49" fmla="*/ 285 h 874"/>
                    <a:gd name="T50" fmla="*/ 29 w 374"/>
                    <a:gd name="T51" fmla="*/ 255 h 874"/>
                    <a:gd name="T52" fmla="*/ 23 w 374"/>
                    <a:gd name="T53" fmla="*/ 228 h 874"/>
                    <a:gd name="T54" fmla="*/ 43 w 374"/>
                    <a:gd name="T55" fmla="*/ 209 h 874"/>
                    <a:gd name="T56" fmla="*/ 52 w 374"/>
                    <a:gd name="T57" fmla="*/ 106 h 874"/>
                    <a:gd name="T58" fmla="*/ 163 w 374"/>
                    <a:gd name="T59" fmla="*/ 105 h 874"/>
                    <a:gd name="T60" fmla="*/ 124 w 374"/>
                    <a:gd name="T61" fmla="*/ 74 h 874"/>
                    <a:gd name="T62" fmla="*/ 72 w 374"/>
                    <a:gd name="T63" fmla="*/ 132 h 874"/>
                    <a:gd name="T64" fmla="*/ 126 w 374"/>
                    <a:gd name="T65" fmla="*/ 268 h 874"/>
                    <a:gd name="T66" fmla="*/ 101 w 374"/>
                    <a:gd name="T67" fmla="*/ 268 h 874"/>
                    <a:gd name="T68" fmla="*/ 126 w 374"/>
                    <a:gd name="T69" fmla="*/ 268 h 874"/>
                    <a:gd name="T70" fmla="*/ 145 w 374"/>
                    <a:gd name="T71" fmla="*/ 295 h 874"/>
                    <a:gd name="T72" fmla="*/ 108 w 374"/>
                    <a:gd name="T73" fmla="*/ 640 h 874"/>
                    <a:gd name="T74" fmla="*/ 107 w 374"/>
                    <a:gd name="T75" fmla="*/ 668 h 874"/>
                    <a:gd name="T76" fmla="*/ 105 w 374"/>
                    <a:gd name="T77" fmla="*/ 679 h 874"/>
                    <a:gd name="T78" fmla="*/ 30 w 374"/>
                    <a:gd name="T79" fmla="*/ 841 h 874"/>
                    <a:gd name="T80" fmla="*/ 311 w 374"/>
                    <a:gd name="T81" fmla="*/ 706 h 874"/>
                    <a:gd name="T82" fmla="*/ 28 w 374"/>
                    <a:gd name="T83" fmla="*/ 779 h 874"/>
                    <a:gd name="T84" fmla="*/ 54 w 374"/>
                    <a:gd name="T85" fmla="*/ 786 h 874"/>
                    <a:gd name="T86" fmla="*/ 54 w 374"/>
                    <a:gd name="T87" fmla="*/ 774 h 874"/>
                    <a:gd name="T88" fmla="*/ 321 w 374"/>
                    <a:gd name="T89" fmla="*/ 723 h 8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374" h="874">
                      <a:moveTo>
                        <a:pt x="124" y="74"/>
                      </a:moveTo>
                      <a:cubicBezTo>
                        <a:pt x="124" y="53"/>
                        <a:pt x="124" y="53"/>
                        <a:pt x="124" y="53"/>
                      </a:cubicBezTo>
                      <a:cubicBezTo>
                        <a:pt x="124" y="46"/>
                        <a:pt x="130" y="40"/>
                        <a:pt x="138" y="40"/>
                      </a:cubicBezTo>
                      <a:cubicBezTo>
                        <a:pt x="163" y="40"/>
                        <a:pt x="163" y="40"/>
                        <a:pt x="163" y="40"/>
                      </a:cubicBezTo>
                      <a:cubicBezTo>
                        <a:pt x="163" y="14"/>
                        <a:pt x="163" y="14"/>
                        <a:pt x="163" y="14"/>
                      </a:cubicBezTo>
                      <a:cubicBezTo>
                        <a:pt x="163" y="6"/>
                        <a:pt x="169" y="0"/>
                        <a:pt x="176" y="0"/>
                      </a:cubicBezTo>
                      <a:cubicBezTo>
                        <a:pt x="197" y="0"/>
                        <a:pt x="197" y="0"/>
                        <a:pt x="197" y="0"/>
                      </a:cubicBezTo>
                      <a:cubicBezTo>
                        <a:pt x="205" y="0"/>
                        <a:pt x="211" y="6"/>
                        <a:pt x="211" y="14"/>
                      </a:cubicBezTo>
                      <a:cubicBezTo>
                        <a:pt x="211" y="40"/>
                        <a:pt x="211" y="40"/>
                        <a:pt x="211" y="40"/>
                      </a:cubicBezTo>
                      <a:cubicBezTo>
                        <a:pt x="236" y="40"/>
                        <a:pt x="236" y="40"/>
                        <a:pt x="236" y="40"/>
                      </a:cubicBezTo>
                      <a:cubicBezTo>
                        <a:pt x="243" y="40"/>
                        <a:pt x="249" y="46"/>
                        <a:pt x="249" y="53"/>
                      </a:cubicBezTo>
                      <a:cubicBezTo>
                        <a:pt x="249" y="74"/>
                        <a:pt x="249" y="74"/>
                        <a:pt x="249" y="74"/>
                      </a:cubicBezTo>
                      <a:cubicBezTo>
                        <a:pt x="249" y="81"/>
                        <a:pt x="243" y="87"/>
                        <a:pt x="236" y="87"/>
                      </a:cubicBezTo>
                      <a:cubicBezTo>
                        <a:pt x="211" y="87"/>
                        <a:pt x="211" y="87"/>
                        <a:pt x="211" y="87"/>
                      </a:cubicBezTo>
                      <a:cubicBezTo>
                        <a:pt x="211" y="105"/>
                        <a:pt x="211" y="105"/>
                        <a:pt x="211" y="105"/>
                      </a:cubicBezTo>
                      <a:cubicBezTo>
                        <a:pt x="319" y="105"/>
                        <a:pt x="319" y="105"/>
                        <a:pt x="319" y="105"/>
                      </a:cubicBezTo>
                      <a:cubicBezTo>
                        <a:pt x="326" y="105"/>
                        <a:pt x="332" y="111"/>
                        <a:pt x="332" y="119"/>
                      </a:cubicBezTo>
                      <a:cubicBezTo>
                        <a:pt x="332" y="120"/>
                        <a:pt x="332" y="122"/>
                        <a:pt x="332" y="123"/>
                      </a:cubicBezTo>
                      <a:cubicBezTo>
                        <a:pt x="312" y="209"/>
                        <a:pt x="312" y="209"/>
                        <a:pt x="312" y="209"/>
                      </a:cubicBezTo>
                      <a:cubicBezTo>
                        <a:pt x="331" y="209"/>
                        <a:pt x="331" y="209"/>
                        <a:pt x="331" y="209"/>
                      </a:cubicBezTo>
                      <a:cubicBezTo>
                        <a:pt x="337" y="209"/>
                        <a:pt x="341" y="211"/>
                        <a:pt x="345" y="214"/>
                      </a:cubicBezTo>
                      <a:cubicBezTo>
                        <a:pt x="345" y="214"/>
                        <a:pt x="345" y="214"/>
                        <a:pt x="345" y="214"/>
                      </a:cubicBezTo>
                      <a:cubicBezTo>
                        <a:pt x="349" y="218"/>
                        <a:pt x="351" y="223"/>
                        <a:pt x="351" y="228"/>
                      </a:cubicBezTo>
                      <a:cubicBezTo>
                        <a:pt x="351" y="241"/>
                        <a:pt x="351" y="241"/>
                        <a:pt x="351" y="241"/>
                      </a:cubicBezTo>
                      <a:cubicBezTo>
                        <a:pt x="351" y="247"/>
                        <a:pt x="349" y="251"/>
                        <a:pt x="345" y="255"/>
                      </a:cubicBezTo>
                      <a:cubicBezTo>
                        <a:pt x="345" y="255"/>
                        <a:pt x="345" y="255"/>
                        <a:pt x="345" y="255"/>
                      </a:cubicBezTo>
                      <a:cubicBezTo>
                        <a:pt x="345" y="255"/>
                        <a:pt x="345" y="255"/>
                        <a:pt x="345" y="255"/>
                      </a:cubicBezTo>
                      <a:cubicBezTo>
                        <a:pt x="341" y="259"/>
                        <a:pt x="337" y="261"/>
                        <a:pt x="331" y="261"/>
                      </a:cubicBezTo>
                      <a:cubicBezTo>
                        <a:pt x="302" y="261"/>
                        <a:pt x="302" y="261"/>
                        <a:pt x="302" y="261"/>
                      </a:cubicBezTo>
                      <a:cubicBezTo>
                        <a:pt x="297" y="284"/>
                        <a:pt x="297" y="284"/>
                        <a:pt x="297" y="284"/>
                      </a:cubicBezTo>
                      <a:cubicBezTo>
                        <a:pt x="296" y="291"/>
                        <a:pt x="290" y="295"/>
                        <a:pt x="283" y="295"/>
                      </a:cubicBezTo>
                      <a:cubicBezTo>
                        <a:pt x="282" y="295"/>
                        <a:pt x="282" y="295"/>
                        <a:pt x="282" y="295"/>
                      </a:cubicBezTo>
                      <a:cubicBezTo>
                        <a:pt x="243" y="442"/>
                        <a:pt x="266" y="531"/>
                        <a:pt x="291" y="627"/>
                      </a:cubicBezTo>
                      <a:cubicBezTo>
                        <a:pt x="294" y="640"/>
                        <a:pt x="294" y="640"/>
                        <a:pt x="294" y="640"/>
                      </a:cubicBezTo>
                      <a:cubicBezTo>
                        <a:pt x="303" y="640"/>
                        <a:pt x="303" y="640"/>
                        <a:pt x="303" y="640"/>
                      </a:cubicBezTo>
                      <a:cubicBezTo>
                        <a:pt x="310" y="640"/>
                        <a:pt x="316" y="646"/>
                        <a:pt x="316" y="652"/>
                      </a:cubicBezTo>
                      <a:cubicBezTo>
                        <a:pt x="322" y="679"/>
                        <a:pt x="322" y="679"/>
                        <a:pt x="322" y="679"/>
                      </a:cubicBezTo>
                      <a:cubicBezTo>
                        <a:pt x="322" y="679"/>
                        <a:pt x="322" y="679"/>
                        <a:pt x="322" y="679"/>
                      </a:cubicBezTo>
                      <a:cubicBezTo>
                        <a:pt x="322" y="679"/>
                        <a:pt x="322" y="679"/>
                        <a:pt x="322" y="679"/>
                      </a:cubicBezTo>
                      <a:cubicBezTo>
                        <a:pt x="327" y="679"/>
                        <a:pt x="332" y="682"/>
                        <a:pt x="335" y="687"/>
                      </a:cubicBezTo>
                      <a:cubicBezTo>
                        <a:pt x="372" y="774"/>
                        <a:pt x="372" y="774"/>
                        <a:pt x="372" y="774"/>
                      </a:cubicBezTo>
                      <a:cubicBezTo>
                        <a:pt x="374" y="777"/>
                        <a:pt x="374" y="782"/>
                        <a:pt x="372" y="786"/>
                      </a:cubicBezTo>
                      <a:cubicBezTo>
                        <a:pt x="357" y="815"/>
                        <a:pt x="357" y="815"/>
                        <a:pt x="357" y="815"/>
                      </a:cubicBezTo>
                      <a:cubicBezTo>
                        <a:pt x="360" y="816"/>
                        <a:pt x="362" y="818"/>
                        <a:pt x="365" y="820"/>
                      </a:cubicBezTo>
                      <a:cubicBezTo>
                        <a:pt x="365" y="820"/>
                        <a:pt x="365" y="820"/>
                        <a:pt x="365" y="820"/>
                      </a:cubicBezTo>
                      <a:cubicBezTo>
                        <a:pt x="368" y="823"/>
                        <a:pt x="370" y="828"/>
                        <a:pt x="370" y="834"/>
                      </a:cubicBezTo>
                      <a:cubicBezTo>
                        <a:pt x="370" y="854"/>
                        <a:pt x="370" y="854"/>
                        <a:pt x="370" y="854"/>
                      </a:cubicBezTo>
                      <a:cubicBezTo>
                        <a:pt x="370" y="860"/>
                        <a:pt x="368" y="865"/>
                        <a:pt x="365" y="868"/>
                      </a:cubicBezTo>
                      <a:cubicBezTo>
                        <a:pt x="365" y="868"/>
                        <a:pt x="365" y="868"/>
                        <a:pt x="365" y="868"/>
                      </a:cubicBezTo>
                      <a:cubicBezTo>
                        <a:pt x="361" y="872"/>
                        <a:pt x="356" y="874"/>
                        <a:pt x="351" y="874"/>
                      </a:cubicBezTo>
                      <a:cubicBezTo>
                        <a:pt x="75" y="874"/>
                        <a:pt x="75" y="874"/>
                        <a:pt x="75" y="874"/>
                      </a:cubicBezTo>
                      <a:cubicBezTo>
                        <a:pt x="75" y="874"/>
                        <a:pt x="75" y="874"/>
                        <a:pt x="75" y="874"/>
                      </a:cubicBezTo>
                      <a:cubicBezTo>
                        <a:pt x="23" y="874"/>
                        <a:pt x="23" y="874"/>
                        <a:pt x="23" y="874"/>
                      </a:cubicBezTo>
                      <a:cubicBezTo>
                        <a:pt x="18" y="874"/>
                        <a:pt x="13" y="872"/>
                        <a:pt x="9" y="868"/>
                      </a:cubicBezTo>
                      <a:cubicBezTo>
                        <a:pt x="9" y="868"/>
                        <a:pt x="9" y="868"/>
                        <a:pt x="9" y="868"/>
                      </a:cubicBezTo>
                      <a:cubicBezTo>
                        <a:pt x="6" y="865"/>
                        <a:pt x="3" y="860"/>
                        <a:pt x="3" y="854"/>
                      </a:cubicBezTo>
                      <a:cubicBezTo>
                        <a:pt x="3" y="834"/>
                        <a:pt x="3" y="834"/>
                        <a:pt x="3" y="834"/>
                      </a:cubicBezTo>
                      <a:cubicBezTo>
                        <a:pt x="3" y="828"/>
                        <a:pt x="6" y="823"/>
                        <a:pt x="9" y="820"/>
                      </a:cubicBezTo>
                      <a:cubicBezTo>
                        <a:pt x="11" y="818"/>
                        <a:pt x="14" y="816"/>
                        <a:pt x="16" y="815"/>
                      </a:cubicBezTo>
                      <a:cubicBezTo>
                        <a:pt x="2" y="786"/>
                        <a:pt x="2" y="786"/>
                        <a:pt x="2" y="786"/>
                      </a:cubicBezTo>
                      <a:cubicBezTo>
                        <a:pt x="2" y="786"/>
                        <a:pt x="2" y="786"/>
                        <a:pt x="2" y="786"/>
                      </a:cubicBezTo>
                      <a:cubicBezTo>
                        <a:pt x="2" y="786"/>
                        <a:pt x="2" y="786"/>
                        <a:pt x="2" y="786"/>
                      </a:cubicBezTo>
                      <a:cubicBezTo>
                        <a:pt x="0" y="782"/>
                        <a:pt x="0" y="778"/>
                        <a:pt x="1" y="774"/>
                      </a:cubicBezTo>
                      <a:cubicBezTo>
                        <a:pt x="39" y="688"/>
                        <a:pt x="39" y="688"/>
                        <a:pt x="39" y="688"/>
                      </a:cubicBezTo>
                      <a:cubicBezTo>
                        <a:pt x="40" y="683"/>
                        <a:pt x="46" y="679"/>
                        <a:pt x="51" y="679"/>
                      </a:cubicBezTo>
                      <a:cubicBezTo>
                        <a:pt x="52" y="679"/>
                        <a:pt x="52" y="679"/>
                        <a:pt x="52" y="679"/>
                      </a:cubicBezTo>
                      <a:cubicBezTo>
                        <a:pt x="57" y="651"/>
                        <a:pt x="57" y="651"/>
                        <a:pt x="57" y="651"/>
                      </a:cubicBezTo>
                      <a:cubicBezTo>
                        <a:pt x="59" y="645"/>
                        <a:pt x="64" y="640"/>
                        <a:pt x="71" y="640"/>
                      </a:cubicBezTo>
                      <a:cubicBezTo>
                        <a:pt x="71" y="640"/>
                        <a:pt x="71" y="640"/>
                        <a:pt x="71" y="640"/>
                      </a:cubicBezTo>
                      <a:cubicBezTo>
                        <a:pt x="80" y="640"/>
                        <a:pt x="80" y="640"/>
                        <a:pt x="80" y="640"/>
                      </a:cubicBezTo>
                      <a:cubicBezTo>
                        <a:pt x="83" y="627"/>
                        <a:pt x="83" y="627"/>
                        <a:pt x="83" y="627"/>
                      </a:cubicBezTo>
                      <a:cubicBezTo>
                        <a:pt x="108" y="531"/>
                        <a:pt x="131" y="442"/>
                        <a:pt x="92" y="295"/>
                      </a:cubicBezTo>
                      <a:cubicBezTo>
                        <a:pt x="90" y="295"/>
                        <a:pt x="90" y="295"/>
                        <a:pt x="90" y="295"/>
                      </a:cubicBezTo>
                      <a:cubicBezTo>
                        <a:pt x="90" y="295"/>
                        <a:pt x="90" y="295"/>
                        <a:pt x="90" y="295"/>
                      </a:cubicBezTo>
                      <a:cubicBezTo>
                        <a:pt x="84" y="295"/>
                        <a:pt x="78" y="291"/>
                        <a:pt x="77" y="285"/>
                      </a:cubicBezTo>
                      <a:cubicBezTo>
                        <a:pt x="72" y="261"/>
                        <a:pt x="72" y="261"/>
                        <a:pt x="72" y="261"/>
                      </a:cubicBezTo>
                      <a:cubicBezTo>
                        <a:pt x="43" y="261"/>
                        <a:pt x="43" y="261"/>
                        <a:pt x="43" y="261"/>
                      </a:cubicBezTo>
                      <a:cubicBezTo>
                        <a:pt x="37" y="261"/>
                        <a:pt x="32" y="259"/>
                        <a:pt x="29" y="255"/>
                      </a:cubicBezTo>
                      <a:cubicBezTo>
                        <a:pt x="28" y="255"/>
                        <a:pt x="28" y="254"/>
                        <a:pt x="27" y="254"/>
                      </a:cubicBezTo>
                      <a:cubicBezTo>
                        <a:pt x="25" y="250"/>
                        <a:pt x="23" y="246"/>
                        <a:pt x="23" y="241"/>
                      </a:cubicBezTo>
                      <a:cubicBezTo>
                        <a:pt x="23" y="228"/>
                        <a:pt x="23" y="228"/>
                        <a:pt x="23" y="228"/>
                      </a:cubicBezTo>
                      <a:cubicBezTo>
                        <a:pt x="23" y="223"/>
                        <a:pt x="25" y="218"/>
                        <a:pt x="29" y="214"/>
                      </a:cubicBezTo>
                      <a:cubicBezTo>
                        <a:pt x="29" y="214"/>
                        <a:pt x="29" y="214"/>
                        <a:pt x="29" y="214"/>
                      </a:cubicBezTo>
                      <a:cubicBezTo>
                        <a:pt x="32" y="211"/>
                        <a:pt x="37" y="209"/>
                        <a:pt x="43" y="209"/>
                      </a:cubicBezTo>
                      <a:cubicBezTo>
                        <a:pt x="62" y="209"/>
                        <a:pt x="62" y="209"/>
                        <a:pt x="62" y="209"/>
                      </a:cubicBezTo>
                      <a:cubicBezTo>
                        <a:pt x="42" y="122"/>
                        <a:pt x="42" y="122"/>
                        <a:pt x="42" y="122"/>
                      </a:cubicBezTo>
                      <a:cubicBezTo>
                        <a:pt x="40" y="115"/>
                        <a:pt x="45" y="107"/>
                        <a:pt x="52" y="106"/>
                      </a:cubicBezTo>
                      <a:cubicBezTo>
                        <a:pt x="53" y="105"/>
                        <a:pt x="54" y="105"/>
                        <a:pt x="55" y="105"/>
                      </a:cubicBezTo>
                      <a:cubicBezTo>
                        <a:pt x="55" y="105"/>
                        <a:pt x="55" y="105"/>
                        <a:pt x="55" y="105"/>
                      </a:cubicBezTo>
                      <a:cubicBezTo>
                        <a:pt x="163" y="105"/>
                        <a:pt x="163" y="105"/>
                        <a:pt x="163" y="105"/>
                      </a:cubicBezTo>
                      <a:cubicBezTo>
                        <a:pt x="163" y="87"/>
                        <a:pt x="163" y="87"/>
                        <a:pt x="163" y="87"/>
                      </a:cubicBezTo>
                      <a:cubicBezTo>
                        <a:pt x="138" y="87"/>
                        <a:pt x="138" y="87"/>
                        <a:pt x="138" y="87"/>
                      </a:cubicBezTo>
                      <a:cubicBezTo>
                        <a:pt x="130" y="87"/>
                        <a:pt x="124" y="81"/>
                        <a:pt x="124" y="74"/>
                      </a:cubicBezTo>
                      <a:close/>
                      <a:moveTo>
                        <a:pt x="114" y="209"/>
                      </a:moveTo>
                      <a:cubicBezTo>
                        <a:pt x="97" y="132"/>
                        <a:pt x="97" y="132"/>
                        <a:pt x="97" y="132"/>
                      </a:cubicBezTo>
                      <a:cubicBezTo>
                        <a:pt x="72" y="132"/>
                        <a:pt x="72" y="132"/>
                        <a:pt x="72" y="132"/>
                      </a:cubicBezTo>
                      <a:cubicBezTo>
                        <a:pt x="90" y="209"/>
                        <a:pt x="90" y="209"/>
                        <a:pt x="90" y="209"/>
                      </a:cubicBezTo>
                      <a:cubicBezTo>
                        <a:pt x="114" y="209"/>
                        <a:pt x="114" y="209"/>
                        <a:pt x="114" y="209"/>
                      </a:cubicBezTo>
                      <a:close/>
                      <a:moveTo>
                        <a:pt x="126" y="268"/>
                      </a:moveTo>
                      <a:cubicBezTo>
                        <a:pt x="124" y="261"/>
                        <a:pt x="124" y="261"/>
                        <a:pt x="124" y="261"/>
                      </a:cubicBezTo>
                      <a:cubicBezTo>
                        <a:pt x="100" y="261"/>
                        <a:pt x="100" y="261"/>
                        <a:pt x="100" y="261"/>
                      </a:cubicBezTo>
                      <a:cubicBezTo>
                        <a:pt x="101" y="268"/>
                        <a:pt x="101" y="268"/>
                        <a:pt x="101" y="268"/>
                      </a:cubicBezTo>
                      <a:cubicBezTo>
                        <a:pt x="102" y="268"/>
                        <a:pt x="102" y="268"/>
                        <a:pt x="102" y="268"/>
                      </a:cubicBezTo>
                      <a:cubicBezTo>
                        <a:pt x="102" y="268"/>
                        <a:pt x="102" y="268"/>
                        <a:pt x="102" y="268"/>
                      </a:cubicBezTo>
                      <a:cubicBezTo>
                        <a:pt x="126" y="268"/>
                        <a:pt x="126" y="268"/>
                        <a:pt x="126" y="268"/>
                      </a:cubicBezTo>
                      <a:close/>
                      <a:moveTo>
                        <a:pt x="132" y="640"/>
                      </a:moveTo>
                      <a:cubicBezTo>
                        <a:pt x="136" y="627"/>
                        <a:pt x="136" y="627"/>
                        <a:pt x="136" y="627"/>
                      </a:cubicBezTo>
                      <a:cubicBezTo>
                        <a:pt x="161" y="531"/>
                        <a:pt x="184" y="442"/>
                        <a:pt x="145" y="295"/>
                      </a:cubicBezTo>
                      <a:cubicBezTo>
                        <a:pt x="120" y="295"/>
                        <a:pt x="120" y="295"/>
                        <a:pt x="120" y="295"/>
                      </a:cubicBezTo>
                      <a:cubicBezTo>
                        <a:pt x="158" y="445"/>
                        <a:pt x="135" y="536"/>
                        <a:pt x="109" y="634"/>
                      </a:cubicBezTo>
                      <a:cubicBezTo>
                        <a:pt x="108" y="640"/>
                        <a:pt x="108" y="640"/>
                        <a:pt x="108" y="640"/>
                      </a:cubicBezTo>
                      <a:cubicBezTo>
                        <a:pt x="132" y="640"/>
                        <a:pt x="132" y="640"/>
                        <a:pt x="132" y="640"/>
                      </a:cubicBezTo>
                      <a:close/>
                      <a:moveTo>
                        <a:pt x="105" y="679"/>
                      </a:moveTo>
                      <a:cubicBezTo>
                        <a:pt x="107" y="668"/>
                        <a:pt x="107" y="668"/>
                        <a:pt x="107" y="668"/>
                      </a:cubicBezTo>
                      <a:cubicBezTo>
                        <a:pt x="82" y="668"/>
                        <a:pt x="82" y="668"/>
                        <a:pt x="82" y="668"/>
                      </a:cubicBezTo>
                      <a:cubicBezTo>
                        <a:pt x="80" y="679"/>
                        <a:pt x="80" y="679"/>
                        <a:pt x="80" y="679"/>
                      </a:cubicBezTo>
                      <a:cubicBezTo>
                        <a:pt x="105" y="679"/>
                        <a:pt x="105" y="679"/>
                        <a:pt x="105" y="679"/>
                      </a:cubicBezTo>
                      <a:close/>
                      <a:moveTo>
                        <a:pt x="56" y="847"/>
                      </a:moveTo>
                      <a:cubicBezTo>
                        <a:pt x="56" y="841"/>
                        <a:pt x="56" y="841"/>
                        <a:pt x="56" y="841"/>
                      </a:cubicBezTo>
                      <a:cubicBezTo>
                        <a:pt x="30" y="841"/>
                        <a:pt x="30" y="841"/>
                        <a:pt x="30" y="841"/>
                      </a:cubicBezTo>
                      <a:cubicBezTo>
                        <a:pt x="30" y="847"/>
                        <a:pt x="30" y="847"/>
                        <a:pt x="30" y="847"/>
                      </a:cubicBezTo>
                      <a:cubicBezTo>
                        <a:pt x="56" y="847"/>
                        <a:pt x="56" y="847"/>
                        <a:pt x="56" y="847"/>
                      </a:cubicBezTo>
                      <a:close/>
                      <a:moveTo>
                        <a:pt x="311" y="706"/>
                      </a:moveTo>
                      <a:cubicBezTo>
                        <a:pt x="63" y="706"/>
                        <a:pt x="63" y="706"/>
                        <a:pt x="63" y="706"/>
                      </a:cubicBezTo>
                      <a:cubicBezTo>
                        <a:pt x="60" y="706"/>
                        <a:pt x="60" y="706"/>
                        <a:pt x="60" y="706"/>
                      </a:cubicBezTo>
                      <a:cubicBezTo>
                        <a:pt x="28" y="779"/>
                        <a:pt x="28" y="779"/>
                        <a:pt x="28" y="779"/>
                      </a:cubicBezTo>
                      <a:cubicBezTo>
                        <a:pt x="44" y="809"/>
                        <a:pt x="44" y="809"/>
                        <a:pt x="44" y="809"/>
                      </a:cubicBezTo>
                      <a:cubicBezTo>
                        <a:pt x="66" y="809"/>
                        <a:pt x="66" y="809"/>
                        <a:pt x="66" y="809"/>
                      </a:cubicBezTo>
                      <a:cubicBezTo>
                        <a:pt x="54" y="786"/>
                        <a:pt x="54" y="786"/>
                        <a:pt x="54" y="786"/>
                      </a:cubicBezTo>
                      <a:cubicBezTo>
                        <a:pt x="54" y="786"/>
                        <a:pt x="54" y="786"/>
                        <a:pt x="54" y="786"/>
                      </a:cubicBezTo>
                      <a:cubicBezTo>
                        <a:pt x="54" y="786"/>
                        <a:pt x="54" y="786"/>
                        <a:pt x="54" y="786"/>
                      </a:cubicBezTo>
                      <a:cubicBezTo>
                        <a:pt x="52" y="782"/>
                        <a:pt x="52" y="778"/>
                        <a:pt x="54" y="774"/>
                      </a:cubicBezTo>
                      <a:cubicBezTo>
                        <a:pt x="72" y="732"/>
                        <a:pt x="72" y="732"/>
                        <a:pt x="72" y="732"/>
                      </a:cubicBezTo>
                      <a:cubicBezTo>
                        <a:pt x="74" y="726"/>
                        <a:pt x="79" y="723"/>
                        <a:pt x="85" y="723"/>
                      </a:cubicBezTo>
                      <a:cubicBezTo>
                        <a:pt x="321" y="723"/>
                        <a:pt x="321" y="723"/>
                        <a:pt x="321" y="723"/>
                      </a:cubicBezTo>
                      <a:cubicBezTo>
                        <a:pt x="313" y="706"/>
                        <a:pt x="313" y="706"/>
                        <a:pt x="313" y="706"/>
                      </a:cubicBezTo>
                      <a:cubicBezTo>
                        <a:pt x="311" y="706"/>
                        <a:pt x="311" y="706"/>
                        <a:pt x="311" y="706"/>
                      </a:cubicBezTo>
                      <a:close/>
                    </a:path>
                  </a:pathLst>
                </a:custGeom>
                <a:solidFill>
                  <a:sysClr val="window" lastClr="FFFFFF"/>
                </a:solidFill>
                <a:ln w="9525">
                  <a:noFill/>
                  <a:round/>
                  <a:headEnd/>
                  <a:tailEnd/>
                </a:ln>
                <a:extLst/>
              </p:spPr>
              <p:txBody>
                <a:bodyPr vert="horz" wrap="square" lIns="68564" tIns="34282" rIns="68564" bIns="34282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j-lt"/>
                    <a:cs typeface="Arial" charset="0"/>
                  </a:endParaRPr>
                </a:p>
              </p:txBody>
            </p:sp>
          </p:grpSp>
          <p:sp>
            <p:nvSpPr>
              <p:cNvPr id="80" name="Freeform 8">
                <a:extLst>
                  <a:ext uri="{FF2B5EF4-FFF2-40B4-BE49-F238E27FC236}">
                    <a16:creationId xmlns="" xmlns:a16="http://schemas.microsoft.com/office/drawing/2014/main" id="{2DE55BC2-9581-42B2-B906-68CD7860368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566550" y="4678215"/>
                <a:ext cx="500966" cy="384960"/>
              </a:xfrm>
              <a:custGeom>
                <a:avLst/>
                <a:gdLst>
                  <a:gd name="T0" fmla="*/ 202 w 327"/>
                  <a:gd name="T1" fmla="*/ 59 h 251"/>
                  <a:gd name="T2" fmla="*/ 173 w 327"/>
                  <a:gd name="T3" fmla="*/ 67 h 251"/>
                  <a:gd name="T4" fmla="*/ 117 w 327"/>
                  <a:gd name="T5" fmla="*/ 162 h 251"/>
                  <a:gd name="T6" fmla="*/ 125 w 327"/>
                  <a:gd name="T7" fmla="*/ 191 h 251"/>
                  <a:gd name="T8" fmla="*/ 154 w 327"/>
                  <a:gd name="T9" fmla="*/ 183 h 251"/>
                  <a:gd name="T10" fmla="*/ 209 w 327"/>
                  <a:gd name="T11" fmla="*/ 88 h 251"/>
                  <a:gd name="T12" fmla="*/ 202 w 327"/>
                  <a:gd name="T13" fmla="*/ 59 h 251"/>
                  <a:gd name="T14" fmla="*/ 135 w 327"/>
                  <a:gd name="T15" fmla="*/ 59 h 251"/>
                  <a:gd name="T16" fmla="*/ 106 w 327"/>
                  <a:gd name="T17" fmla="*/ 67 h 251"/>
                  <a:gd name="T18" fmla="*/ 0 w 327"/>
                  <a:gd name="T19" fmla="*/ 251 h 251"/>
                  <a:gd name="T20" fmla="*/ 48 w 327"/>
                  <a:gd name="T21" fmla="*/ 251 h 251"/>
                  <a:gd name="T22" fmla="*/ 143 w 327"/>
                  <a:gd name="T23" fmla="*/ 88 h 251"/>
                  <a:gd name="T24" fmla="*/ 135 w 327"/>
                  <a:gd name="T25" fmla="*/ 59 h 251"/>
                  <a:gd name="T26" fmla="*/ 278 w 327"/>
                  <a:gd name="T27" fmla="*/ 0 h 251"/>
                  <a:gd name="T28" fmla="*/ 184 w 327"/>
                  <a:gd name="T29" fmla="*/ 162 h 251"/>
                  <a:gd name="T30" fmla="*/ 192 w 327"/>
                  <a:gd name="T31" fmla="*/ 191 h 251"/>
                  <a:gd name="T32" fmla="*/ 192 w 327"/>
                  <a:gd name="T33" fmla="*/ 191 h 251"/>
                  <a:gd name="T34" fmla="*/ 220 w 327"/>
                  <a:gd name="T35" fmla="*/ 184 h 251"/>
                  <a:gd name="T36" fmla="*/ 327 w 327"/>
                  <a:gd name="T37" fmla="*/ 0 h 251"/>
                  <a:gd name="T38" fmla="*/ 278 w 327"/>
                  <a:gd name="T39" fmla="*/ 0 h 251"/>
                  <a:gd name="T40" fmla="*/ 96 w 327"/>
                  <a:gd name="T41" fmla="*/ 53 h 251"/>
                  <a:gd name="T42" fmla="*/ 67 w 327"/>
                  <a:gd name="T43" fmla="*/ 0 h 251"/>
                  <a:gd name="T44" fmla="*/ 19 w 327"/>
                  <a:gd name="T45" fmla="*/ 0 h 251"/>
                  <a:gd name="T46" fmla="*/ 71 w 327"/>
                  <a:gd name="T47" fmla="*/ 96 h 251"/>
                  <a:gd name="T48" fmla="*/ 96 w 327"/>
                  <a:gd name="T49" fmla="*/ 53 h 251"/>
                  <a:gd name="T50" fmla="*/ 230 w 327"/>
                  <a:gd name="T51" fmla="*/ 196 h 251"/>
                  <a:gd name="T52" fmla="*/ 260 w 327"/>
                  <a:gd name="T53" fmla="*/ 251 h 251"/>
                  <a:gd name="T54" fmla="*/ 308 w 327"/>
                  <a:gd name="T55" fmla="*/ 251 h 251"/>
                  <a:gd name="T56" fmla="*/ 255 w 327"/>
                  <a:gd name="T57" fmla="*/ 153 h 251"/>
                  <a:gd name="T58" fmla="*/ 230 w 327"/>
                  <a:gd name="T59" fmla="*/ 196 h 2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327" h="251">
                    <a:moveTo>
                      <a:pt x="202" y="59"/>
                    </a:moveTo>
                    <a:cubicBezTo>
                      <a:pt x="191" y="53"/>
                      <a:pt x="178" y="57"/>
                      <a:pt x="173" y="67"/>
                    </a:cubicBezTo>
                    <a:cubicBezTo>
                      <a:pt x="117" y="162"/>
                      <a:pt x="117" y="162"/>
                      <a:pt x="117" y="162"/>
                    </a:cubicBezTo>
                    <a:cubicBezTo>
                      <a:pt x="112" y="172"/>
                      <a:pt x="115" y="185"/>
                      <a:pt x="125" y="191"/>
                    </a:cubicBezTo>
                    <a:cubicBezTo>
                      <a:pt x="135" y="197"/>
                      <a:pt x="148" y="194"/>
                      <a:pt x="154" y="183"/>
                    </a:cubicBezTo>
                    <a:cubicBezTo>
                      <a:pt x="209" y="88"/>
                      <a:pt x="209" y="88"/>
                      <a:pt x="209" y="88"/>
                    </a:cubicBezTo>
                    <a:cubicBezTo>
                      <a:pt x="215" y="78"/>
                      <a:pt x="212" y="65"/>
                      <a:pt x="202" y="59"/>
                    </a:cubicBezTo>
                    <a:close/>
                    <a:moveTo>
                      <a:pt x="135" y="59"/>
                    </a:moveTo>
                    <a:cubicBezTo>
                      <a:pt x="125" y="53"/>
                      <a:pt x="112" y="57"/>
                      <a:pt x="106" y="67"/>
                    </a:cubicBezTo>
                    <a:cubicBezTo>
                      <a:pt x="0" y="251"/>
                      <a:pt x="0" y="251"/>
                      <a:pt x="0" y="251"/>
                    </a:cubicBezTo>
                    <a:cubicBezTo>
                      <a:pt x="48" y="251"/>
                      <a:pt x="48" y="251"/>
                      <a:pt x="48" y="251"/>
                    </a:cubicBezTo>
                    <a:cubicBezTo>
                      <a:pt x="143" y="88"/>
                      <a:pt x="143" y="88"/>
                      <a:pt x="143" y="88"/>
                    </a:cubicBezTo>
                    <a:cubicBezTo>
                      <a:pt x="148" y="78"/>
                      <a:pt x="145" y="65"/>
                      <a:pt x="135" y="59"/>
                    </a:cubicBezTo>
                    <a:close/>
                    <a:moveTo>
                      <a:pt x="278" y="0"/>
                    </a:moveTo>
                    <a:cubicBezTo>
                      <a:pt x="184" y="162"/>
                      <a:pt x="184" y="162"/>
                      <a:pt x="184" y="162"/>
                    </a:cubicBezTo>
                    <a:cubicBezTo>
                      <a:pt x="178" y="172"/>
                      <a:pt x="181" y="185"/>
                      <a:pt x="192" y="191"/>
                    </a:cubicBezTo>
                    <a:cubicBezTo>
                      <a:pt x="192" y="191"/>
                      <a:pt x="192" y="191"/>
                      <a:pt x="192" y="191"/>
                    </a:cubicBezTo>
                    <a:cubicBezTo>
                      <a:pt x="202" y="197"/>
                      <a:pt x="215" y="194"/>
                      <a:pt x="220" y="184"/>
                    </a:cubicBezTo>
                    <a:cubicBezTo>
                      <a:pt x="327" y="0"/>
                      <a:pt x="327" y="0"/>
                      <a:pt x="327" y="0"/>
                    </a:cubicBezTo>
                    <a:lnTo>
                      <a:pt x="278" y="0"/>
                    </a:lnTo>
                    <a:close/>
                    <a:moveTo>
                      <a:pt x="96" y="53"/>
                    </a:moveTo>
                    <a:cubicBezTo>
                      <a:pt x="67" y="0"/>
                      <a:pt x="67" y="0"/>
                      <a:pt x="67" y="0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71" y="96"/>
                      <a:pt x="71" y="96"/>
                      <a:pt x="71" y="96"/>
                    </a:cubicBezTo>
                    <a:lnTo>
                      <a:pt x="96" y="53"/>
                    </a:lnTo>
                    <a:close/>
                    <a:moveTo>
                      <a:pt x="230" y="196"/>
                    </a:moveTo>
                    <a:cubicBezTo>
                      <a:pt x="260" y="251"/>
                      <a:pt x="260" y="251"/>
                      <a:pt x="260" y="251"/>
                    </a:cubicBezTo>
                    <a:cubicBezTo>
                      <a:pt x="308" y="251"/>
                      <a:pt x="308" y="251"/>
                      <a:pt x="308" y="251"/>
                    </a:cubicBezTo>
                    <a:cubicBezTo>
                      <a:pt x="255" y="153"/>
                      <a:pt x="255" y="153"/>
                      <a:pt x="255" y="153"/>
                    </a:cubicBezTo>
                    <a:lnTo>
                      <a:pt x="230" y="196"/>
                    </a:lnTo>
                    <a:close/>
                  </a:path>
                </a:pathLst>
              </a:custGeom>
              <a:solidFill>
                <a:sysClr val="window" lastClr="FFFFFF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IE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j-lt"/>
                  <a:cs typeface="Arial" charset="0"/>
                </a:endParaRPr>
              </a:p>
            </p:txBody>
          </p:sp>
          <p:grpSp>
            <p:nvGrpSpPr>
              <p:cNvPr id="81" name="Group 80">
                <a:extLst>
                  <a:ext uri="{FF2B5EF4-FFF2-40B4-BE49-F238E27FC236}">
                    <a16:creationId xmlns="" xmlns:a16="http://schemas.microsoft.com/office/drawing/2014/main" id="{EE81A8E9-5754-4ADA-9A7F-31FB0C786E58}"/>
                  </a:ext>
                </a:extLst>
              </p:cNvPr>
              <p:cNvGrpSpPr/>
              <p:nvPr/>
            </p:nvGrpSpPr>
            <p:grpSpPr>
              <a:xfrm>
                <a:off x="3343013" y="3901334"/>
                <a:ext cx="646461" cy="442245"/>
                <a:chOff x="3158891" y="4916889"/>
                <a:chExt cx="531076" cy="363310"/>
              </a:xfrm>
              <a:solidFill>
                <a:sysClr val="window" lastClr="FFFFFF"/>
              </a:solidFill>
            </p:grpSpPr>
            <p:sp>
              <p:nvSpPr>
                <p:cNvPr id="82" name="Freeform 34">
                  <a:extLst>
                    <a:ext uri="{FF2B5EF4-FFF2-40B4-BE49-F238E27FC236}">
                      <a16:creationId xmlns="" xmlns:a16="http://schemas.microsoft.com/office/drawing/2014/main" id="{6D4E2B0C-B699-4D65-88A9-C83EE3582ACA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3158891" y="5028002"/>
                  <a:ext cx="277051" cy="247811"/>
                </a:xfrm>
                <a:custGeom>
                  <a:avLst/>
                  <a:gdLst>
                    <a:gd name="T0" fmla="*/ 26 w 321"/>
                    <a:gd name="T1" fmla="*/ 251 h 287"/>
                    <a:gd name="T2" fmla="*/ 115 w 321"/>
                    <a:gd name="T3" fmla="*/ 251 h 287"/>
                    <a:gd name="T4" fmla="*/ 114 w 321"/>
                    <a:gd name="T5" fmla="*/ 257 h 287"/>
                    <a:gd name="T6" fmla="*/ 114 w 321"/>
                    <a:gd name="T7" fmla="*/ 263 h 287"/>
                    <a:gd name="T8" fmla="*/ 114 w 321"/>
                    <a:gd name="T9" fmla="*/ 268 h 287"/>
                    <a:gd name="T10" fmla="*/ 22 w 321"/>
                    <a:gd name="T11" fmla="*/ 268 h 287"/>
                    <a:gd name="T12" fmla="*/ 13 w 321"/>
                    <a:gd name="T13" fmla="*/ 277 h 287"/>
                    <a:gd name="T14" fmla="*/ 22 w 321"/>
                    <a:gd name="T15" fmla="*/ 287 h 287"/>
                    <a:gd name="T16" fmla="*/ 299 w 321"/>
                    <a:gd name="T17" fmla="*/ 287 h 287"/>
                    <a:gd name="T18" fmla="*/ 309 w 321"/>
                    <a:gd name="T19" fmla="*/ 277 h 287"/>
                    <a:gd name="T20" fmla="*/ 299 w 321"/>
                    <a:gd name="T21" fmla="*/ 268 h 287"/>
                    <a:gd name="T22" fmla="*/ 207 w 321"/>
                    <a:gd name="T23" fmla="*/ 268 h 287"/>
                    <a:gd name="T24" fmla="*/ 208 w 321"/>
                    <a:gd name="T25" fmla="*/ 263 h 287"/>
                    <a:gd name="T26" fmla="*/ 208 w 321"/>
                    <a:gd name="T27" fmla="*/ 257 h 287"/>
                    <a:gd name="T28" fmla="*/ 206 w 321"/>
                    <a:gd name="T29" fmla="*/ 251 h 287"/>
                    <a:gd name="T30" fmla="*/ 295 w 321"/>
                    <a:gd name="T31" fmla="*/ 251 h 287"/>
                    <a:gd name="T32" fmla="*/ 321 w 321"/>
                    <a:gd name="T33" fmla="*/ 225 h 287"/>
                    <a:gd name="T34" fmla="*/ 321 w 321"/>
                    <a:gd name="T35" fmla="*/ 26 h 287"/>
                    <a:gd name="T36" fmla="*/ 295 w 321"/>
                    <a:gd name="T37" fmla="*/ 0 h 287"/>
                    <a:gd name="T38" fmla="*/ 26 w 321"/>
                    <a:gd name="T39" fmla="*/ 0 h 287"/>
                    <a:gd name="T40" fmla="*/ 0 w 321"/>
                    <a:gd name="T41" fmla="*/ 26 h 287"/>
                    <a:gd name="T42" fmla="*/ 0 w 321"/>
                    <a:gd name="T43" fmla="*/ 225 h 287"/>
                    <a:gd name="T44" fmla="*/ 26 w 321"/>
                    <a:gd name="T45" fmla="*/ 251 h 287"/>
                    <a:gd name="T46" fmla="*/ 20 w 321"/>
                    <a:gd name="T47" fmla="*/ 26 h 287"/>
                    <a:gd name="T48" fmla="*/ 26 w 321"/>
                    <a:gd name="T49" fmla="*/ 19 h 287"/>
                    <a:gd name="T50" fmla="*/ 295 w 321"/>
                    <a:gd name="T51" fmla="*/ 19 h 287"/>
                    <a:gd name="T52" fmla="*/ 301 w 321"/>
                    <a:gd name="T53" fmla="*/ 26 h 287"/>
                    <a:gd name="T54" fmla="*/ 301 w 321"/>
                    <a:gd name="T55" fmla="*/ 225 h 287"/>
                    <a:gd name="T56" fmla="*/ 295 w 321"/>
                    <a:gd name="T57" fmla="*/ 232 h 287"/>
                    <a:gd name="T58" fmla="*/ 26 w 321"/>
                    <a:gd name="T59" fmla="*/ 232 h 287"/>
                    <a:gd name="T60" fmla="*/ 20 w 321"/>
                    <a:gd name="T61" fmla="*/ 225 h 287"/>
                    <a:gd name="T62" fmla="*/ 20 w 321"/>
                    <a:gd name="T63" fmla="*/ 26 h 28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321" h="287">
                      <a:moveTo>
                        <a:pt x="26" y="251"/>
                      </a:moveTo>
                      <a:cubicBezTo>
                        <a:pt x="115" y="251"/>
                        <a:pt x="115" y="251"/>
                        <a:pt x="115" y="251"/>
                      </a:cubicBezTo>
                      <a:cubicBezTo>
                        <a:pt x="114" y="253"/>
                        <a:pt x="114" y="255"/>
                        <a:pt x="114" y="257"/>
                      </a:cubicBezTo>
                      <a:cubicBezTo>
                        <a:pt x="114" y="263"/>
                        <a:pt x="114" y="263"/>
                        <a:pt x="114" y="263"/>
                      </a:cubicBezTo>
                      <a:cubicBezTo>
                        <a:pt x="114" y="265"/>
                        <a:pt x="114" y="266"/>
                        <a:pt x="114" y="268"/>
                      </a:cubicBezTo>
                      <a:cubicBezTo>
                        <a:pt x="22" y="268"/>
                        <a:pt x="22" y="268"/>
                        <a:pt x="22" y="268"/>
                      </a:cubicBezTo>
                      <a:cubicBezTo>
                        <a:pt x="17" y="268"/>
                        <a:pt x="13" y="272"/>
                        <a:pt x="13" y="277"/>
                      </a:cubicBezTo>
                      <a:cubicBezTo>
                        <a:pt x="13" y="283"/>
                        <a:pt x="17" y="287"/>
                        <a:pt x="22" y="287"/>
                      </a:cubicBezTo>
                      <a:cubicBezTo>
                        <a:pt x="299" y="287"/>
                        <a:pt x="299" y="287"/>
                        <a:pt x="299" y="287"/>
                      </a:cubicBezTo>
                      <a:cubicBezTo>
                        <a:pt x="304" y="287"/>
                        <a:pt x="309" y="283"/>
                        <a:pt x="309" y="277"/>
                      </a:cubicBezTo>
                      <a:cubicBezTo>
                        <a:pt x="309" y="272"/>
                        <a:pt x="304" y="268"/>
                        <a:pt x="299" y="268"/>
                      </a:cubicBezTo>
                      <a:cubicBezTo>
                        <a:pt x="207" y="268"/>
                        <a:pt x="207" y="268"/>
                        <a:pt x="207" y="268"/>
                      </a:cubicBezTo>
                      <a:cubicBezTo>
                        <a:pt x="207" y="266"/>
                        <a:pt x="208" y="265"/>
                        <a:pt x="208" y="263"/>
                      </a:cubicBezTo>
                      <a:cubicBezTo>
                        <a:pt x="208" y="257"/>
                        <a:pt x="208" y="257"/>
                        <a:pt x="208" y="257"/>
                      </a:cubicBezTo>
                      <a:cubicBezTo>
                        <a:pt x="208" y="255"/>
                        <a:pt x="207" y="253"/>
                        <a:pt x="206" y="251"/>
                      </a:cubicBezTo>
                      <a:cubicBezTo>
                        <a:pt x="295" y="251"/>
                        <a:pt x="295" y="251"/>
                        <a:pt x="295" y="251"/>
                      </a:cubicBezTo>
                      <a:cubicBezTo>
                        <a:pt x="309" y="251"/>
                        <a:pt x="321" y="239"/>
                        <a:pt x="321" y="225"/>
                      </a:cubicBezTo>
                      <a:cubicBezTo>
                        <a:pt x="321" y="26"/>
                        <a:pt x="321" y="26"/>
                        <a:pt x="321" y="26"/>
                      </a:cubicBezTo>
                      <a:cubicBezTo>
                        <a:pt x="321" y="12"/>
                        <a:pt x="309" y="0"/>
                        <a:pt x="295" y="0"/>
                      </a:cubicBezTo>
                      <a:cubicBezTo>
                        <a:pt x="26" y="0"/>
                        <a:pt x="26" y="0"/>
                        <a:pt x="26" y="0"/>
                      </a:cubicBezTo>
                      <a:cubicBezTo>
                        <a:pt x="12" y="0"/>
                        <a:pt x="0" y="12"/>
                        <a:pt x="0" y="26"/>
                      </a:cubicBezTo>
                      <a:cubicBezTo>
                        <a:pt x="0" y="225"/>
                        <a:pt x="0" y="225"/>
                        <a:pt x="0" y="225"/>
                      </a:cubicBezTo>
                      <a:cubicBezTo>
                        <a:pt x="0" y="239"/>
                        <a:pt x="12" y="251"/>
                        <a:pt x="26" y="251"/>
                      </a:cubicBezTo>
                      <a:close/>
                      <a:moveTo>
                        <a:pt x="20" y="26"/>
                      </a:moveTo>
                      <a:cubicBezTo>
                        <a:pt x="20" y="22"/>
                        <a:pt x="22" y="19"/>
                        <a:pt x="26" y="19"/>
                      </a:cubicBezTo>
                      <a:cubicBezTo>
                        <a:pt x="295" y="19"/>
                        <a:pt x="295" y="19"/>
                        <a:pt x="295" y="19"/>
                      </a:cubicBezTo>
                      <a:cubicBezTo>
                        <a:pt x="299" y="19"/>
                        <a:pt x="301" y="22"/>
                        <a:pt x="301" y="26"/>
                      </a:cubicBezTo>
                      <a:cubicBezTo>
                        <a:pt x="301" y="225"/>
                        <a:pt x="301" y="225"/>
                        <a:pt x="301" y="225"/>
                      </a:cubicBezTo>
                      <a:cubicBezTo>
                        <a:pt x="301" y="229"/>
                        <a:pt x="299" y="232"/>
                        <a:pt x="295" y="232"/>
                      </a:cubicBezTo>
                      <a:cubicBezTo>
                        <a:pt x="26" y="232"/>
                        <a:pt x="26" y="232"/>
                        <a:pt x="26" y="232"/>
                      </a:cubicBezTo>
                      <a:cubicBezTo>
                        <a:pt x="22" y="232"/>
                        <a:pt x="20" y="229"/>
                        <a:pt x="20" y="225"/>
                      </a:cubicBezTo>
                      <a:lnTo>
                        <a:pt x="20" y="2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 vert="horz" wrap="square" lIns="91395" tIns="45697" rIns="91395" bIns="45697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j-lt"/>
                    <a:cs typeface="Arial" charset="0"/>
                  </a:endParaRPr>
                </a:p>
              </p:txBody>
            </p:sp>
            <p:sp>
              <p:nvSpPr>
                <p:cNvPr id="83" name="Freeform 35">
                  <a:extLst>
                    <a:ext uri="{FF2B5EF4-FFF2-40B4-BE49-F238E27FC236}">
                      <a16:creationId xmlns="" xmlns:a16="http://schemas.microsoft.com/office/drawing/2014/main" id="{4C0E83A1-1662-4619-8B89-CEAB9466F7F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95076" y="5064187"/>
                  <a:ext cx="204682" cy="144374"/>
                </a:xfrm>
                <a:custGeom>
                  <a:avLst/>
                  <a:gdLst>
                    <a:gd name="T0" fmla="*/ 16 w 237"/>
                    <a:gd name="T1" fmla="*/ 167 h 167"/>
                    <a:gd name="T2" fmla="*/ 221 w 237"/>
                    <a:gd name="T3" fmla="*/ 167 h 167"/>
                    <a:gd name="T4" fmla="*/ 237 w 237"/>
                    <a:gd name="T5" fmla="*/ 151 h 167"/>
                    <a:gd name="T6" fmla="*/ 237 w 237"/>
                    <a:gd name="T7" fmla="*/ 16 h 167"/>
                    <a:gd name="T8" fmla="*/ 221 w 237"/>
                    <a:gd name="T9" fmla="*/ 0 h 167"/>
                    <a:gd name="T10" fmla="*/ 16 w 237"/>
                    <a:gd name="T11" fmla="*/ 0 h 167"/>
                    <a:gd name="T12" fmla="*/ 0 w 237"/>
                    <a:gd name="T13" fmla="*/ 16 h 167"/>
                    <a:gd name="T14" fmla="*/ 0 w 237"/>
                    <a:gd name="T15" fmla="*/ 151 h 167"/>
                    <a:gd name="T16" fmla="*/ 16 w 237"/>
                    <a:gd name="T17" fmla="*/ 167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37" h="167">
                      <a:moveTo>
                        <a:pt x="16" y="167"/>
                      </a:moveTo>
                      <a:cubicBezTo>
                        <a:pt x="221" y="167"/>
                        <a:pt x="221" y="167"/>
                        <a:pt x="221" y="167"/>
                      </a:cubicBezTo>
                      <a:cubicBezTo>
                        <a:pt x="230" y="167"/>
                        <a:pt x="237" y="160"/>
                        <a:pt x="237" y="151"/>
                      </a:cubicBezTo>
                      <a:cubicBezTo>
                        <a:pt x="237" y="16"/>
                        <a:pt x="237" y="16"/>
                        <a:pt x="237" y="16"/>
                      </a:cubicBezTo>
                      <a:cubicBezTo>
                        <a:pt x="237" y="7"/>
                        <a:pt x="230" y="0"/>
                        <a:pt x="221" y="0"/>
                      </a:cubicBezTo>
                      <a:cubicBezTo>
                        <a:pt x="16" y="0"/>
                        <a:pt x="16" y="0"/>
                        <a:pt x="16" y="0"/>
                      </a:cubicBezTo>
                      <a:cubicBezTo>
                        <a:pt x="7" y="0"/>
                        <a:pt x="0" y="7"/>
                        <a:pt x="0" y="16"/>
                      </a:cubicBezTo>
                      <a:cubicBezTo>
                        <a:pt x="0" y="151"/>
                        <a:pt x="0" y="151"/>
                        <a:pt x="0" y="151"/>
                      </a:cubicBezTo>
                      <a:cubicBezTo>
                        <a:pt x="0" y="160"/>
                        <a:pt x="7" y="167"/>
                        <a:pt x="16" y="167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 vert="horz" wrap="square" lIns="91395" tIns="45697" rIns="91395" bIns="45697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j-lt"/>
                    <a:cs typeface="Arial" charset="0"/>
                  </a:endParaRPr>
                </a:p>
              </p:txBody>
            </p:sp>
            <p:sp>
              <p:nvSpPr>
                <p:cNvPr id="84" name="Freeform 36">
                  <a:extLst>
                    <a:ext uri="{FF2B5EF4-FFF2-40B4-BE49-F238E27FC236}">
                      <a16:creationId xmlns="" xmlns:a16="http://schemas.microsoft.com/office/drawing/2014/main" id="{23091BD9-B477-48D6-8069-172A47411DF9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3464452" y="5034946"/>
                  <a:ext cx="118423" cy="245253"/>
                </a:xfrm>
                <a:custGeom>
                  <a:avLst/>
                  <a:gdLst>
                    <a:gd name="T0" fmla="*/ 111 w 137"/>
                    <a:gd name="T1" fmla="*/ 0 h 284"/>
                    <a:gd name="T2" fmla="*/ 27 w 137"/>
                    <a:gd name="T3" fmla="*/ 0 h 284"/>
                    <a:gd name="T4" fmla="*/ 0 w 137"/>
                    <a:gd name="T5" fmla="*/ 27 h 284"/>
                    <a:gd name="T6" fmla="*/ 0 w 137"/>
                    <a:gd name="T7" fmla="*/ 257 h 284"/>
                    <a:gd name="T8" fmla="*/ 27 w 137"/>
                    <a:gd name="T9" fmla="*/ 284 h 284"/>
                    <a:gd name="T10" fmla="*/ 111 w 137"/>
                    <a:gd name="T11" fmla="*/ 284 h 284"/>
                    <a:gd name="T12" fmla="*/ 137 w 137"/>
                    <a:gd name="T13" fmla="*/ 257 h 284"/>
                    <a:gd name="T14" fmla="*/ 137 w 137"/>
                    <a:gd name="T15" fmla="*/ 27 h 284"/>
                    <a:gd name="T16" fmla="*/ 111 w 137"/>
                    <a:gd name="T17" fmla="*/ 0 h 284"/>
                    <a:gd name="T18" fmla="*/ 22 w 137"/>
                    <a:gd name="T19" fmla="*/ 27 h 284"/>
                    <a:gd name="T20" fmla="*/ 27 w 137"/>
                    <a:gd name="T21" fmla="*/ 21 h 284"/>
                    <a:gd name="T22" fmla="*/ 111 w 137"/>
                    <a:gd name="T23" fmla="*/ 21 h 284"/>
                    <a:gd name="T24" fmla="*/ 116 w 137"/>
                    <a:gd name="T25" fmla="*/ 27 h 284"/>
                    <a:gd name="T26" fmla="*/ 116 w 137"/>
                    <a:gd name="T27" fmla="*/ 93 h 284"/>
                    <a:gd name="T28" fmla="*/ 111 w 137"/>
                    <a:gd name="T29" fmla="*/ 96 h 284"/>
                    <a:gd name="T30" fmla="*/ 27 w 137"/>
                    <a:gd name="T31" fmla="*/ 96 h 284"/>
                    <a:gd name="T32" fmla="*/ 22 w 137"/>
                    <a:gd name="T33" fmla="*/ 93 h 284"/>
                    <a:gd name="T34" fmla="*/ 22 w 137"/>
                    <a:gd name="T35" fmla="*/ 27 h 284"/>
                    <a:gd name="T36" fmla="*/ 116 w 137"/>
                    <a:gd name="T37" fmla="*/ 257 h 284"/>
                    <a:gd name="T38" fmla="*/ 111 w 137"/>
                    <a:gd name="T39" fmla="*/ 262 h 284"/>
                    <a:gd name="T40" fmla="*/ 27 w 137"/>
                    <a:gd name="T41" fmla="*/ 262 h 284"/>
                    <a:gd name="T42" fmla="*/ 22 w 137"/>
                    <a:gd name="T43" fmla="*/ 257 h 284"/>
                    <a:gd name="T44" fmla="*/ 22 w 137"/>
                    <a:gd name="T45" fmla="*/ 115 h 284"/>
                    <a:gd name="T46" fmla="*/ 27 w 137"/>
                    <a:gd name="T47" fmla="*/ 115 h 284"/>
                    <a:gd name="T48" fmla="*/ 111 w 137"/>
                    <a:gd name="T49" fmla="*/ 115 h 284"/>
                    <a:gd name="T50" fmla="*/ 116 w 137"/>
                    <a:gd name="T51" fmla="*/ 115 h 284"/>
                    <a:gd name="T52" fmla="*/ 116 w 137"/>
                    <a:gd name="T53" fmla="*/ 257 h 2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37" h="284">
                      <a:moveTo>
                        <a:pt x="111" y="0"/>
                      </a:moveTo>
                      <a:cubicBezTo>
                        <a:pt x="27" y="0"/>
                        <a:pt x="27" y="0"/>
                        <a:pt x="27" y="0"/>
                      </a:cubicBezTo>
                      <a:cubicBezTo>
                        <a:pt x="12" y="0"/>
                        <a:pt x="0" y="12"/>
                        <a:pt x="0" y="27"/>
                      </a:cubicBezTo>
                      <a:cubicBezTo>
                        <a:pt x="0" y="257"/>
                        <a:pt x="0" y="257"/>
                        <a:pt x="0" y="257"/>
                      </a:cubicBezTo>
                      <a:cubicBezTo>
                        <a:pt x="0" y="272"/>
                        <a:pt x="12" y="284"/>
                        <a:pt x="27" y="284"/>
                      </a:cubicBezTo>
                      <a:cubicBezTo>
                        <a:pt x="111" y="284"/>
                        <a:pt x="111" y="284"/>
                        <a:pt x="111" y="284"/>
                      </a:cubicBezTo>
                      <a:cubicBezTo>
                        <a:pt x="125" y="284"/>
                        <a:pt x="137" y="272"/>
                        <a:pt x="137" y="257"/>
                      </a:cubicBezTo>
                      <a:cubicBezTo>
                        <a:pt x="137" y="27"/>
                        <a:pt x="137" y="27"/>
                        <a:pt x="137" y="27"/>
                      </a:cubicBezTo>
                      <a:cubicBezTo>
                        <a:pt x="137" y="12"/>
                        <a:pt x="125" y="0"/>
                        <a:pt x="111" y="0"/>
                      </a:cubicBezTo>
                      <a:close/>
                      <a:moveTo>
                        <a:pt x="22" y="27"/>
                      </a:moveTo>
                      <a:cubicBezTo>
                        <a:pt x="22" y="24"/>
                        <a:pt x="24" y="21"/>
                        <a:pt x="27" y="21"/>
                      </a:cubicBezTo>
                      <a:cubicBezTo>
                        <a:pt x="111" y="21"/>
                        <a:pt x="111" y="21"/>
                        <a:pt x="111" y="21"/>
                      </a:cubicBezTo>
                      <a:cubicBezTo>
                        <a:pt x="113" y="21"/>
                        <a:pt x="116" y="24"/>
                        <a:pt x="116" y="27"/>
                      </a:cubicBezTo>
                      <a:cubicBezTo>
                        <a:pt x="116" y="93"/>
                        <a:pt x="116" y="93"/>
                        <a:pt x="116" y="93"/>
                      </a:cubicBezTo>
                      <a:cubicBezTo>
                        <a:pt x="115" y="95"/>
                        <a:pt x="113" y="96"/>
                        <a:pt x="111" y="96"/>
                      </a:cubicBezTo>
                      <a:cubicBezTo>
                        <a:pt x="27" y="96"/>
                        <a:pt x="27" y="96"/>
                        <a:pt x="27" y="96"/>
                      </a:cubicBezTo>
                      <a:cubicBezTo>
                        <a:pt x="25" y="96"/>
                        <a:pt x="23" y="95"/>
                        <a:pt x="22" y="93"/>
                      </a:cubicBezTo>
                      <a:lnTo>
                        <a:pt x="22" y="27"/>
                      </a:lnTo>
                      <a:close/>
                      <a:moveTo>
                        <a:pt x="116" y="257"/>
                      </a:moveTo>
                      <a:cubicBezTo>
                        <a:pt x="116" y="260"/>
                        <a:pt x="113" y="262"/>
                        <a:pt x="111" y="262"/>
                      </a:cubicBezTo>
                      <a:cubicBezTo>
                        <a:pt x="27" y="262"/>
                        <a:pt x="27" y="262"/>
                        <a:pt x="27" y="262"/>
                      </a:cubicBezTo>
                      <a:cubicBezTo>
                        <a:pt x="24" y="262"/>
                        <a:pt x="22" y="260"/>
                        <a:pt x="22" y="257"/>
                      </a:cubicBezTo>
                      <a:cubicBezTo>
                        <a:pt x="22" y="115"/>
                        <a:pt x="22" y="115"/>
                        <a:pt x="22" y="115"/>
                      </a:cubicBezTo>
                      <a:cubicBezTo>
                        <a:pt x="23" y="115"/>
                        <a:pt x="25" y="115"/>
                        <a:pt x="27" y="115"/>
                      </a:cubicBezTo>
                      <a:cubicBezTo>
                        <a:pt x="111" y="115"/>
                        <a:pt x="111" y="115"/>
                        <a:pt x="111" y="115"/>
                      </a:cubicBezTo>
                      <a:cubicBezTo>
                        <a:pt x="112" y="115"/>
                        <a:pt x="114" y="115"/>
                        <a:pt x="116" y="115"/>
                      </a:cubicBezTo>
                      <a:lnTo>
                        <a:pt x="116" y="25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 vert="horz" wrap="square" lIns="91395" tIns="45697" rIns="91395" bIns="45697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j-lt"/>
                    <a:cs typeface="Arial" charset="0"/>
                  </a:endParaRPr>
                </a:p>
              </p:txBody>
            </p:sp>
            <p:sp>
              <p:nvSpPr>
                <p:cNvPr id="85" name="Oval 37">
                  <a:extLst>
                    <a:ext uri="{FF2B5EF4-FFF2-40B4-BE49-F238E27FC236}">
                      <a16:creationId xmlns="" xmlns:a16="http://schemas.microsoft.com/office/drawing/2014/main" id="{AEA0954C-E898-4552-951A-A761BB47CAF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91133" y="5067111"/>
                  <a:ext cx="30337" cy="21565"/>
                </a:xfrm>
                <a:prstGeom prst="ellipse">
                  <a:avLst/>
                </a:prstGeom>
                <a:grpFill/>
                <a:ln>
                  <a:noFill/>
                </a:ln>
                <a:extLst/>
              </p:spPr>
              <p:txBody>
                <a:bodyPr vert="horz" wrap="square" lIns="91395" tIns="45697" rIns="91395" bIns="45697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j-lt"/>
                    <a:cs typeface="Arial" charset="0"/>
                  </a:endParaRPr>
                </a:p>
              </p:txBody>
            </p:sp>
            <p:sp>
              <p:nvSpPr>
                <p:cNvPr id="86" name="Oval 38">
                  <a:extLst>
                    <a:ext uri="{FF2B5EF4-FFF2-40B4-BE49-F238E27FC236}">
                      <a16:creationId xmlns="" xmlns:a16="http://schemas.microsoft.com/office/drawing/2014/main" id="{68D6957B-A52B-4420-AC9A-127517C34A6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98809" y="5098910"/>
                  <a:ext cx="13889" cy="9503"/>
                </a:xfrm>
                <a:prstGeom prst="ellipse">
                  <a:avLst/>
                </a:prstGeom>
                <a:grpFill/>
                <a:ln>
                  <a:noFill/>
                </a:ln>
                <a:extLst/>
              </p:spPr>
              <p:txBody>
                <a:bodyPr vert="horz" wrap="square" lIns="91395" tIns="45697" rIns="91395" bIns="45697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j-lt"/>
                    <a:cs typeface="Arial" charset="0"/>
                  </a:endParaRPr>
                </a:p>
              </p:txBody>
            </p:sp>
            <p:sp>
              <p:nvSpPr>
                <p:cNvPr id="87" name="Freeform 39">
                  <a:extLst>
                    <a:ext uri="{FF2B5EF4-FFF2-40B4-BE49-F238E27FC236}">
                      <a16:creationId xmlns="" xmlns:a16="http://schemas.microsoft.com/office/drawing/2014/main" id="{1AC87D62-EC0D-4394-A5A9-3F9485FDDA5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55096" y="4996934"/>
                  <a:ext cx="56287" cy="47515"/>
                </a:xfrm>
                <a:custGeom>
                  <a:avLst/>
                  <a:gdLst>
                    <a:gd name="T0" fmla="*/ 47 w 65"/>
                    <a:gd name="T1" fmla="*/ 10 h 55"/>
                    <a:gd name="T2" fmla="*/ 11 w 65"/>
                    <a:gd name="T3" fmla="*/ 2 h 55"/>
                    <a:gd name="T4" fmla="*/ 2 w 65"/>
                    <a:gd name="T5" fmla="*/ 16 h 55"/>
                    <a:gd name="T6" fmla="*/ 16 w 65"/>
                    <a:gd name="T7" fmla="*/ 25 h 55"/>
                    <a:gd name="T8" fmla="*/ 32 w 65"/>
                    <a:gd name="T9" fmla="*/ 29 h 55"/>
                    <a:gd name="T10" fmla="*/ 41 w 65"/>
                    <a:gd name="T11" fmla="*/ 44 h 55"/>
                    <a:gd name="T12" fmla="*/ 53 w 65"/>
                    <a:gd name="T13" fmla="*/ 55 h 55"/>
                    <a:gd name="T14" fmla="*/ 54 w 65"/>
                    <a:gd name="T15" fmla="*/ 55 h 55"/>
                    <a:gd name="T16" fmla="*/ 65 w 65"/>
                    <a:gd name="T17" fmla="*/ 42 h 55"/>
                    <a:gd name="T18" fmla="*/ 47 w 65"/>
                    <a:gd name="T19" fmla="*/ 10 h 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65" h="55">
                      <a:moveTo>
                        <a:pt x="47" y="10"/>
                      </a:moveTo>
                      <a:cubicBezTo>
                        <a:pt x="37" y="3"/>
                        <a:pt x="24" y="0"/>
                        <a:pt x="11" y="2"/>
                      </a:cubicBezTo>
                      <a:cubicBezTo>
                        <a:pt x="5" y="3"/>
                        <a:pt x="0" y="9"/>
                        <a:pt x="2" y="16"/>
                      </a:cubicBezTo>
                      <a:cubicBezTo>
                        <a:pt x="3" y="22"/>
                        <a:pt x="9" y="27"/>
                        <a:pt x="16" y="25"/>
                      </a:cubicBezTo>
                      <a:cubicBezTo>
                        <a:pt x="22" y="24"/>
                        <a:pt x="27" y="26"/>
                        <a:pt x="32" y="29"/>
                      </a:cubicBezTo>
                      <a:cubicBezTo>
                        <a:pt x="37" y="33"/>
                        <a:pt x="40" y="38"/>
                        <a:pt x="41" y="44"/>
                      </a:cubicBezTo>
                      <a:cubicBezTo>
                        <a:pt x="41" y="51"/>
                        <a:pt x="46" y="55"/>
                        <a:pt x="53" y="55"/>
                      </a:cubicBezTo>
                      <a:cubicBezTo>
                        <a:pt x="53" y="55"/>
                        <a:pt x="53" y="55"/>
                        <a:pt x="54" y="55"/>
                      </a:cubicBezTo>
                      <a:cubicBezTo>
                        <a:pt x="60" y="55"/>
                        <a:pt x="65" y="49"/>
                        <a:pt x="65" y="42"/>
                      </a:cubicBezTo>
                      <a:cubicBezTo>
                        <a:pt x="63" y="30"/>
                        <a:pt x="57" y="18"/>
                        <a:pt x="47" y="1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 vert="horz" wrap="square" lIns="91395" tIns="45697" rIns="91395" bIns="45697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j-lt"/>
                    <a:cs typeface="Arial" charset="0"/>
                  </a:endParaRPr>
                </a:p>
              </p:txBody>
            </p:sp>
            <p:sp>
              <p:nvSpPr>
                <p:cNvPr id="88" name="Freeform 40">
                  <a:extLst>
                    <a:ext uri="{FF2B5EF4-FFF2-40B4-BE49-F238E27FC236}">
                      <a16:creationId xmlns="" xmlns:a16="http://schemas.microsoft.com/office/drawing/2014/main" id="{A92BD6F0-02F5-408F-A5A1-94826B5D0DD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59482" y="4958191"/>
                  <a:ext cx="88817" cy="73466"/>
                </a:xfrm>
                <a:custGeom>
                  <a:avLst/>
                  <a:gdLst>
                    <a:gd name="T0" fmla="*/ 69 w 103"/>
                    <a:gd name="T1" fmla="*/ 19 h 85"/>
                    <a:gd name="T2" fmla="*/ 11 w 103"/>
                    <a:gd name="T3" fmla="*/ 1 h 85"/>
                    <a:gd name="T4" fmla="*/ 0 w 103"/>
                    <a:gd name="T5" fmla="*/ 14 h 85"/>
                    <a:gd name="T6" fmla="*/ 13 w 103"/>
                    <a:gd name="T7" fmla="*/ 25 h 85"/>
                    <a:gd name="T8" fmla="*/ 55 w 103"/>
                    <a:gd name="T9" fmla="*/ 38 h 85"/>
                    <a:gd name="T10" fmla="*/ 78 w 103"/>
                    <a:gd name="T11" fmla="*/ 75 h 85"/>
                    <a:gd name="T12" fmla="*/ 90 w 103"/>
                    <a:gd name="T13" fmla="*/ 85 h 85"/>
                    <a:gd name="T14" fmla="*/ 93 w 103"/>
                    <a:gd name="T15" fmla="*/ 84 h 85"/>
                    <a:gd name="T16" fmla="*/ 102 w 103"/>
                    <a:gd name="T17" fmla="*/ 70 h 85"/>
                    <a:gd name="T18" fmla="*/ 69 w 103"/>
                    <a:gd name="T19" fmla="*/ 19 h 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03" h="85">
                      <a:moveTo>
                        <a:pt x="69" y="19"/>
                      </a:moveTo>
                      <a:cubicBezTo>
                        <a:pt x="53" y="6"/>
                        <a:pt x="32" y="0"/>
                        <a:pt x="11" y="1"/>
                      </a:cubicBezTo>
                      <a:cubicBezTo>
                        <a:pt x="5" y="2"/>
                        <a:pt x="0" y="8"/>
                        <a:pt x="0" y="14"/>
                      </a:cubicBezTo>
                      <a:cubicBezTo>
                        <a:pt x="1" y="21"/>
                        <a:pt x="6" y="26"/>
                        <a:pt x="13" y="25"/>
                      </a:cubicBezTo>
                      <a:cubicBezTo>
                        <a:pt x="28" y="24"/>
                        <a:pt x="43" y="29"/>
                        <a:pt x="55" y="38"/>
                      </a:cubicBezTo>
                      <a:cubicBezTo>
                        <a:pt x="67" y="47"/>
                        <a:pt x="75" y="60"/>
                        <a:pt x="78" y="75"/>
                      </a:cubicBezTo>
                      <a:cubicBezTo>
                        <a:pt x="80" y="81"/>
                        <a:pt x="85" y="85"/>
                        <a:pt x="90" y="85"/>
                      </a:cubicBezTo>
                      <a:cubicBezTo>
                        <a:pt x="91" y="85"/>
                        <a:pt x="92" y="84"/>
                        <a:pt x="93" y="84"/>
                      </a:cubicBezTo>
                      <a:cubicBezTo>
                        <a:pt x="99" y="83"/>
                        <a:pt x="103" y="77"/>
                        <a:pt x="102" y="70"/>
                      </a:cubicBezTo>
                      <a:cubicBezTo>
                        <a:pt x="98" y="50"/>
                        <a:pt x="86" y="31"/>
                        <a:pt x="69" y="1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 vert="horz" wrap="square" lIns="91395" tIns="45697" rIns="91395" bIns="45697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j-lt"/>
                    <a:cs typeface="Arial" charset="0"/>
                  </a:endParaRPr>
                </a:p>
              </p:txBody>
            </p:sp>
            <p:sp>
              <p:nvSpPr>
                <p:cNvPr id="89" name="Freeform 41">
                  <a:extLst>
                    <a:ext uri="{FF2B5EF4-FFF2-40B4-BE49-F238E27FC236}">
                      <a16:creationId xmlns="" xmlns:a16="http://schemas.microsoft.com/office/drawing/2014/main" id="{5FAFFD6C-72D1-4981-AD9D-5A339A264B9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55827" y="4916889"/>
                  <a:ext cx="134140" cy="105996"/>
                </a:xfrm>
                <a:custGeom>
                  <a:avLst/>
                  <a:gdLst>
                    <a:gd name="T0" fmla="*/ 102 w 155"/>
                    <a:gd name="T1" fmla="*/ 29 h 123"/>
                    <a:gd name="T2" fmla="*/ 12 w 155"/>
                    <a:gd name="T3" fmla="*/ 1 h 123"/>
                    <a:gd name="T4" fmla="*/ 1 w 155"/>
                    <a:gd name="T5" fmla="*/ 13 h 123"/>
                    <a:gd name="T6" fmla="*/ 13 w 155"/>
                    <a:gd name="T7" fmla="*/ 25 h 123"/>
                    <a:gd name="T8" fmla="*/ 87 w 155"/>
                    <a:gd name="T9" fmla="*/ 48 h 123"/>
                    <a:gd name="T10" fmla="*/ 130 w 155"/>
                    <a:gd name="T11" fmla="*/ 113 h 123"/>
                    <a:gd name="T12" fmla="*/ 142 w 155"/>
                    <a:gd name="T13" fmla="*/ 123 h 123"/>
                    <a:gd name="T14" fmla="*/ 145 w 155"/>
                    <a:gd name="T15" fmla="*/ 122 h 123"/>
                    <a:gd name="T16" fmla="*/ 154 w 155"/>
                    <a:gd name="T17" fmla="*/ 108 h 123"/>
                    <a:gd name="T18" fmla="*/ 102 w 155"/>
                    <a:gd name="T19" fmla="*/ 29 h 1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55" h="123">
                      <a:moveTo>
                        <a:pt x="102" y="29"/>
                      </a:moveTo>
                      <a:cubicBezTo>
                        <a:pt x="76" y="10"/>
                        <a:pt x="44" y="0"/>
                        <a:pt x="12" y="1"/>
                      </a:cubicBezTo>
                      <a:cubicBezTo>
                        <a:pt x="6" y="1"/>
                        <a:pt x="0" y="7"/>
                        <a:pt x="1" y="13"/>
                      </a:cubicBezTo>
                      <a:cubicBezTo>
                        <a:pt x="1" y="20"/>
                        <a:pt x="6" y="25"/>
                        <a:pt x="13" y="25"/>
                      </a:cubicBezTo>
                      <a:cubicBezTo>
                        <a:pt x="40" y="24"/>
                        <a:pt x="66" y="32"/>
                        <a:pt x="87" y="48"/>
                      </a:cubicBezTo>
                      <a:cubicBezTo>
                        <a:pt x="109" y="65"/>
                        <a:pt x="124" y="87"/>
                        <a:pt x="130" y="113"/>
                      </a:cubicBezTo>
                      <a:cubicBezTo>
                        <a:pt x="132" y="119"/>
                        <a:pt x="136" y="123"/>
                        <a:pt x="142" y="123"/>
                      </a:cubicBezTo>
                      <a:cubicBezTo>
                        <a:pt x="143" y="123"/>
                        <a:pt x="144" y="123"/>
                        <a:pt x="145" y="122"/>
                      </a:cubicBezTo>
                      <a:cubicBezTo>
                        <a:pt x="151" y="121"/>
                        <a:pt x="155" y="114"/>
                        <a:pt x="154" y="108"/>
                      </a:cubicBezTo>
                      <a:cubicBezTo>
                        <a:pt x="146" y="77"/>
                        <a:pt x="127" y="49"/>
                        <a:pt x="102" y="29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 vert="horz" wrap="square" lIns="91395" tIns="45697" rIns="91395" bIns="45697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j-lt"/>
                    <a:cs typeface="Arial" charset="0"/>
                  </a:endParaRPr>
                </a:p>
              </p:txBody>
            </p:sp>
          </p:grpSp>
          <p:sp>
            <p:nvSpPr>
              <p:cNvPr id="90" name="Oval 89">
                <a:extLst>
                  <a:ext uri="{FF2B5EF4-FFF2-40B4-BE49-F238E27FC236}">
                    <a16:creationId xmlns="" xmlns:a16="http://schemas.microsoft.com/office/drawing/2014/main" id="{90466FAC-E1DC-4F40-BAF5-9DD103E67916}"/>
                  </a:ext>
                </a:extLst>
              </p:cNvPr>
              <p:cNvSpPr/>
              <p:nvPr/>
            </p:nvSpPr>
            <p:spPr bwMode="gray">
              <a:xfrm>
                <a:off x="4030619" y="3811755"/>
                <a:ext cx="1037680" cy="1001855"/>
              </a:xfrm>
              <a:prstGeom prst="ellipse">
                <a:avLst/>
              </a:prstGeom>
              <a:solidFill>
                <a:srgbClr val="778888">
                  <a:lumMod val="20000"/>
                  <a:lumOff val="80000"/>
                </a:srgbClr>
              </a:solidFill>
              <a:ln w="6350">
                <a:solidFill>
                  <a:srgbClr val="778888">
                    <a:lumMod val="20000"/>
                    <a:lumOff val="80000"/>
                  </a:srgbClr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72000" tIns="72000" rIns="72000" bIns="720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defTabSz="914400" fontAlgn="base">
                  <a:spcAft>
                    <a:spcPts val="300"/>
                  </a:spcAft>
                </a:pPr>
                <a:endParaRPr lang="en-GB" sz="1400" kern="0" dirty="0">
                  <a:solidFill>
                    <a:sysClr val="windowText" lastClr="000000"/>
                  </a:solidFill>
                  <a:latin typeface="+mj-lt"/>
                  <a:cs typeface="Arial" pitchFamily="34" charset="0"/>
                </a:endParaRPr>
              </a:p>
            </p:txBody>
          </p:sp>
          <p:sp>
            <p:nvSpPr>
              <p:cNvPr id="91" name="TextBox 90">
                <a:extLst>
                  <a:ext uri="{FF2B5EF4-FFF2-40B4-BE49-F238E27FC236}">
                    <a16:creationId xmlns="" xmlns:a16="http://schemas.microsoft.com/office/drawing/2014/main" id="{F134BE4F-9515-4AC0-8893-89C86421BC77}"/>
                  </a:ext>
                </a:extLst>
              </p:cNvPr>
              <p:cNvSpPr txBox="1"/>
              <p:nvPr/>
            </p:nvSpPr>
            <p:spPr>
              <a:xfrm>
                <a:off x="4063624" y="4070222"/>
                <a:ext cx="988666" cy="534368"/>
              </a:xfrm>
              <a:prstGeom prst="rect">
                <a:avLst/>
              </a:prstGeom>
              <a:noFill/>
            </p:spPr>
            <p:txBody>
              <a:bodyPr wrap="square" lIns="36000" tIns="36000" rIns="36000" bIns="36000" rtlCol="0">
                <a:spAutoFit/>
              </a:bodyPr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GB" sz="1000" b="1" dirty="0" smtClean="0">
                    <a:solidFill>
                      <a:prstClr val="black"/>
                    </a:solidFill>
                    <a:latin typeface="+mj-lt"/>
                    <a:cs typeface="Arial" charset="0"/>
                  </a:rPr>
                  <a:t>DATA IS USED SAFELY &amp; SECURELY</a:t>
                </a:r>
                <a:endParaRPr lang="en-GB" sz="1000" b="1" dirty="0">
                  <a:solidFill>
                    <a:prstClr val="black"/>
                  </a:solidFill>
                  <a:latin typeface="+mj-lt"/>
                  <a:cs typeface="Arial" charset="0"/>
                </a:endParaRPr>
              </a:p>
            </p:txBody>
          </p:sp>
        </p:grpSp>
        <p:grpSp>
          <p:nvGrpSpPr>
            <p:cNvPr id="96" name="Group 95">
              <a:extLst>
                <a:ext uri="{FF2B5EF4-FFF2-40B4-BE49-F238E27FC236}">
                  <a16:creationId xmlns="" xmlns:a16="http://schemas.microsoft.com/office/drawing/2014/main" id="{A94D546F-8573-421A-A048-31CF571C93F9}"/>
                </a:ext>
              </a:extLst>
            </p:cNvPr>
            <p:cNvGrpSpPr/>
            <p:nvPr/>
          </p:nvGrpSpPr>
          <p:grpSpPr>
            <a:xfrm>
              <a:off x="4343305" y="2334562"/>
              <a:ext cx="4374771" cy="3767657"/>
              <a:chOff x="10931253" y="2114984"/>
              <a:chExt cx="5032979" cy="4334521"/>
            </a:xfrm>
          </p:grpSpPr>
          <p:sp>
            <p:nvSpPr>
              <p:cNvPr id="98" name="Rectangle 17">
                <a:extLst>
                  <a:ext uri="{FF2B5EF4-FFF2-40B4-BE49-F238E27FC236}">
                    <a16:creationId xmlns="" xmlns:a16="http://schemas.microsoft.com/office/drawing/2014/main" id="{E9557108-F4F9-49BE-8FDE-A4C138CD1050}"/>
                  </a:ext>
                </a:extLst>
              </p:cNvPr>
              <p:cNvSpPr/>
              <p:nvPr/>
            </p:nvSpPr>
            <p:spPr>
              <a:xfrm>
                <a:off x="11489214" y="2114986"/>
                <a:ext cx="4475018" cy="540000"/>
              </a:xfrm>
              <a:prstGeom prst="rect">
                <a:avLst/>
              </a:prstGeom>
              <a:solidFill>
                <a:srgbClr val="FFFFFF"/>
              </a:solidFill>
              <a:ln>
                <a:solidFill>
                  <a:srgbClr val="0064C8"/>
                </a:solidFill>
              </a:ln>
              <a:effectLst/>
            </p:spPr>
            <p:txBody>
              <a:bodyPr wrap="square" lIns="36000" tIns="54000" rIns="36000" bIns="36000" anchor="ctr">
                <a:noAutofit/>
              </a:bodyPr>
              <a:lstStyle/>
              <a:p>
                <a:pPr marL="0" marR="0" lvl="0" indent="0" algn="ctr" defTabSz="914400" eaLnBrk="0" fontAlgn="base" latinLnBrk="0" hangingPunct="0">
                  <a:lnSpc>
                    <a:spcPct val="90000"/>
                  </a:lnSpc>
                  <a:spcBef>
                    <a:spcPts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05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ea typeface="Geneva" charset="-128"/>
                    <a:cs typeface="Calibri" panose="020F0502020204030204" pitchFamily="34" charset="0"/>
                  </a:rPr>
                  <a:t>ISO27001/2: </a:t>
                </a:r>
                <a:r>
                  <a:rPr kumimoji="0" lang="en-US" sz="105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ea typeface="Geneva" charset="-128"/>
                    <a:cs typeface="Calibri" panose="020F0502020204030204" pitchFamily="34" charset="0"/>
                  </a:rPr>
                  <a:t>Specification framework for development and assessment of Information Management systems</a:t>
                </a:r>
              </a:p>
            </p:txBody>
          </p:sp>
          <p:sp>
            <p:nvSpPr>
              <p:cNvPr id="99" name="Rectangle 18">
                <a:extLst>
                  <a:ext uri="{FF2B5EF4-FFF2-40B4-BE49-F238E27FC236}">
                    <a16:creationId xmlns="" xmlns:a16="http://schemas.microsoft.com/office/drawing/2014/main" id="{87F5521C-647B-4C6A-91DE-A5982220DDB6}"/>
                  </a:ext>
                </a:extLst>
              </p:cNvPr>
              <p:cNvSpPr/>
              <p:nvPr/>
            </p:nvSpPr>
            <p:spPr>
              <a:xfrm>
                <a:off x="11489214" y="2747406"/>
                <a:ext cx="4475018" cy="540000"/>
              </a:xfrm>
              <a:prstGeom prst="rect">
                <a:avLst/>
              </a:prstGeom>
              <a:solidFill>
                <a:srgbClr val="FFFFFF"/>
              </a:solidFill>
              <a:ln>
                <a:solidFill>
                  <a:srgbClr val="0064C8"/>
                </a:solidFill>
              </a:ln>
              <a:effectLst/>
            </p:spPr>
            <p:txBody>
              <a:bodyPr wrap="square" lIns="36000" tIns="54000" rIns="36000" bIns="36000" anchor="ctr">
                <a:noAutofit/>
              </a:bodyPr>
              <a:lstStyle/>
              <a:p>
                <a:pPr marL="0" marR="0" lvl="0" indent="0" algn="ctr" defTabSz="914400" eaLnBrk="0" fontAlgn="base" latinLnBrk="0" hangingPunct="0">
                  <a:lnSpc>
                    <a:spcPct val="90000"/>
                  </a:lnSpc>
                  <a:spcBef>
                    <a:spcPts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05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ea typeface="Geneva" charset="-128"/>
                    <a:cs typeface="Calibri" panose="020F0502020204030204" pitchFamily="34" charset="0"/>
                  </a:rPr>
                  <a:t>ISO31000: </a:t>
                </a:r>
                <a:r>
                  <a:rPr kumimoji="0" lang="en-US" sz="105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ea typeface="Geneva" charset="-128"/>
                    <a:cs typeface="Calibri" panose="020F0502020204030204" pitchFamily="34" charset="0"/>
                  </a:rPr>
                  <a:t>Is a Risk management principle-based framework that provides a process for managing risk</a:t>
                </a:r>
              </a:p>
            </p:txBody>
          </p:sp>
          <p:sp>
            <p:nvSpPr>
              <p:cNvPr id="100" name="Rectangle 19">
                <a:extLst>
                  <a:ext uri="{FF2B5EF4-FFF2-40B4-BE49-F238E27FC236}">
                    <a16:creationId xmlns="" xmlns:a16="http://schemas.microsoft.com/office/drawing/2014/main" id="{14952500-D0BB-4921-A653-3473473AE101}"/>
                  </a:ext>
                </a:extLst>
              </p:cNvPr>
              <p:cNvSpPr/>
              <p:nvPr/>
            </p:nvSpPr>
            <p:spPr>
              <a:xfrm>
                <a:off x="11489214" y="3379826"/>
                <a:ext cx="4475018" cy="540000"/>
              </a:xfrm>
              <a:prstGeom prst="rect">
                <a:avLst/>
              </a:prstGeom>
              <a:solidFill>
                <a:srgbClr val="FFFFFF"/>
              </a:solidFill>
              <a:ln>
                <a:solidFill>
                  <a:srgbClr val="0064C8"/>
                </a:solidFill>
              </a:ln>
              <a:effectLst/>
            </p:spPr>
            <p:txBody>
              <a:bodyPr wrap="square" lIns="36000" tIns="54000" rIns="36000" bIns="36000" anchor="ctr">
                <a:noAutofit/>
              </a:bodyPr>
              <a:lstStyle/>
              <a:p>
                <a:pPr marL="0" marR="0" lvl="0" indent="0" algn="ctr" defTabSz="914400" eaLnBrk="0" fontAlgn="base" latinLnBrk="0" hangingPunct="0">
                  <a:lnSpc>
                    <a:spcPct val="90000"/>
                  </a:lnSpc>
                  <a:spcBef>
                    <a:spcPts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05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ea typeface="Geneva" charset="-128"/>
                    <a:cs typeface="Calibri" panose="020F0502020204030204" pitchFamily="34" charset="0"/>
                  </a:rPr>
                  <a:t>ISF Good Practice for Information Security: </a:t>
                </a:r>
                <a:r>
                  <a:rPr kumimoji="0" lang="en-US" sz="105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ea typeface="Geneva" charset="-128"/>
                    <a:cs typeface="Calibri" panose="020F0502020204030204" pitchFamily="34" charset="0"/>
                  </a:rPr>
                  <a:t>Business orientated information security controls framework &amp; guidance</a:t>
                </a:r>
              </a:p>
            </p:txBody>
          </p:sp>
          <p:sp>
            <p:nvSpPr>
              <p:cNvPr id="101" name="Rectangle 20">
                <a:extLst>
                  <a:ext uri="{FF2B5EF4-FFF2-40B4-BE49-F238E27FC236}">
                    <a16:creationId xmlns="" xmlns:a16="http://schemas.microsoft.com/office/drawing/2014/main" id="{228ADE30-DB00-412A-BF79-956EB11E07B3}"/>
                  </a:ext>
                </a:extLst>
              </p:cNvPr>
              <p:cNvSpPr/>
              <p:nvPr/>
            </p:nvSpPr>
            <p:spPr>
              <a:xfrm>
                <a:off x="11489214" y="4012246"/>
                <a:ext cx="4475018" cy="540000"/>
              </a:xfrm>
              <a:prstGeom prst="rect">
                <a:avLst/>
              </a:prstGeom>
              <a:solidFill>
                <a:srgbClr val="FFFFFF"/>
              </a:solidFill>
              <a:ln>
                <a:solidFill>
                  <a:srgbClr val="0064C8"/>
                </a:solidFill>
              </a:ln>
              <a:effectLst/>
            </p:spPr>
            <p:txBody>
              <a:bodyPr wrap="square" lIns="36000" tIns="54000" rIns="36000" bIns="36000" anchor="ctr">
                <a:noAutofit/>
              </a:bodyPr>
              <a:lstStyle/>
              <a:p>
                <a:pPr marL="0" marR="0" lvl="0" indent="0" algn="ctr" defTabSz="914400" eaLnBrk="0" fontAlgn="base" latinLnBrk="0" hangingPunct="0">
                  <a:lnSpc>
                    <a:spcPct val="90000"/>
                  </a:lnSpc>
                  <a:spcBef>
                    <a:spcPts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05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ea typeface="Geneva" charset="-128"/>
                    <a:cs typeface="Calibri" panose="020F0502020204030204" pitchFamily="34" charset="0"/>
                  </a:rPr>
                  <a:t>NCSC Guidance notes: </a:t>
                </a:r>
                <a:r>
                  <a:rPr kumimoji="0" lang="en-US" sz="105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ea typeface="Geneva" charset="-128"/>
                    <a:cs typeface="Calibri" panose="020F0502020204030204" pitchFamily="34" charset="0"/>
                  </a:rPr>
                  <a:t>relevant ad-hoc guidance and advice for UK CNI &amp; Government entities</a:t>
                </a:r>
              </a:p>
            </p:txBody>
          </p:sp>
          <p:sp>
            <p:nvSpPr>
              <p:cNvPr id="102" name="Rectangle 21">
                <a:extLst>
                  <a:ext uri="{FF2B5EF4-FFF2-40B4-BE49-F238E27FC236}">
                    <a16:creationId xmlns="" xmlns:a16="http://schemas.microsoft.com/office/drawing/2014/main" id="{1E70B6F6-6E7F-42B5-B267-8FF09F11D54E}"/>
                  </a:ext>
                </a:extLst>
              </p:cNvPr>
              <p:cNvSpPr/>
              <p:nvPr/>
            </p:nvSpPr>
            <p:spPr>
              <a:xfrm>
                <a:off x="11489214" y="4644666"/>
                <a:ext cx="4475018" cy="540000"/>
              </a:xfrm>
              <a:prstGeom prst="rect">
                <a:avLst/>
              </a:prstGeom>
              <a:solidFill>
                <a:srgbClr val="FFFFFF"/>
              </a:solidFill>
              <a:ln>
                <a:solidFill>
                  <a:srgbClr val="0064C8"/>
                </a:solidFill>
              </a:ln>
              <a:effectLst/>
            </p:spPr>
            <p:txBody>
              <a:bodyPr wrap="square" lIns="36000" tIns="54000" rIns="36000" bIns="36000" anchor="ctr">
                <a:noAutofit/>
              </a:bodyPr>
              <a:lstStyle/>
              <a:p>
                <a:pPr marL="0" marR="0" lvl="0" indent="0" algn="ctr" defTabSz="914400" eaLnBrk="0" fontAlgn="base" latinLnBrk="0" hangingPunct="0">
                  <a:lnSpc>
                    <a:spcPct val="90000"/>
                  </a:lnSpc>
                  <a:spcBef>
                    <a:spcPts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05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ea typeface="Geneva" charset="-128"/>
                    <a:cs typeface="Calibri" panose="020F0502020204030204" pitchFamily="34" charset="0"/>
                  </a:rPr>
                  <a:t>General Data Protection Regulation GDPR Adherence:</a:t>
                </a:r>
                <a:r>
                  <a:rPr kumimoji="0" lang="en-US" sz="105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ea typeface="Geneva" charset="-128"/>
                    <a:cs typeface="Calibri" panose="020F0502020204030204" pitchFamily="34" charset="0"/>
                  </a:rPr>
                  <a:t> relevant provision of safeguarding of personal data</a:t>
                </a:r>
              </a:p>
            </p:txBody>
          </p:sp>
          <p:sp>
            <p:nvSpPr>
              <p:cNvPr id="104" name="Rectangle 20">
                <a:extLst>
                  <a:ext uri="{FF2B5EF4-FFF2-40B4-BE49-F238E27FC236}">
                    <a16:creationId xmlns="" xmlns:a16="http://schemas.microsoft.com/office/drawing/2014/main" id="{8DD76B33-1615-43F1-B229-7CD3D6EDAEAD}"/>
                  </a:ext>
                </a:extLst>
              </p:cNvPr>
              <p:cNvSpPr/>
              <p:nvPr/>
            </p:nvSpPr>
            <p:spPr>
              <a:xfrm>
                <a:off x="11489214" y="5277086"/>
                <a:ext cx="4475018" cy="540000"/>
              </a:xfrm>
              <a:prstGeom prst="rect">
                <a:avLst/>
              </a:prstGeom>
              <a:solidFill>
                <a:srgbClr val="FFFFFF"/>
              </a:solidFill>
              <a:ln>
                <a:solidFill>
                  <a:srgbClr val="0064C8"/>
                </a:solidFill>
              </a:ln>
              <a:effectLst/>
            </p:spPr>
            <p:txBody>
              <a:bodyPr wrap="square" lIns="36000" tIns="54000" rIns="36000" bIns="36000" anchor="ctr">
                <a:noAutofit/>
              </a:bodyPr>
              <a:lstStyle/>
              <a:p>
                <a:pPr marL="0" marR="0" lvl="0" indent="0" algn="ctr" defTabSz="914400" eaLnBrk="0" fontAlgn="base" latinLnBrk="0" hangingPunct="0">
                  <a:lnSpc>
                    <a:spcPct val="90000"/>
                  </a:lnSpc>
                  <a:spcBef>
                    <a:spcPts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05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ea typeface="Geneva" charset="-128"/>
                    <a:cs typeface="Calibri" panose="020F0502020204030204" pitchFamily="34" charset="0"/>
                  </a:rPr>
                  <a:t>Well-Led Framework: </a:t>
                </a:r>
                <a:r>
                  <a:rPr kumimoji="0" lang="en-US" sz="105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ea typeface="Geneva" charset="-128"/>
                    <a:cs typeface="Calibri" panose="020F0502020204030204" pitchFamily="34" charset="0"/>
                  </a:rPr>
                  <a:t>organisation wide framework for managing digital change including security</a:t>
                </a:r>
              </a:p>
            </p:txBody>
          </p:sp>
          <p:sp>
            <p:nvSpPr>
              <p:cNvPr id="105" name="Rectangle 21">
                <a:extLst>
                  <a:ext uri="{FF2B5EF4-FFF2-40B4-BE49-F238E27FC236}">
                    <a16:creationId xmlns="" xmlns:a16="http://schemas.microsoft.com/office/drawing/2014/main" id="{38740C42-5277-4060-97C5-FB5C07595F2C}"/>
                  </a:ext>
                </a:extLst>
              </p:cNvPr>
              <p:cNvSpPr/>
              <p:nvPr/>
            </p:nvSpPr>
            <p:spPr>
              <a:xfrm>
                <a:off x="11489214" y="5909505"/>
                <a:ext cx="4475018" cy="540000"/>
              </a:xfrm>
              <a:prstGeom prst="rect">
                <a:avLst/>
              </a:prstGeom>
              <a:solidFill>
                <a:srgbClr val="FFFFFF"/>
              </a:solidFill>
              <a:ln>
                <a:solidFill>
                  <a:srgbClr val="0064C8"/>
                </a:solidFill>
              </a:ln>
              <a:effectLst/>
            </p:spPr>
            <p:txBody>
              <a:bodyPr wrap="square" lIns="36000" tIns="54000" rIns="36000" bIns="36000" anchor="ctr">
                <a:noAutofit/>
              </a:bodyPr>
              <a:lstStyle/>
              <a:p>
                <a:pPr marL="0" marR="0" lvl="0" indent="0" algn="ctr" defTabSz="914400" eaLnBrk="0" fontAlgn="base" latinLnBrk="0" hangingPunct="0">
                  <a:lnSpc>
                    <a:spcPct val="90000"/>
                  </a:lnSpc>
                  <a:spcBef>
                    <a:spcPts val="0"/>
                  </a:spcBef>
                  <a:spcAft>
                    <a:spcPct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05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ea typeface="Geneva" charset="-128"/>
                    <a:cs typeface="Calibri" panose="020F0502020204030204" pitchFamily="34" charset="0"/>
                  </a:rPr>
                  <a:t>COBIT 5: </a:t>
                </a:r>
                <a:r>
                  <a:rPr kumimoji="0" lang="en-US" sz="105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ea typeface="Geneva" charset="-128"/>
                    <a:cs typeface="Calibri" panose="020F0502020204030204" pitchFamily="34" charset="0"/>
                  </a:rPr>
                  <a:t>Governance orientated globally </a:t>
                </a:r>
                <a:r>
                  <a:rPr kumimoji="0" lang="en-US" sz="1050" b="0" i="0" u="none" strike="noStrike" kern="0" cap="none" spc="0" normalizeH="0" baseline="0" noProof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ea typeface="Geneva" charset="-128"/>
                    <a:cs typeface="Calibri" panose="020F0502020204030204" pitchFamily="34" charset="0"/>
                  </a:rPr>
                  <a:t>recognised</a:t>
                </a:r>
                <a:r>
                  <a:rPr kumimoji="0" lang="en-US" sz="105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ea typeface="Geneva" charset="-128"/>
                    <a:cs typeface="Calibri" panose="020F0502020204030204" pitchFamily="34" charset="0"/>
                  </a:rPr>
                  <a:t> framework and a focus on maturity models</a:t>
                </a:r>
              </a:p>
            </p:txBody>
          </p:sp>
          <p:sp>
            <p:nvSpPr>
              <p:cNvPr id="103" name="Rectangle 7">
                <a:extLst>
                  <a:ext uri="{FF2B5EF4-FFF2-40B4-BE49-F238E27FC236}">
                    <a16:creationId xmlns="" xmlns:a16="http://schemas.microsoft.com/office/drawing/2014/main" id="{0E18C5BF-26AB-4B7D-AF11-4F809E872158}"/>
                  </a:ext>
                </a:extLst>
              </p:cNvPr>
              <p:cNvSpPr/>
              <p:nvPr/>
            </p:nvSpPr>
            <p:spPr>
              <a:xfrm rot="16200000">
                <a:off x="8991708" y="4054529"/>
                <a:ext cx="4334520" cy="455430"/>
              </a:xfrm>
              <a:prstGeom prst="rect">
                <a:avLst/>
              </a:prstGeom>
              <a:solidFill>
                <a:schemeClr val="tx1">
                  <a:lumMod val="60000"/>
                  <a:lumOff val="40000"/>
                </a:schemeClr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wrap="square" lIns="36000" tIns="36000" rIns="36000" bIns="36000" rtlCol="0" anchor="t">
                <a:spAutoFit/>
              </a:bodyPr>
              <a:lstStyle/>
              <a:p>
                <a:pPr marL="0" marR="0" lvl="0" indent="0" algn="ctr" defTabSz="457134" eaLnBrk="1" fontAlgn="base" latinLnBrk="0" hangingPunct="1">
                  <a:lnSpc>
                    <a:spcPct val="100000"/>
                  </a:lnSpc>
                  <a:spcBef>
                    <a:spcPts val="100"/>
                  </a:spcBef>
                  <a:spcAft>
                    <a:spcPts val="1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5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 Black"/>
                    <a:cs typeface="Calibri" panose="020F0502020204030204" pitchFamily="34" charset="0"/>
                  </a:rPr>
                  <a:t>Alignment to NHS Digital Information Security, Risk Management &amp; Code of Practice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16730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="" xmlns:a16="http://schemas.microsoft.com/office/drawing/2014/main" id="{489ADE7C-3331-4556-A8C1-2C20D02F6407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09793469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5" name="think-cell Slide" r:id="rId5" imgW="530" imgH="528" progId="TCLayout.ActiveDocument.1">
                  <p:embed/>
                </p:oleObj>
              </mc:Choice>
              <mc:Fallback>
                <p:oleObj name="think-cell Slide" r:id="rId5" imgW="530" imgH="528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="" xmlns:a16="http://schemas.microsoft.com/office/drawing/2014/main" id="{489ADE7C-3331-4556-A8C1-2C20D02F640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="" xmlns:a16="http://schemas.microsoft.com/office/drawing/2014/main" id="{602E538A-F260-4E10-8753-77A377683589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en-GB" sz="200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E14E0FFE-8A6C-4B18-A429-B5D471500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796" y="438453"/>
            <a:ext cx="6723004" cy="806156"/>
          </a:xfrm>
        </p:spPr>
        <p:txBody>
          <a:bodyPr/>
          <a:lstStyle/>
          <a:p>
            <a:r>
              <a:rPr lang="en-GB" sz="2000" dirty="0"/>
              <a:t>SUSTAINABLE CYBER SECURITY: </a:t>
            </a:r>
            <a:r>
              <a:rPr lang="en-GB" sz="2000" b="0" dirty="0"/>
              <a:t>SEVEN KEY PRINCIPLES</a:t>
            </a:r>
          </a:p>
        </p:txBody>
      </p:sp>
      <p:graphicFrame>
        <p:nvGraphicFramePr>
          <p:cNvPr id="50" name="Content Placeholder 21">
            <a:extLst>
              <a:ext uri="{FF2B5EF4-FFF2-40B4-BE49-F238E27FC236}">
                <a16:creationId xmlns="" xmlns:a16="http://schemas.microsoft.com/office/drawing/2014/main" id="{4CFE841A-59AD-4D88-8CDA-887498E6DA79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2580006" y="2933932"/>
          <a:ext cx="3996337" cy="29496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55" name="Freeform 13">
            <a:extLst>
              <a:ext uri="{FF2B5EF4-FFF2-40B4-BE49-F238E27FC236}">
                <a16:creationId xmlns="" xmlns:a16="http://schemas.microsoft.com/office/drawing/2014/main" id="{714AA8F2-E2FE-4B56-80C6-D1961AED32E4}"/>
              </a:ext>
            </a:extLst>
          </p:cNvPr>
          <p:cNvSpPr>
            <a:spLocks noEditPoints="1"/>
          </p:cNvSpPr>
          <p:nvPr/>
        </p:nvSpPr>
        <p:spPr bwMode="auto">
          <a:xfrm>
            <a:off x="5183420" y="3834389"/>
            <a:ext cx="576704" cy="484937"/>
          </a:xfrm>
          <a:custGeom>
            <a:avLst/>
            <a:gdLst>
              <a:gd name="T0" fmla="*/ 646 w 878"/>
              <a:gd name="T1" fmla="*/ 690 h 935"/>
              <a:gd name="T2" fmla="*/ 723 w 878"/>
              <a:gd name="T3" fmla="*/ 717 h 935"/>
              <a:gd name="T4" fmla="*/ 714 w 878"/>
              <a:gd name="T5" fmla="*/ 832 h 935"/>
              <a:gd name="T6" fmla="*/ 669 w 878"/>
              <a:gd name="T7" fmla="*/ 753 h 935"/>
              <a:gd name="T8" fmla="*/ 655 w 878"/>
              <a:gd name="T9" fmla="*/ 862 h 935"/>
              <a:gd name="T10" fmla="*/ 436 w 878"/>
              <a:gd name="T11" fmla="*/ 154 h 935"/>
              <a:gd name="T12" fmla="*/ 452 w 878"/>
              <a:gd name="T13" fmla="*/ 222 h 935"/>
              <a:gd name="T14" fmla="*/ 418 w 878"/>
              <a:gd name="T15" fmla="*/ 220 h 935"/>
              <a:gd name="T16" fmla="*/ 452 w 878"/>
              <a:gd name="T17" fmla="*/ 246 h 935"/>
              <a:gd name="T18" fmla="*/ 498 w 878"/>
              <a:gd name="T19" fmla="*/ 324 h 935"/>
              <a:gd name="T20" fmla="*/ 600 w 878"/>
              <a:gd name="T21" fmla="*/ 418 h 935"/>
              <a:gd name="T22" fmla="*/ 770 w 878"/>
              <a:gd name="T23" fmla="*/ 199 h 935"/>
              <a:gd name="T24" fmla="*/ 615 w 878"/>
              <a:gd name="T25" fmla="*/ 425 h 935"/>
              <a:gd name="T26" fmla="*/ 624 w 878"/>
              <a:gd name="T27" fmla="*/ 452 h 935"/>
              <a:gd name="T28" fmla="*/ 630 w 878"/>
              <a:gd name="T29" fmla="*/ 665 h 935"/>
              <a:gd name="T30" fmla="*/ 573 w 878"/>
              <a:gd name="T31" fmla="*/ 717 h 935"/>
              <a:gd name="T32" fmla="*/ 467 w 878"/>
              <a:gd name="T33" fmla="*/ 656 h 935"/>
              <a:gd name="T34" fmla="*/ 311 w 878"/>
              <a:gd name="T35" fmla="*/ 886 h 935"/>
              <a:gd name="T36" fmla="*/ 208 w 878"/>
              <a:gd name="T37" fmla="*/ 694 h 935"/>
              <a:gd name="T38" fmla="*/ 323 w 878"/>
              <a:gd name="T39" fmla="*/ 709 h 935"/>
              <a:gd name="T40" fmla="*/ 335 w 878"/>
              <a:gd name="T41" fmla="*/ 787 h 935"/>
              <a:gd name="T42" fmla="*/ 215 w 878"/>
              <a:gd name="T43" fmla="*/ 829 h 935"/>
              <a:gd name="T44" fmla="*/ 278 w 878"/>
              <a:gd name="T45" fmla="*/ 746 h 935"/>
              <a:gd name="T46" fmla="*/ 218 w 878"/>
              <a:gd name="T47" fmla="*/ 714 h 935"/>
              <a:gd name="T48" fmla="*/ 322 w 878"/>
              <a:gd name="T49" fmla="*/ 683 h 935"/>
              <a:gd name="T50" fmla="*/ 303 w 878"/>
              <a:gd name="T51" fmla="*/ 438 h 935"/>
              <a:gd name="T52" fmla="*/ 335 w 878"/>
              <a:gd name="T53" fmla="*/ 300 h 935"/>
              <a:gd name="T54" fmla="*/ 321 w 878"/>
              <a:gd name="T55" fmla="*/ 429 h 935"/>
              <a:gd name="T56" fmla="*/ 407 w 878"/>
              <a:gd name="T57" fmla="*/ 325 h 935"/>
              <a:gd name="T58" fmla="*/ 435 w 878"/>
              <a:gd name="T59" fmla="*/ 246 h 935"/>
              <a:gd name="T60" fmla="*/ 580 w 878"/>
              <a:gd name="T61" fmla="*/ 439 h 935"/>
              <a:gd name="T62" fmla="*/ 365 w 878"/>
              <a:gd name="T63" fmla="*/ 484 h 935"/>
              <a:gd name="T64" fmla="*/ 244 w 878"/>
              <a:gd name="T65" fmla="*/ 549 h 935"/>
              <a:gd name="T66" fmla="*/ 385 w 878"/>
              <a:gd name="T67" fmla="*/ 609 h 935"/>
              <a:gd name="T68" fmla="*/ 472 w 878"/>
              <a:gd name="T69" fmla="*/ 629 h 935"/>
              <a:gd name="T70" fmla="*/ 569 w 878"/>
              <a:gd name="T71" fmla="*/ 590 h 935"/>
              <a:gd name="T72" fmla="*/ 668 w 878"/>
              <a:gd name="T73" fmla="*/ 541 h 935"/>
              <a:gd name="T74" fmla="*/ 574 w 878"/>
              <a:gd name="T75" fmla="*/ 468 h 935"/>
              <a:gd name="T76" fmla="*/ 394 w 878"/>
              <a:gd name="T77" fmla="*/ 434 h 935"/>
              <a:gd name="T78" fmla="*/ 673 w 878"/>
              <a:gd name="T79" fmla="*/ 306 h 935"/>
              <a:gd name="T80" fmla="*/ 644 w 878"/>
              <a:gd name="T81" fmla="*/ 265 h 935"/>
              <a:gd name="T82" fmla="*/ 730 w 878"/>
              <a:gd name="T83" fmla="*/ 333 h 935"/>
              <a:gd name="T84" fmla="*/ 664 w 878"/>
              <a:gd name="T85" fmla="*/ 349 h 935"/>
              <a:gd name="T86" fmla="*/ 648 w 878"/>
              <a:gd name="T87" fmla="*/ 204 h 935"/>
              <a:gd name="T88" fmla="*/ 265 w 878"/>
              <a:gd name="T89" fmla="*/ 388 h 935"/>
              <a:gd name="T90" fmla="*/ 196 w 878"/>
              <a:gd name="T91" fmla="*/ 371 h 935"/>
              <a:gd name="T92" fmla="*/ 278 w 878"/>
              <a:gd name="T93" fmla="*/ 301 h 935"/>
              <a:gd name="T94" fmla="*/ 281 w 878"/>
              <a:gd name="T95" fmla="*/ 377 h 935"/>
              <a:gd name="T96" fmla="*/ 159 w 878"/>
              <a:gd name="T97" fmla="*/ 254 h 935"/>
              <a:gd name="T98" fmla="*/ 265 w 878"/>
              <a:gd name="T99" fmla="*/ 388 h 9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878" h="935">
                <a:moveTo>
                  <a:pt x="655" y="862"/>
                </a:moveTo>
                <a:cubicBezTo>
                  <a:pt x="734" y="876"/>
                  <a:pt x="842" y="825"/>
                  <a:pt x="765" y="718"/>
                </a:cubicBezTo>
                <a:cubicBezTo>
                  <a:pt x="733" y="675"/>
                  <a:pt x="685" y="671"/>
                  <a:pt x="646" y="690"/>
                </a:cubicBezTo>
                <a:cubicBezTo>
                  <a:pt x="657" y="706"/>
                  <a:pt x="667" y="721"/>
                  <a:pt x="682" y="743"/>
                </a:cubicBezTo>
                <a:cubicBezTo>
                  <a:pt x="697" y="732"/>
                  <a:pt x="704" y="728"/>
                  <a:pt x="714" y="722"/>
                </a:cubicBezTo>
                <a:cubicBezTo>
                  <a:pt x="715" y="718"/>
                  <a:pt x="719" y="716"/>
                  <a:pt x="723" y="717"/>
                </a:cubicBezTo>
                <a:cubicBezTo>
                  <a:pt x="728" y="718"/>
                  <a:pt x="731" y="722"/>
                  <a:pt x="730" y="727"/>
                </a:cubicBezTo>
                <a:cubicBezTo>
                  <a:pt x="725" y="766"/>
                  <a:pt x="726" y="779"/>
                  <a:pt x="726" y="824"/>
                </a:cubicBezTo>
                <a:cubicBezTo>
                  <a:pt x="725" y="830"/>
                  <a:pt x="721" y="836"/>
                  <a:pt x="714" y="832"/>
                </a:cubicBezTo>
                <a:cubicBezTo>
                  <a:pt x="687" y="816"/>
                  <a:pt x="663" y="803"/>
                  <a:pt x="635" y="793"/>
                </a:cubicBezTo>
                <a:cubicBezTo>
                  <a:pt x="629" y="791"/>
                  <a:pt x="627" y="783"/>
                  <a:pt x="632" y="778"/>
                </a:cubicBezTo>
                <a:cubicBezTo>
                  <a:pt x="635" y="776"/>
                  <a:pt x="663" y="756"/>
                  <a:pt x="669" y="753"/>
                </a:cubicBezTo>
                <a:cubicBezTo>
                  <a:pt x="657" y="735"/>
                  <a:pt x="644" y="716"/>
                  <a:pt x="632" y="698"/>
                </a:cubicBezTo>
                <a:cubicBezTo>
                  <a:pt x="608" y="714"/>
                  <a:pt x="589" y="740"/>
                  <a:pt x="585" y="769"/>
                </a:cubicBezTo>
                <a:cubicBezTo>
                  <a:pt x="579" y="818"/>
                  <a:pt x="607" y="854"/>
                  <a:pt x="655" y="862"/>
                </a:cubicBezTo>
                <a:close/>
                <a:moveTo>
                  <a:pt x="418" y="220"/>
                </a:moveTo>
                <a:cubicBezTo>
                  <a:pt x="424" y="221"/>
                  <a:pt x="429" y="222"/>
                  <a:pt x="435" y="222"/>
                </a:cubicBezTo>
                <a:cubicBezTo>
                  <a:pt x="435" y="197"/>
                  <a:pt x="435" y="172"/>
                  <a:pt x="436" y="154"/>
                </a:cubicBezTo>
                <a:cubicBezTo>
                  <a:pt x="436" y="149"/>
                  <a:pt x="441" y="145"/>
                  <a:pt x="445" y="145"/>
                </a:cubicBezTo>
                <a:cubicBezTo>
                  <a:pt x="450" y="145"/>
                  <a:pt x="453" y="149"/>
                  <a:pt x="453" y="153"/>
                </a:cubicBezTo>
                <a:cubicBezTo>
                  <a:pt x="452" y="174"/>
                  <a:pt x="452" y="198"/>
                  <a:pt x="452" y="222"/>
                </a:cubicBezTo>
                <a:cubicBezTo>
                  <a:pt x="512" y="217"/>
                  <a:pt x="568" y="174"/>
                  <a:pt x="512" y="97"/>
                </a:cubicBezTo>
                <a:cubicBezTo>
                  <a:pt x="463" y="29"/>
                  <a:pt x="368" y="73"/>
                  <a:pt x="358" y="141"/>
                </a:cubicBezTo>
                <a:cubicBezTo>
                  <a:pt x="353" y="182"/>
                  <a:pt x="377" y="213"/>
                  <a:pt x="418" y="220"/>
                </a:cubicBezTo>
                <a:close/>
                <a:moveTo>
                  <a:pt x="348" y="95"/>
                </a:moveTo>
                <a:cubicBezTo>
                  <a:pt x="386" y="34"/>
                  <a:pt x="497" y="0"/>
                  <a:pt x="545" y="105"/>
                </a:cubicBezTo>
                <a:cubicBezTo>
                  <a:pt x="587" y="197"/>
                  <a:pt x="521" y="244"/>
                  <a:pt x="452" y="246"/>
                </a:cubicBezTo>
                <a:cubicBezTo>
                  <a:pt x="452" y="278"/>
                  <a:pt x="453" y="307"/>
                  <a:pt x="455" y="325"/>
                </a:cubicBezTo>
                <a:cubicBezTo>
                  <a:pt x="466" y="326"/>
                  <a:pt x="482" y="326"/>
                  <a:pt x="491" y="325"/>
                </a:cubicBezTo>
                <a:cubicBezTo>
                  <a:pt x="493" y="323"/>
                  <a:pt x="496" y="323"/>
                  <a:pt x="498" y="324"/>
                </a:cubicBezTo>
                <a:cubicBezTo>
                  <a:pt x="502" y="325"/>
                  <a:pt x="504" y="330"/>
                  <a:pt x="502" y="334"/>
                </a:cubicBezTo>
                <a:cubicBezTo>
                  <a:pt x="492" y="354"/>
                  <a:pt x="479" y="373"/>
                  <a:pt x="470" y="392"/>
                </a:cubicBezTo>
                <a:cubicBezTo>
                  <a:pt x="512" y="391"/>
                  <a:pt x="557" y="399"/>
                  <a:pt x="600" y="418"/>
                </a:cubicBezTo>
                <a:cubicBezTo>
                  <a:pt x="610" y="402"/>
                  <a:pt x="623" y="383"/>
                  <a:pt x="637" y="361"/>
                </a:cubicBezTo>
                <a:cubicBezTo>
                  <a:pt x="583" y="323"/>
                  <a:pt x="589" y="228"/>
                  <a:pt x="632" y="191"/>
                </a:cubicBezTo>
                <a:cubicBezTo>
                  <a:pt x="675" y="153"/>
                  <a:pt x="741" y="172"/>
                  <a:pt x="770" y="199"/>
                </a:cubicBezTo>
                <a:cubicBezTo>
                  <a:pt x="820" y="245"/>
                  <a:pt x="842" y="345"/>
                  <a:pt x="740" y="371"/>
                </a:cubicBezTo>
                <a:cubicBezTo>
                  <a:pt x="702" y="381"/>
                  <a:pt x="673" y="379"/>
                  <a:pt x="651" y="369"/>
                </a:cubicBezTo>
                <a:cubicBezTo>
                  <a:pt x="639" y="388"/>
                  <a:pt x="627" y="407"/>
                  <a:pt x="615" y="425"/>
                </a:cubicBezTo>
                <a:cubicBezTo>
                  <a:pt x="618" y="426"/>
                  <a:pt x="621" y="428"/>
                  <a:pt x="624" y="429"/>
                </a:cubicBezTo>
                <a:cubicBezTo>
                  <a:pt x="630" y="434"/>
                  <a:pt x="631" y="443"/>
                  <a:pt x="627" y="449"/>
                </a:cubicBezTo>
                <a:cubicBezTo>
                  <a:pt x="626" y="450"/>
                  <a:pt x="625" y="451"/>
                  <a:pt x="624" y="452"/>
                </a:cubicBezTo>
                <a:cubicBezTo>
                  <a:pt x="681" y="475"/>
                  <a:pt x="704" y="508"/>
                  <a:pt x="700" y="541"/>
                </a:cubicBezTo>
                <a:cubicBezTo>
                  <a:pt x="695" y="575"/>
                  <a:pt x="662" y="608"/>
                  <a:pt x="607" y="630"/>
                </a:cubicBezTo>
                <a:cubicBezTo>
                  <a:pt x="616" y="644"/>
                  <a:pt x="624" y="655"/>
                  <a:pt x="630" y="665"/>
                </a:cubicBezTo>
                <a:cubicBezTo>
                  <a:pt x="687" y="635"/>
                  <a:pt x="763" y="641"/>
                  <a:pt x="803" y="728"/>
                </a:cubicBezTo>
                <a:cubicBezTo>
                  <a:pt x="878" y="894"/>
                  <a:pt x="650" y="935"/>
                  <a:pt x="579" y="848"/>
                </a:cubicBezTo>
                <a:cubicBezTo>
                  <a:pt x="553" y="815"/>
                  <a:pt x="552" y="751"/>
                  <a:pt x="573" y="717"/>
                </a:cubicBezTo>
                <a:cubicBezTo>
                  <a:pt x="583" y="700"/>
                  <a:pt x="598" y="685"/>
                  <a:pt x="615" y="674"/>
                </a:cubicBezTo>
                <a:cubicBezTo>
                  <a:pt x="606" y="660"/>
                  <a:pt x="598" y="648"/>
                  <a:pt x="591" y="636"/>
                </a:cubicBezTo>
                <a:cubicBezTo>
                  <a:pt x="556" y="648"/>
                  <a:pt x="515" y="655"/>
                  <a:pt x="467" y="656"/>
                </a:cubicBezTo>
                <a:cubicBezTo>
                  <a:pt x="444" y="657"/>
                  <a:pt x="406" y="655"/>
                  <a:pt x="366" y="650"/>
                </a:cubicBezTo>
                <a:cubicBezTo>
                  <a:pt x="358" y="660"/>
                  <a:pt x="348" y="674"/>
                  <a:pt x="335" y="692"/>
                </a:cubicBezTo>
                <a:cubicBezTo>
                  <a:pt x="396" y="741"/>
                  <a:pt x="389" y="864"/>
                  <a:pt x="311" y="886"/>
                </a:cubicBezTo>
                <a:cubicBezTo>
                  <a:pt x="245" y="905"/>
                  <a:pt x="154" y="890"/>
                  <a:pt x="139" y="811"/>
                </a:cubicBezTo>
                <a:cubicBezTo>
                  <a:pt x="131" y="765"/>
                  <a:pt x="143" y="715"/>
                  <a:pt x="195" y="680"/>
                </a:cubicBezTo>
                <a:cubicBezTo>
                  <a:pt x="209" y="671"/>
                  <a:pt x="213" y="689"/>
                  <a:pt x="208" y="694"/>
                </a:cubicBezTo>
                <a:cubicBezTo>
                  <a:pt x="168" y="727"/>
                  <a:pt x="142" y="785"/>
                  <a:pt x="175" y="834"/>
                </a:cubicBezTo>
                <a:cubicBezTo>
                  <a:pt x="205" y="877"/>
                  <a:pt x="260" y="880"/>
                  <a:pt x="301" y="867"/>
                </a:cubicBezTo>
                <a:cubicBezTo>
                  <a:pt x="368" y="846"/>
                  <a:pt x="371" y="750"/>
                  <a:pt x="323" y="709"/>
                </a:cubicBezTo>
                <a:cubicBezTo>
                  <a:pt x="314" y="723"/>
                  <a:pt x="303" y="738"/>
                  <a:pt x="292" y="757"/>
                </a:cubicBezTo>
                <a:cubicBezTo>
                  <a:pt x="321" y="778"/>
                  <a:pt x="321" y="778"/>
                  <a:pt x="321" y="778"/>
                </a:cubicBezTo>
                <a:cubicBezTo>
                  <a:pt x="327" y="777"/>
                  <a:pt x="333" y="781"/>
                  <a:pt x="335" y="787"/>
                </a:cubicBezTo>
                <a:cubicBezTo>
                  <a:pt x="337" y="794"/>
                  <a:pt x="333" y="801"/>
                  <a:pt x="327" y="803"/>
                </a:cubicBezTo>
                <a:cubicBezTo>
                  <a:pt x="279" y="822"/>
                  <a:pt x="273" y="826"/>
                  <a:pt x="229" y="840"/>
                </a:cubicBezTo>
                <a:cubicBezTo>
                  <a:pt x="223" y="842"/>
                  <a:pt x="214" y="836"/>
                  <a:pt x="215" y="829"/>
                </a:cubicBezTo>
                <a:cubicBezTo>
                  <a:pt x="219" y="807"/>
                  <a:pt x="226" y="761"/>
                  <a:pt x="227" y="728"/>
                </a:cubicBezTo>
                <a:cubicBezTo>
                  <a:pt x="227" y="719"/>
                  <a:pt x="237" y="716"/>
                  <a:pt x="244" y="721"/>
                </a:cubicBezTo>
                <a:cubicBezTo>
                  <a:pt x="250" y="726"/>
                  <a:pt x="271" y="741"/>
                  <a:pt x="278" y="746"/>
                </a:cubicBezTo>
                <a:cubicBezTo>
                  <a:pt x="290" y="727"/>
                  <a:pt x="300" y="712"/>
                  <a:pt x="310" y="699"/>
                </a:cubicBezTo>
                <a:cubicBezTo>
                  <a:pt x="304" y="696"/>
                  <a:pt x="298" y="694"/>
                  <a:pt x="291" y="692"/>
                </a:cubicBezTo>
                <a:cubicBezTo>
                  <a:pt x="257" y="684"/>
                  <a:pt x="243" y="693"/>
                  <a:pt x="218" y="714"/>
                </a:cubicBezTo>
                <a:cubicBezTo>
                  <a:pt x="210" y="720"/>
                  <a:pt x="195" y="713"/>
                  <a:pt x="205" y="702"/>
                </a:cubicBezTo>
                <a:cubicBezTo>
                  <a:pt x="226" y="680"/>
                  <a:pt x="255" y="663"/>
                  <a:pt x="297" y="673"/>
                </a:cubicBezTo>
                <a:cubicBezTo>
                  <a:pt x="306" y="675"/>
                  <a:pt x="315" y="679"/>
                  <a:pt x="322" y="683"/>
                </a:cubicBezTo>
                <a:cubicBezTo>
                  <a:pt x="332" y="671"/>
                  <a:pt x="341" y="660"/>
                  <a:pt x="349" y="647"/>
                </a:cubicBezTo>
                <a:cubicBezTo>
                  <a:pt x="280" y="635"/>
                  <a:pt x="212" y="607"/>
                  <a:pt x="214" y="550"/>
                </a:cubicBezTo>
                <a:cubicBezTo>
                  <a:pt x="216" y="512"/>
                  <a:pt x="251" y="469"/>
                  <a:pt x="303" y="438"/>
                </a:cubicBezTo>
                <a:cubicBezTo>
                  <a:pt x="296" y="429"/>
                  <a:pt x="289" y="419"/>
                  <a:pt x="281" y="409"/>
                </a:cubicBezTo>
                <a:cubicBezTo>
                  <a:pt x="238" y="437"/>
                  <a:pt x="180" y="433"/>
                  <a:pt x="145" y="398"/>
                </a:cubicBezTo>
                <a:cubicBezTo>
                  <a:pt x="0" y="251"/>
                  <a:pt x="311" y="100"/>
                  <a:pt x="335" y="300"/>
                </a:cubicBezTo>
                <a:cubicBezTo>
                  <a:pt x="336" y="303"/>
                  <a:pt x="337" y="305"/>
                  <a:pt x="337" y="308"/>
                </a:cubicBezTo>
                <a:cubicBezTo>
                  <a:pt x="334" y="348"/>
                  <a:pt x="319" y="378"/>
                  <a:pt x="297" y="397"/>
                </a:cubicBezTo>
                <a:cubicBezTo>
                  <a:pt x="305" y="408"/>
                  <a:pt x="313" y="418"/>
                  <a:pt x="321" y="429"/>
                </a:cubicBezTo>
                <a:cubicBezTo>
                  <a:pt x="356" y="411"/>
                  <a:pt x="397" y="398"/>
                  <a:pt x="441" y="393"/>
                </a:cubicBezTo>
                <a:cubicBezTo>
                  <a:pt x="428" y="375"/>
                  <a:pt x="404" y="338"/>
                  <a:pt x="403" y="336"/>
                </a:cubicBezTo>
                <a:cubicBezTo>
                  <a:pt x="401" y="333"/>
                  <a:pt x="403" y="328"/>
                  <a:pt x="407" y="325"/>
                </a:cubicBezTo>
                <a:cubicBezTo>
                  <a:pt x="410" y="324"/>
                  <a:pt x="413" y="324"/>
                  <a:pt x="416" y="326"/>
                </a:cubicBezTo>
                <a:cubicBezTo>
                  <a:pt x="422" y="325"/>
                  <a:pt x="433" y="325"/>
                  <a:pt x="438" y="325"/>
                </a:cubicBezTo>
                <a:cubicBezTo>
                  <a:pt x="437" y="306"/>
                  <a:pt x="436" y="276"/>
                  <a:pt x="435" y="246"/>
                </a:cubicBezTo>
                <a:cubicBezTo>
                  <a:pt x="403" y="243"/>
                  <a:pt x="372" y="231"/>
                  <a:pt x="353" y="208"/>
                </a:cubicBezTo>
                <a:cubicBezTo>
                  <a:pt x="331" y="180"/>
                  <a:pt x="330" y="125"/>
                  <a:pt x="348" y="95"/>
                </a:cubicBezTo>
                <a:close/>
                <a:moveTo>
                  <a:pt x="580" y="439"/>
                </a:moveTo>
                <a:cubicBezTo>
                  <a:pt x="533" y="424"/>
                  <a:pt x="484" y="415"/>
                  <a:pt x="438" y="421"/>
                </a:cubicBezTo>
                <a:cubicBezTo>
                  <a:pt x="402" y="426"/>
                  <a:pt x="368" y="437"/>
                  <a:pt x="338" y="451"/>
                </a:cubicBezTo>
                <a:cubicBezTo>
                  <a:pt x="349" y="464"/>
                  <a:pt x="358" y="476"/>
                  <a:pt x="365" y="484"/>
                </a:cubicBezTo>
                <a:cubicBezTo>
                  <a:pt x="377" y="499"/>
                  <a:pt x="357" y="507"/>
                  <a:pt x="349" y="496"/>
                </a:cubicBezTo>
                <a:cubicBezTo>
                  <a:pt x="342" y="487"/>
                  <a:pt x="332" y="475"/>
                  <a:pt x="321" y="460"/>
                </a:cubicBezTo>
                <a:cubicBezTo>
                  <a:pt x="274" y="486"/>
                  <a:pt x="244" y="521"/>
                  <a:pt x="244" y="549"/>
                </a:cubicBezTo>
                <a:cubicBezTo>
                  <a:pt x="243" y="589"/>
                  <a:pt x="305" y="610"/>
                  <a:pt x="366" y="620"/>
                </a:cubicBezTo>
                <a:cubicBezTo>
                  <a:pt x="368" y="617"/>
                  <a:pt x="370" y="614"/>
                  <a:pt x="371" y="611"/>
                </a:cubicBezTo>
                <a:cubicBezTo>
                  <a:pt x="375" y="607"/>
                  <a:pt x="381" y="606"/>
                  <a:pt x="385" y="609"/>
                </a:cubicBezTo>
                <a:cubicBezTo>
                  <a:pt x="389" y="613"/>
                  <a:pt x="390" y="619"/>
                  <a:pt x="387" y="623"/>
                </a:cubicBezTo>
                <a:cubicBezTo>
                  <a:pt x="387" y="623"/>
                  <a:pt x="387" y="623"/>
                  <a:pt x="387" y="623"/>
                </a:cubicBezTo>
                <a:cubicBezTo>
                  <a:pt x="422" y="628"/>
                  <a:pt x="454" y="630"/>
                  <a:pt x="472" y="629"/>
                </a:cubicBezTo>
                <a:cubicBezTo>
                  <a:pt x="513" y="628"/>
                  <a:pt x="548" y="623"/>
                  <a:pt x="576" y="614"/>
                </a:cubicBezTo>
                <a:cubicBezTo>
                  <a:pt x="573" y="610"/>
                  <a:pt x="570" y="605"/>
                  <a:pt x="567" y="602"/>
                </a:cubicBezTo>
                <a:cubicBezTo>
                  <a:pt x="564" y="598"/>
                  <a:pt x="565" y="593"/>
                  <a:pt x="569" y="590"/>
                </a:cubicBezTo>
                <a:cubicBezTo>
                  <a:pt x="572" y="588"/>
                  <a:pt x="577" y="589"/>
                  <a:pt x="580" y="592"/>
                </a:cubicBezTo>
                <a:cubicBezTo>
                  <a:pt x="584" y="598"/>
                  <a:pt x="588" y="604"/>
                  <a:pt x="592" y="609"/>
                </a:cubicBezTo>
                <a:cubicBezTo>
                  <a:pt x="642" y="591"/>
                  <a:pt x="667" y="564"/>
                  <a:pt x="668" y="541"/>
                </a:cubicBezTo>
                <a:cubicBezTo>
                  <a:pt x="668" y="511"/>
                  <a:pt x="641" y="486"/>
                  <a:pt x="587" y="471"/>
                </a:cubicBezTo>
                <a:cubicBezTo>
                  <a:pt x="584" y="474"/>
                  <a:pt x="579" y="474"/>
                  <a:pt x="576" y="471"/>
                </a:cubicBezTo>
                <a:cubicBezTo>
                  <a:pt x="575" y="470"/>
                  <a:pt x="574" y="469"/>
                  <a:pt x="574" y="468"/>
                </a:cubicBezTo>
                <a:cubicBezTo>
                  <a:pt x="530" y="459"/>
                  <a:pt x="471" y="455"/>
                  <a:pt x="398" y="462"/>
                </a:cubicBezTo>
                <a:cubicBezTo>
                  <a:pt x="391" y="463"/>
                  <a:pt x="384" y="457"/>
                  <a:pt x="383" y="450"/>
                </a:cubicBezTo>
                <a:cubicBezTo>
                  <a:pt x="382" y="442"/>
                  <a:pt x="387" y="435"/>
                  <a:pt x="394" y="434"/>
                </a:cubicBezTo>
                <a:cubicBezTo>
                  <a:pt x="454" y="427"/>
                  <a:pt x="521" y="427"/>
                  <a:pt x="580" y="439"/>
                </a:cubicBezTo>
                <a:close/>
                <a:moveTo>
                  <a:pt x="651" y="340"/>
                </a:moveTo>
                <a:cubicBezTo>
                  <a:pt x="658" y="329"/>
                  <a:pt x="666" y="318"/>
                  <a:pt x="673" y="306"/>
                </a:cubicBezTo>
                <a:cubicBezTo>
                  <a:pt x="648" y="287"/>
                  <a:pt x="648" y="287"/>
                  <a:pt x="648" y="287"/>
                </a:cubicBezTo>
                <a:cubicBezTo>
                  <a:pt x="643" y="287"/>
                  <a:pt x="637" y="284"/>
                  <a:pt x="636" y="278"/>
                </a:cubicBezTo>
                <a:cubicBezTo>
                  <a:pt x="634" y="273"/>
                  <a:pt x="638" y="266"/>
                  <a:pt x="644" y="265"/>
                </a:cubicBezTo>
                <a:cubicBezTo>
                  <a:pt x="686" y="249"/>
                  <a:pt x="692" y="246"/>
                  <a:pt x="731" y="234"/>
                </a:cubicBezTo>
                <a:cubicBezTo>
                  <a:pt x="736" y="232"/>
                  <a:pt x="744" y="238"/>
                  <a:pt x="743" y="244"/>
                </a:cubicBezTo>
                <a:cubicBezTo>
                  <a:pt x="739" y="263"/>
                  <a:pt x="731" y="304"/>
                  <a:pt x="730" y="333"/>
                </a:cubicBezTo>
                <a:cubicBezTo>
                  <a:pt x="730" y="341"/>
                  <a:pt x="721" y="344"/>
                  <a:pt x="715" y="339"/>
                </a:cubicBezTo>
                <a:cubicBezTo>
                  <a:pt x="709" y="335"/>
                  <a:pt x="692" y="321"/>
                  <a:pt x="685" y="316"/>
                </a:cubicBezTo>
                <a:cubicBezTo>
                  <a:pt x="678" y="327"/>
                  <a:pt x="671" y="338"/>
                  <a:pt x="664" y="349"/>
                </a:cubicBezTo>
                <a:cubicBezTo>
                  <a:pt x="684" y="358"/>
                  <a:pt x="710" y="359"/>
                  <a:pt x="744" y="347"/>
                </a:cubicBezTo>
                <a:cubicBezTo>
                  <a:pt x="803" y="326"/>
                  <a:pt x="797" y="246"/>
                  <a:pt x="760" y="216"/>
                </a:cubicBezTo>
                <a:cubicBezTo>
                  <a:pt x="707" y="172"/>
                  <a:pt x="664" y="189"/>
                  <a:pt x="648" y="204"/>
                </a:cubicBezTo>
                <a:cubicBezTo>
                  <a:pt x="634" y="219"/>
                  <a:pt x="624" y="248"/>
                  <a:pt x="623" y="270"/>
                </a:cubicBezTo>
                <a:cubicBezTo>
                  <a:pt x="621" y="296"/>
                  <a:pt x="630" y="324"/>
                  <a:pt x="651" y="340"/>
                </a:cubicBezTo>
                <a:close/>
                <a:moveTo>
                  <a:pt x="265" y="388"/>
                </a:moveTo>
                <a:cubicBezTo>
                  <a:pt x="253" y="374"/>
                  <a:pt x="243" y="360"/>
                  <a:pt x="236" y="351"/>
                </a:cubicBezTo>
                <a:cubicBezTo>
                  <a:pt x="227" y="359"/>
                  <a:pt x="219" y="365"/>
                  <a:pt x="214" y="371"/>
                </a:cubicBezTo>
                <a:cubicBezTo>
                  <a:pt x="205" y="380"/>
                  <a:pt x="197" y="379"/>
                  <a:pt x="196" y="371"/>
                </a:cubicBezTo>
                <a:cubicBezTo>
                  <a:pt x="190" y="327"/>
                  <a:pt x="188" y="312"/>
                  <a:pt x="178" y="273"/>
                </a:cubicBezTo>
                <a:cubicBezTo>
                  <a:pt x="176" y="265"/>
                  <a:pt x="187" y="260"/>
                  <a:pt x="195" y="264"/>
                </a:cubicBezTo>
                <a:cubicBezTo>
                  <a:pt x="216" y="274"/>
                  <a:pt x="229" y="281"/>
                  <a:pt x="278" y="301"/>
                </a:cubicBezTo>
                <a:cubicBezTo>
                  <a:pt x="285" y="304"/>
                  <a:pt x="286" y="311"/>
                  <a:pt x="279" y="316"/>
                </a:cubicBezTo>
                <a:cubicBezTo>
                  <a:pt x="272" y="322"/>
                  <a:pt x="264" y="327"/>
                  <a:pt x="251" y="338"/>
                </a:cubicBezTo>
                <a:cubicBezTo>
                  <a:pt x="259" y="348"/>
                  <a:pt x="269" y="362"/>
                  <a:pt x="281" y="377"/>
                </a:cubicBezTo>
                <a:cubicBezTo>
                  <a:pt x="299" y="361"/>
                  <a:pt x="312" y="337"/>
                  <a:pt x="314" y="308"/>
                </a:cubicBezTo>
                <a:cubicBezTo>
                  <a:pt x="314" y="306"/>
                  <a:pt x="314" y="304"/>
                  <a:pt x="315" y="303"/>
                </a:cubicBezTo>
                <a:cubicBezTo>
                  <a:pt x="304" y="208"/>
                  <a:pt x="207" y="211"/>
                  <a:pt x="159" y="254"/>
                </a:cubicBezTo>
                <a:cubicBezTo>
                  <a:pt x="137" y="273"/>
                  <a:pt x="126" y="304"/>
                  <a:pt x="129" y="331"/>
                </a:cubicBezTo>
                <a:cubicBezTo>
                  <a:pt x="131" y="351"/>
                  <a:pt x="148" y="381"/>
                  <a:pt x="181" y="394"/>
                </a:cubicBezTo>
                <a:cubicBezTo>
                  <a:pt x="210" y="405"/>
                  <a:pt x="240" y="402"/>
                  <a:pt x="265" y="388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64" tIns="34282" rIns="68564" bIns="34282" numCol="1" anchor="t" anchorCtr="0" compatLnSpc="1">
            <a:prstTxWarp prst="textNoShape">
              <a:avLst/>
            </a:prstTxWarp>
          </a:bodyPr>
          <a:lstStyle/>
          <a:p>
            <a:pPr defTabSz="914400">
              <a:defRPr/>
            </a:pPr>
            <a:endParaRPr lang="en-GB" sz="1600" kern="0" dirty="0">
              <a:solidFill>
                <a:srgbClr val="000000"/>
              </a:solidFill>
              <a:latin typeface="+mj-lt"/>
              <a:cs typeface="Arial" charset="0"/>
            </a:endParaRPr>
          </a:p>
        </p:txBody>
      </p:sp>
      <p:sp>
        <p:nvSpPr>
          <p:cNvPr id="56" name="Freeform 46">
            <a:extLst>
              <a:ext uri="{FF2B5EF4-FFF2-40B4-BE49-F238E27FC236}">
                <a16:creationId xmlns="" xmlns:a16="http://schemas.microsoft.com/office/drawing/2014/main" id="{FE5A3843-C321-4691-B64E-CA0CCC5D1B5E}"/>
              </a:ext>
            </a:extLst>
          </p:cNvPr>
          <p:cNvSpPr>
            <a:spLocks/>
          </p:cNvSpPr>
          <p:nvPr/>
        </p:nvSpPr>
        <p:spPr bwMode="auto">
          <a:xfrm>
            <a:off x="5014107" y="4699766"/>
            <a:ext cx="524794" cy="422169"/>
          </a:xfrm>
          <a:custGeom>
            <a:avLst/>
            <a:gdLst>
              <a:gd name="T0" fmla="*/ 188 w 226"/>
              <a:gd name="T1" fmla="*/ 134 h 213"/>
              <a:gd name="T2" fmla="*/ 161 w 226"/>
              <a:gd name="T3" fmla="*/ 142 h 213"/>
              <a:gd name="T4" fmla="*/ 137 w 226"/>
              <a:gd name="T5" fmla="*/ 124 h 213"/>
              <a:gd name="T6" fmla="*/ 143 w 226"/>
              <a:gd name="T7" fmla="*/ 107 h 213"/>
              <a:gd name="T8" fmla="*/ 131 w 226"/>
              <a:gd name="T9" fmla="*/ 79 h 213"/>
              <a:gd name="T10" fmla="*/ 140 w 226"/>
              <a:gd name="T11" fmla="*/ 50 h 213"/>
              <a:gd name="T12" fmla="*/ 169 w 226"/>
              <a:gd name="T13" fmla="*/ 36 h 213"/>
              <a:gd name="T14" fmla="*/ 156 w 226"/>
              <a:gd name="T15" fmla="*/ 5 h 213"/>
              <a:gd name="T16" fmla="*/ 125 w 226"/>
              <a:gd name="T17" fmla="*/ 18 h 213"/>
              <a:gd name="T18" fmla="*/ 135 w 226"/>
              <a:gd name="T19" fmla="*/ 48 h 213"/>
              <a:gd name="T20" fmla="*/ 121 w 226"/>
              <a:gd name="T21" fmla="*/ 75 h 213"/>
              <a:gd name="T22" fmla="*/ 114 w 226"/>
              <a:gd name="T23" fmla="*/ 73 h 213"/>
              <a:gd name="T24" fmla="*/ 79 w 226"/>
              <a:gd name="T25" fmla="*/ 103 h 213"/>
              <a:gd name="T26" fmla="*/ 81 w 226"/>
              <a:gd name="T27" fmla="*/ 116 h 213"/>
              <a:gd name="T28" fmla="*/ 57 w 226"/>
              <a:gd name="T29" fmla="*/ 124 h 213"/>
              <a:gd name="T30" fmla="*/ 45 w 226"/>
              <a:gd name="T31" fmla="*/ 112 h 213"/>
              <a:gd name="T32" fmla="*/ 8 w 226"/>
              <a:gd name="T33" fmla="*/ 122 h 213"/>
              <a:gd name="T34" fmla="*/ 18 w 226"/>
              <a:gd name="T35" fmla="*/ 159 h 213"/>
              <a:gd name="T36" fmla="*/ 55 w 226"/>
              <a:gd name="T37" fmla="*/ 149 h 213"/>
              <a:gd name="T38" fmla="*/ 59 w 226"/>
              <a:gd name="T39" fmla="*/ 134 h 213"/>
              <a:gd name="T40" fmla="*/ 84 w 226"/>
              <a:gd name="T41" fmla="*/ 121 h 213"/>
              <a:gd name="T42" fmla="*/ 109 w 226"/>
              <a:gd name="T43" fmla="*/ 137 h 213"/>
              <a:gd name="T44" fmla="*/ 132 w 226"/>
              <a:gd name="T45" fmla="*/ 130 h 213"/>
              <a:gd name="T46" fmla="*/ 152 w 226"/>
              <a:gd name="T47" fmla="*/ 152 h 213"/>
              <a:gd name="T48" fmla="*/ 147 w 226"/>
              <a:gd name="T49" fmla="*/ 170 h 213"/>
              <a:gd name="T50" fmla="*/ 183 w 226"/>
              <a:gd name="T51" fmla="*/ 211 h 213"/>
              <a:gd name="T52" fmla="*/ 224 w 226"/>
              <a:gd name="T53" fmla="*/ 175 h 213"/>
              <a:gd name="T54" fmla="*/ 188 w 226"/>
              <a:gd name="T55" fmla="*/ 134 h 2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226" h="213">
                <a:moveTo>
                  <a:pt x="188" y="134"/>
                </a:moveTo>
                <a:cubicBezTo>
                  <a:pt x="178" y="133"/>
                  <a:pt x="169" y="136"/>
                  <a:pt x="161" y="142"/>
                </a:cubicBezTo>
                <a:cubicBezTo>
                  <a:pt x="137" y="124"/>
                  <a:pt x="137" y="124"/>
                  <a:pt x="137" y="124"/>
                </a:cubicBezTo>
                <a:cubicBezTo>
                  <a:pt x="141" y="120"/>
                  <a:pt x="143" y="114"/>
                  <a:pt x="143" y="107"/>
                </a:cubicBezTo>
                <a:cubicBezTo>
                  <a:pt x="144" y="96"/>
                  <a:pt x="139" y="86"/>
                  <a:pt x="131" y="79"/>
                </a:cubicBezTo>
                <a:cubicBezTo>
                  <a:pt x="140" y="50"/>
                  <a:pt x="140" y="50"/>
                  <a:pt x="140" y="50"/>
                </a:cubicBezTo>
                <a:cubicBezTo>
                  <a:pt x="152" y="53"/>
                  <a:pt x="164" y="47"/>
                  <a:pt x="169" y="36"/>
                </a:cubicBezTo>
                <a:cubicBezTo>
                  <a:pt x="174" y="24"/>
                  <a:pt x="168" y="10"/>
                  <a:pt x="156" y="5"/>
                </a:cubicBezTo>
                <a:cubicBezTo>
                  <a:pt x="144" y="0"/>
                  <a:pt x="130" y="5"/>
                  <a:pt x="125" y="18"/>
                </a:cubicBezTo>
                <a:cubicBezTo>
                  <a:pt x="120" y="29"/>
                  <a:pt x="125" y="42"/>
                  <a:pt x="135" y="48"/>
                </a:cubicBezTo>
                <a:cubicBezTo>
                  <a:pt x="121" y="75"/>
                  <a:pt x="121" y="75"/>
                  <a:pt x="121" y="75"/>
                </a:cubicBezTo>
                <a:cubicBezTo>
                  <a:pt x="119" y="74"/>
                  <a:pt x="116" y="73"/>
                  <a:pt x="114" y="73"/>
                </a:cubicBezTo>
                <a:cubicBezTo>
                  <a:pt x="96" y="72"/>
                  <a:pt x="81" y="85"/>
                  <a:pt x="79" y="103"/>
                </a:cubicBezTo>
                <a:cubicBezTo>
                  <a:pt x="79" y="108"/>
                  <a:pt x="80" y="112"/>
                  <a:pt x="81" y="116"/>
                </a:cubicBezTo>
                <a:cubicBezTo>
                  <a:pt x="57" y="124"/>
                  <a:pt x="57" y="124"/>
                  <a:pt x="57" y="124"/>
                </a:cubicBezTo>
                <a:cubicBezTo>
                  <a:pt x="54" y="119"/>
                  <a:pt x="50" y="115"/>
                  <a:pt x="45" y="112"/>
                </a:cubicBezTo>
                <a:cubicBezTo>
                  <a:pt x="32" y="104"/>
                  <a:pt x="15" y="109"/>
                  <a:pt x="8" y="122"/>
                </a:cubicBezTo>
                <a:cubicBezTo>
                  <a:pt x="0" y="135"/>
                  <a:pt x="5" y="152"/>
                  <a:pt x="18" y="159"/>
                </a:cubicBezTo>
                <a:cubicBezTo>
                  <a:pt x="31" y="167"/>
                  <a:pt x="48" y="162"/>
                  <a:pt x="55" y="149"/>
                </a:cubicBezTo>
                <a:cubicBezTo>
                  <a:pt x="58" y="144"/>
                  <a:pt x="59" y="139"/>
                  <a:pt x="59" y="134"/>
                </a:cubicBezTo>
                <a:cubicBezTo>
                  <a:pt x="84" y="121"/>
                  <a:pt x="84" y="121"/>
                  <a:pt x="84" y="121"/>
                </a:cubicBezTo>
                <a:cubicBezTo>
                  <a:pt x="89" y="130"/>
                  <a:pt x="98" y="137"/>
                  <a:pt x="109" y="137"/>
                </a:cubicBezTo>
                <a:cubicBezTo>
                  <a:pt x="118" y="138"/>
                  <a:pt x="126" y="135"/>
                  <a:pt x="132" y="130"/>
                </a:cubicBezTo>
                <a:cubicBezTo>
                  <a:pt x="152" y="152"/>
                  <a:pt x="152" y="152"/>
                  <a:pt x="152" y="152"/>
                </a:cubicBezTo>
                <a:cubicBezTo>
                  <a:pt x="149" y="157"/>
                  <a:pt x="147" y="163"/>
                  <a:pt x="147" y="170"/>
                </a:cubicBezTo>
                <a:cubicBezTo>
                  <a:pt x="145" y="191"/>
                  <a:pt x="161" y="210"/>
                  <a:pt x="183" y="211"/>
                </a:cubicBezTo>
                <a:cubicBezTo>
                  <a:pt x="204" y="213"/>
                  <a:pt x="223" y="197"/>
                  <a:pt x="224" y="175"/>
                </a:cubicBezTo>
                <a:cubicBezTo>
                  <a:pt x="226" y="154"/>
                  <a:pt x="210" y="135"/>
                  <a:pt x="188" y="13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68564" tIns="34282" rIns="68564" bIns="34282" numCol="1" anchor="t" anchorCtr="0" compatLnSpc="1">
            <a:prstTxWarp prst="textNoShape">
              <a:avLst/>
            </a:prstTxWarp>
          </a:bodyPr>
          <a:lstStyle/>
          <a:p>
            <a:pPr defTabSz="914400">
              <a:defRPr/>
            </a:pPr>
            <a:endParaRPr lang="en-GB" sz="1600" kern="0" dirty="0">
              <a:solidFill>
                <a:srgbClr val="000000"/>
              </a:solidFill>
              <a:latin typeface="+mj-lt"/>
              <a:cs typeface="Arial" charset="0"/>
            </a:endParaRPr>
          </a:p>
        </p:txBody>
      </p:sp>
      <p:sp>
        <p:nvSpPr>
          <p:cNvPr id="57" name="Freeform 24">
            <a:extLst>
              <a:ext uri="{FF2B5EF4-FFF2-40B4-BE49-F238E27FC236}">
                <a16:creationId xmlns="" xmlns:a16="http://schemas.microsoft.com/office/drawing/2014/main" id="{A3F26EAE-A605-4B90-9347-AD06AD0D544F}"/>
              </a:ext>
            </a:extLst>
          </p:cNvPr>
          <p:cNvSpPr>
            <a:spLocks/>
          </p:cNvSpPr>
          <p:nvPr/>
        </p:nvSpPr>
        <p:spPr bwMode="auto">
          <a:xfrm>
            <a:off x="4727475" y="3417736"/>
            <a:ext cx="64803" cy="121861"/>
          </a:xfrm>
          <a:custGeom>
            <a:avLst/>
            <a:gdLst>
              <a:gd name="T0" fmla="*/ 0 w 44"/>
              <a:gd name="T1" fmla="*/ 87 h 97"/>
              <a:gd name="T2" fmla="*/ 11 w 44"/>
              <a:gd name="T3" fmla="*/ 97 h 97"/>
              <a:gd name="T4" fmla="*/ 33 w 44"/>
              <a:gd name="T5" fmla="*/ 97 h 97"/>
              <a:gd name="T6" fmla="*/ 44 w 44"/>
              <a:gd name="T7" fmla="*/ 87 h 97"/>
              <a:gd name="T8" fmla="*/ 44 w 44"/>
              <a:gd name="T9" fmla="*/ 11 h 97"/>
              <a:gd name="T10" fmla="*/ 33 w 44"/>
              <a:gd name="T11" fmla="*/ 0 h 97"/>
              <a:gd name="T12" fmla="*/ 11 w 44"/>
              <a:gd name="T13" fmla="*/ 0 h 97"/>
              <a:gd name="T14" fmla="*/ 0 w 44"/>
              <a:gd name="T15" fmla="*/ 11 h 97"/>
              <a:gd name="T16" fmla="*/ 0 w 44"/>
              <a:gd name="T17" fmla="*/ 87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4" h="97">
                <a:moveTo>
                  <a:pt x="0" y="87"/>
                </a:moveTo>
                <a:cubicBezTo>
                  <a:pt x="0" y="92"/>
                  <a:pt x="5" y="97"/>
                  <a:pt x="11" y="97"/>
                </a:cubicBezTo>
                <a:cubicBezTo>
                  <a:pt x="33" y="97"/>
                  <a:pt x="33" y="97"/>
                  <a:pt x="33" y="97"/>
                </a:cubicBezTo>
                <a:cubicBezTo>
                  <a:pt x="39" y="97"/>
                  <a:pt x="44" y="92"/>
                  <a:pt x="44" y="87"/>
                </a:cubicBezTo>
                <a:cubicBezTo>
                  <a:pt x="44" y="11"/>
                  <a:pt x="44" y="11"/>
                  <a:pt x="44" y="11"/>
                </a:cubicBezTo>
                <a:cubicBezTo>
                  <a:pt x="44" y="5"/>
                  <a:pt x="39" y="0"/>
                  <a:pt x="33" y="0"/>
                </a:cubicBezTo>
                <a:cubicBezTo>
                  <a:pt x="11" y="0"/>
                  <a:pt x="11" y="0"/>
                  <a:pt x="11" y="0"/>
                </a:cubicBezTo>
                <a:cubicBezTo>
                  <a:pt x="5" y="0"/>
                  <a:pt x="0" y="5"/>
                  <a:pt x="0" y="11"/>
                </a:cubicBezTo>
                <a:lnTo>
                  <a:pt x="0" y="8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64" tIns="34282" rIns="68564" bIns="34282" numCol="1" anchor="t" anchorCtr="0" compatLnSpc="1">
            <a:prstTxWarp prst="textNoShape">
              <a:avLst/>
            </a:prstTxWarp>
          </a:bodyPr>
          <a:lstStyle/>
          <a:p>
            <a:pPr defTabSz="914400">
              <a:defRPr/>
            </a:pPr>
            <a:endParaRPr lang="en-GB" sz="1600" kern="0" dirty="0">
              <a:solidFill>
                <a:srgbClr val="000000"/>
              </a:solidFill>
              <a:latin typeface="+mj-lt"/>
              <a:cs typeface="Arial" charset="0"/>
            </a:endParaRPr>
          </a:p>
        </p:txBody>
      </p:sp>
      <p:sp>
        <p:nvSpPr>
          <p:cNvPr id="58" name="Freeform 25">
            <a:extLst>
              <a:ext uri="{FF2B5EF4-FFF2-40B4-BE49-F238E27FC236}">
                <a16:creationId xmlns="" xmlns:a16="http://schemas.microsoft.com/office/drawing/2014/main" id="{9F85F33F-B21B-4B2A-BAB5-92FD14069129}"/>
              </a:ext>
            </a:extLst>
          </p:cNvPr>
          <p:cNvSpPr>
            <a:spLocks/>
          </p:cNvSpPr>
          <p:nvPr/>
        </p:nvSpPr>
        <p:spPr bwMode="auto">
          <a:xfrm>
            <a:off x="5120922" y="3417736"/>
            <a:ext cx="64803" cy="121861"/>
          </a:xfrm>
          <a:custGeom>
            <a:avLst/>
            <a:gdLst>
              <a:gd name="T0" fmla="*/ 44 w 44"/>
              <a:gd name="T1" fmla="*/ 11 h 97"/>
              <a:gd name="T2" fmla="*/ 33 w 44"/>
              <a:gd name="T3" fmla="*/ 0 h 97"/>
              <a:gd name="T4" fmla="*/ 11 w 44"/>
              <a:gd name="T5" fmla="*/ 0 h 97"/>
              <a:gd name="T6" fmla="*/ 0 w 44"/>
              <a:gd name="T7" fmla="*/ 11 h 97"/>
              <a:gd name="T8" fmla="*/ 0 w 44"/>
              <a:gd name="T9" fmla="*/ 87 h 97"/>
              <a:gd name="T10" fmla="*/ 11 w 44"/>
              <a:gd name="T11" fmla="*/ 97 h 97"/>
              <a:gd name="T12" fmla="*/ 33 w 44"/>
              <a:gd name="T13" fmla="*/ 97 h 97"/>
              <a:gd name="T14" fmla="*/ 44 w 44"/>
              <a:gd name="T15" fmla="*/ 87 h 97"/>
              <a:gd name="T16" fmla="*/ 44 w 44"/>
              <a:gd name="T17" fmla="*/ 11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4" h="97">
                <a:moveTo>
                  <a:pt x="44" y="11"/>
                </a:moveTo>
                <a:cubicBezTo>
                  <a:pt x="44" y="5"/>
                  <a:pt x="39" y="0"/>
                  <a:pt x="33" y="0"/>
                </a:cubicBezTo>
                <a:cubicBezTo>
                  <a:pt x="11" y="0"/>
                  <a:pt x="11" y="0"/>
                  <a:pt x="11" y="0"/>
                </a:cubicBezTo>
                <a:cubicBezTo>
                  <a:pt x="5" y="0"/>
                  <a:pt x="0" y="5"/>
                  <a:pt x="0" y="11"/>
                </a:cubicBezTo>
                <a:cubicBezTo>
                  <a:pt x="0" y="87"/>
                  <a:pt x="0" y="87"/>
                  <a:pt x="0" y="87"/>
                </a:cubicBezTo>
                <a:cubicBezTo>
                  <a:pt x="0" y="92"/>
                  <a:pt x="5" y="97"/>
                  <a:pt x="11" y="97"/>
                </a:cubicBezTo>
                <a:cubicBezTo>
                  <a:pt x="33" y="97"/>
                  <a:pt x="33" y="97"/>
                  <a:pt x="33" y="97"/>
                </a:cubicBezTo>
                <a:cubicBezTo>
                  <a:pt x="39" y="97"/>
                  <a:pt x="44" y="92"/>
                  <a:pt x="44" y="87"/>
                </a:cubicBezTo>
                <a:lnTo>
                  <a:pt x="44" y="1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64" tIns="34282" rIns="68564" bIns="34282" numCol="1" anchor="t" anchorCtr="0" compatLnSpc="1">
            <a:prstTxWarp prst="textNoShape">
              <a:avLst/>
            </a:prstTxWarp>
          </a:bodyPr>
          <a:lstStyle/>
          <a:p>
            <a:pPr defTabSz="914400">
              <a:defRPr/>
            </a:pPr>
            <a:endParaRPr lang="en-GB" sz="1600" kern="0" dirty="0">
              <a:solidFill>
                <a:srgbClr val="000000"/>
              </a:solidFill>
              <a:latin typeface="+mj-lt"/>
              <a:cs typeface="Arial" charset="0"/>
            </a:endParaRPr>
          </a:p>
        </p:txBody>
      </p:sp>
      <p:sp>
        <p:nvSpPr>
          <p:cNvPr id="59" name="Freeform 26">
            <a:extLst>
              <a:ext uri="{FF2B5EF4-FFF2-40B4-BE49-F238E27FC236}">
                <a16:creationId xmlns="" xmlns:a16="http://schemas.microsoft.com/office/drawing/2014/main" id="{C132C194-1A3E-41F7-8CF0-D8D029D66AED}"/>
              </a:ext>
            </a:extLst>
          </p:cNvPr>
          <p:cNvSpPr>
            <a:spLocks noEditPoints="1"/>
          </p:cNvSpPr>
          <p:nvPr/>
        </p:nvSpPr>
        <p:spPr bwMode="auto">
          <a:xfrm>
            <a:off x="4808478" y="3391129"/>
            <a:ext cx="297219" cy="207536"/>
          </a:xfrm>
          <a:custGeom>
            <a:avLst/>
            <a:gdLst>
              <a:gd name="T0" fmla="*/ 202 w 202"/>
              <a:gd name="T1" fmla="*/ 30 h 165"/>
              <a:gd name="T2" fmla="*/ 131 w 202"/>
              <a:gd name="T3" fmla="*/ 4 h 165"/>
              <a:gd name="T4" fmla="*/ 66 w 202"/>
              <a:gd name="T5" fmla="*/ 0 h 165"/>
              <a:gd name="T6" fmla="*/ 0 w 202"/>
              <a:gd name="T7" fmla="*/ 27 h 165"/>
              <a:gd name="T8" fmla="*/ 13 w 202"/>
              <a:gd name="T9" fmla="*/ 113 h 165"/>
              <a:gd name="T10" fmla="*/ 23 w 202"/>
              <a:gd name="T11" fmla="*/ 135 h 165"/>
              <a:gd name="T12" fmla="*/ 35 w 202"/>
              <a:gd name="T13" fmla="*/ 140 h 165"/>
              <a:gd name="T14" fmla="*/ 53 w 202"/>
              <a:gd name="T15" fmla="*/ 148 h 165"/>
              <a:gd name="T16" fmla="*/ 69 w 202"/>
              <a:gd name="T17" fmla="*/ 161 h 165"/>
              <a:gd name="T18" fmla="*/ 88 w 202"/>
              <a:gd name="T19" fmla="*/ 161 h 165"/>
              <a:gd name="T20" fmla="*/ 102 w 202"/>
              <a:gd name="T21" fmla="*/ 165 h 165"/>
              <a:gd name="T22" fmla="*/ 111 w 202"/>
              <a:gd name="T23" fmla="*/ 157 h 165"/>
              <a:gd name="T24" fmla="*/ 130 w 202"/>
              <a:gd name="T25" fmla="*/ 158 h 165"/>
              <a:gd name="T26" fmla="*/ 137 w 202"/>
              <a:gd name="T27" fmla="*/ 151 h 165"/>
              <a:gd name="T28" fmla="*/ 159 w 202"/>
              <a:gd name="T29" fmla="*/ 145 h 165"/>
              <a:gd name="T30" fmla="*/ 162 w 202"/>
              <a:gd name="T31" fmla="*/ 143 h 165"/>
              <a:gd name="T32" fmla="*/ 173 w 202"/>
              <a:gd name="T33" fmla="*/ 144 h 165"/>
              <a:gd name="T34" fmla="*/ 183 w 202"/>
              <a:gd name="T35" fmla="*/ 124 h 165"/>
              <a:gd name="T36" fmla="*/ 174 w 202"/>
              <a:gd name="T37" fmla="*/ 132 h 165"/>
              <a:gd name="T38" fmla="*/ 171 w 202"/>
              <a:gd name="T39" fmla="*/ 134 h 165"/>
              <a:gd name="T40" fmla="*/ 161 w 202"/>
              <a:gd name="T41" fmla="*/ 130 h 165"/>
              <a:gd name="T42" fmla="*/ 127 w 202"/>
              <a:gd name="T43" fmla="*/ 98 h 165"/>
              <a:gd name="T44" fmla="*/ 151 w 202"/>
              <a:gd name="T45" fmla="*/ 140 h 165"/>
              <a:gd name="T46" fmla="*/ 145 w 202"/>
              <a:gd name="T47" fmla="*/ 143 h 165"/>
              <a:gd name="T48" fmla="*/ 115 w 202"/>
              <a:gd name="T49" fmla="*/ 100 h 165"/>
              <a:gd name="T50" fmla="*/ 128 w 202"/>
              <a:gd name="T51" fmla="*/ 146 h 165"/>
              <a:gd name="T52" fmla="*/ 128 w 202"/>
              <a:gd name="T53" fmla="*/ 148 h 165"/>
              <a:gd name="T54" fmla="*/ 126 w 202"/>
              <a:gd name="T55" fmla="*/ 149 h 165"/>
              <a:gd name="T56" fmla="*/ 122 w 202"/>
              <a:gd name="T57" fmla="*/ 151 h 165"/>
              <a:gd name="T58" fmla="*/ 111 w 202"/>
              <a:gd name="T59" fmla="*/ 143 h 165"/>
              <a:gd name="T60" fmla="*/ 79 w 202"/>
              <a:gd name="T61" fmla="*/ 116 h 165"/>
              <a:gd name="T62" fmla="*/ 102 w 202"/>
              <a:gd name="T63" fmla="*/ 155 h 165"/>
              <a:gd name="T64" fmla="*/ 35 w 202"/>
              <a:gd name="T65" fmla="*/ 106 h 165"/>
              <a:gd name="T66" fmla="*/ 10 w 202"/>
              <a:gd name="T67" fmla="*/ 103 h 165"/>
              <a:gd name="T68" fmla="*/ 28 w 202"/>
              <a:gd name="T69" fmla="*/ 37 h 165"/>
              <a:gd name="T70" fmla="*/ 76 w 202"/>
              <a:gd name="T71" fmla="*/ 12 h 165"/>
              <a:gd name="T72" fmla="*/ 46 w 202"/>
              <a:gd name="T73" fmla="*/ 42 h 165"/>
              <a:gd name="T74" fmla="*/ 73 w 202"/>
              <a:gd name="T75" fmla="*/ 47 h 165"/>
              <a:gd name="T76" fmla="*/ 114 w 202"/>
              <a:gd name="T77" fmla="*/ 43 h 165"/>
              <a:gd name="T78" fmla="*/ 172 w 202"/>
              <a:gd name="T79" fmla="*/ 118 h 165"/>
              <a:gd name="T80" fmla="*/ 174 w 202"/>
              <a:gd name="T81" fmla="*/ 132 h 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202" h="165">
                <a:moveTo>
                  <a:pt x="202" y="112"/>
                </a:moveTo>
                <a:cubicBezTo>
                  <a:pt x="202" y="30"/>
                  <a:pt x="202" y="30"/>
                  <a:pt x="202" y="30"/>
                </a:cubicBezTo>
                <a:cubicBezTo>
                  <a:pt x="178" y="30"/>
                  <a:pt x="178" y="30"/>
                  <a:pt x="178" y="30"/>
                </a:cubicBezTo>
                <a:cubicBezTo>
                  <a:pt x="131" y="4"/>
                  <a:pt x="131" y="4"/>
                  <a:pt x="131" y="4"/>
                </a:cubicBezTo>
                <a:cubicBezTo>
                  <a:pt x="91" y="4"/>
                  <a:pt x="91" y="4"/>
                  <a:pt x="91" y="4"/>
                </a:cubicBezTo>
                <a:cubicBezTo>
                  <a:pt x="66" y="0"/>
                  <a:pt x="66" y="0"/>
                  <a:pt x="66" y="0"/>
                </a:cubicBezTo>
                <a:cubicBezTo>
                  <a:pt x="25" y="27"/>
                  <a:pt x="25" y="27"/>
                  <a:pt x="25" y="27"/>
                </a:cubicBezTo>
                <a:cubicBezTo>
                  <a:pt x="0" y="27"/>
                  <a:pt x="0" y="27"/>
                  <a:pt x="0" y="27"/>
                </a:cubicBezTo>
                <a:cubicBezTo>
                  <a:pt x="1" y="112"/>
                  <a:pt x="1" y="112"/>
                  <a:pt x="1" y="112"/>
                </a:cubicBezTo>
                <a:cubicBezTo>
                  <a:pt x="13" y="113"/>
                  <a:pt x="13" y="113"/>
                  <a:pt x="13" y="113"/>
                </a:cubicBezTo>
                <a:cubicBezTo>
                  <a:pt x="13" y="117"/>
                  <a:pt x="13" y="124"/>
                  <a:pt x="13" y="126"/>
                </a:cubicBezTo>
                <a:cubicBezTo>
                  <a:pt x="14" y="129"/>
                  <a:pt x="20" y="135"/>
                  <a:pt x="23" y="135"/>
                </a:cubicBezTo>
                <a:cubicBezTo>
                  <a:pt x="26" y="135"/>
                  <a:pt x="34" y="128"/>
                  <a:pt x="34" y="128"/>
                </a:cubicBezTo>
                <a:cubicBezTo>
                  <a:pt x="34" y="128"/>
                  <a:pt x="35" y="137"/>
                  <a:pt x="35" y="140"/>
                </a:cubicBezTo>
                <a:cubicBezTo>
                  <a:pt x="35" y="142"/>
                  <a:pt x="39" y="149"/>
                  <a:pt x="43" y="149"/>
                </a:cubicBezTo>
                <a:cubicBezTo>
                  <a:pt x="46" y="149"/>
                  <a:pt x="53" y="148"/>
                  <a:pt x="53" y="148"/>
                </a:cubicBezTo>
                <a:cubicBezTo>
                  <a:pt x="53" y="148"/>
                  <a:pt x="55" y="155"/>
                  <a:pt x="58" y="158"/>
                </a:cubicBezTo>
                <a:cubicBezTo>
                  <a:pt x="60" y="160"/>
                  <a:pt x="67" y="161"/>
                  <a:pt x="69" y="161"/>
                </a:cubicBezTo>
                <a:cubicBezTo>
                  <a:pt x="70" y="160"/>
                  <a:pt x="76" y="157"/>
                  <a:pt x="80" y="155"/>
                </a:cubicBezTo>
                <a:cubicBezTo>
                  <a:pt x="85" y="158"/>
                  <a:pt x="88" y="161"/>
                  <a:pt x="88" y="161"/>
                </a:cubicBezTo>
                <a:cubicBezTo>
                  <a:pt x="90" y="162"/>
                  <a:pt x="96" y="165"/>
                  <a:pt x="102" y="165"/>
                </a:cubicBezTo>
                <a:cubicBezTo>
                  <a:pt x="102" y="165"/>
                  <a:pt x="102" y="165"/>
                  <a:pt x="102" y="165"/>
                </a:cubicBezTo>
                <a:cubicBezTo>
                  <a:pt x="105" y="165"/>
                  <a:pt x="108" y="164"/>
                  <a:pt x="110" y="161"/>
                </a:cubicBezTo>
                <a:cubicBezTo>
                  <a:pt x="111" y="160"/>
                  <a:pt x="111" y="159"/>
                  <a:pt x="111" y="157"/>
                </a:cubicBezTo>
                <a:cubicBezTo>
                  <a:pt x="114" y="159"/>
                  <a:pt x="118" y="161"/>
                  <a:pt x="122" y="161"/>
                </a:cubicBezTo>
                <a:cubicBezTo>
                  <a:pt x="125" y="161"/>
                  <a:pt x="128" y="160"/>
                  <a:pt x="130" y="158"/>
                </a:cubicBezTo>
                <a:cubicBezTo>
                  <a:pt x="131" y="157"/>
                  <a:pt x="135" y="155"/>
                  <a:pt x="136" y="151"/>
                </a:cubicBezTo>
                <a:cubicBezTo>
                  <a:pt x="136" y="151"/>
                  <a:pt x="137" y="151"/>
                  <a:pt x="137" y="151"/>
                </a:cubicBezTo>
                <a:cubicBezTo>
                  <a:pt x="140" y="153"/>
                  <a:pt x="146" y="154"/>
                  <a:pt x="151" y="152"/>
                </a:cubicBezTo>
                <a:cubicBezTo>
                  <a:pt x="153" y="151"/>
                  <a:pt x="157" y="148"/>
                  <a:pt x="159" y="145"/>
                </a:cubicBezTo>
                <a:cubicBezTo>
                  <a:pt x="160" y="144"/>
                  <a:pt x="160" y="143"/>
                  <a:pt x="160" y="142"/>
                </a:cubicBezTo>
                <a:cubicBezTo>
                  <a:pt x="162" y="143"/>
                  <a:pt x="162" y="143"/>
                  <a:pt x="162" y="143"/>
                </a:cubicBezTo>
                <a:cubicBezTo>
                  <a:pt x="162" y="143"/>
                  <a:pt x="162" y="143"/>
                  <a:pt x="162" y="143"/>
                </a:cubicBezTo>
                <a:cubicBezTo>
                  <a:pt x="163" y="143"/>
                  <a:pt x="170" y="145"/>
                  <a:pt x="173" y="144"/>
                </a:cubicBezTo>
                <a:cubicBezTo>
                  <a:pt x="177" y="143"/>
                  <a:pt x="181" y="139"/>
                  <a:pt x="182" y="137"/>
                </a:cubicBezTo>
                <a:cubicBezTo>
                  <a:pt x="183" y="135"/>
                  <a:pt x="183" y="131"/>
                  <a:pt x="183" y="124"/>
                </a:cubicBezTo>
                <a:lnTo>
                  <a:pt x="202" y="112"/>
                </a:lnTo>
                <a:close/>
                <a:moveTo>
                  <a:pt x="174" y="132"/>
                </a:moveTo>
                <a:cubicBezTo>
                  <a:pt x="173" y="133"/>
                  <a:pt x="172" y="134"/>
                  <a:pt x="171" y="134"/>
                </a:cubicBezTo>
                <a:cubicBezTo>
                  <a:pt x="171" y="134"/>
                  <a:pt x="171" y="134"/>
                  <a:pt x="171" y="134"/>
                </a:cubicBezTo>
                <a:cubicBezTo>
                  <a:pt x="169" y="134"/>
                  <a:pt x="168" y="134"/>
                  <a:pt x="166" y="134"/>
                </a:cubicBezTo>
                <a:cubicBezTo>
                  <a:pt x="161" y="130"/>
                  <a:pt x="161" y="130"/>
                  <a:pt x="161" y="130"/>
                </a:cubicBezTo>
                <a:cubicBezTo>
                  <a:pt x="137" y="91"/>
                  <a:pt x="137" y="91"/>
                  <a:pt x="137" y="91"/>
                </a:cubicBezTo>
                <a:cubicBezTo>
                  <a:pt x="127" y="98"/>
                  <a:pt x="127" y="98"/>
                  <a:pt x="127" y="98"/>
                </a:cubicBezTo>
                <a:cubicBezTo>
                  <a:pt x="151" y="138"/>
                  <a:pt x="151" y="138"/>
                  <a:pt x="151" y="138"/>
                </a:cubicBezTo>
                <a:cubicBezTo>
                  <a:pt x="151" y="139"/>
                  <a:pt x="151" y="140"/>
                  <a:pt x="151" y="140"/>
                </a:cubicBezTo>
                <a:cubicBezTo>
                  <a:pt x="150" y="141"/>
                  <a:pt x="149" y="142"/>
                  <a:pt x="148" y="143"/>
                </a:cubicBezTo>
                <a:cubicBezTo>
                  <a:pt x="147" y="143"/>
                  <a:pt x="146" y="143"/>
                  <a:pt x="145" y="143"/>
                </a:cubicBezTo>
                <a:cubicBezTo>
                  <a:pt x="142" y="143"/>
                  <a:pt x="140" y="141"/>
                  <a:pt x="139" y="140"/>
                </a:cubicBezTo>
                <a:cubicBezTo>
                  <a:pt x="115" y="100"/>
                  <a:pt x="115" y="100"/>
                  <a:pt x="115" y="100"/>
                </a:cubicBezTo>
                <a:cubicBezTo>
                  <a:pt x="104" y="108"/>
                  <a:pt x="104" y="108"/>
                  <a:pt x="104" y="108"/>
                </a:cubicBezTo>
                <a:cubicBezTo>
                  <a:pt x="128" y="146"/>
                  <a:pt x="128" y="146"/>
                  <a:pt x="128" y="146"/>
                </a:cubicBezTo>
                <a:cubicBezTo>
                  <a:pt x="128" y="147"/>
                  <a:pt x="128" y="147"/>
                  <a:pt x="128" y="147"/>
                </a:cubicBezTo>
                <a:cubicBezTo>
                  <a:pt x="128" y="147"/>
                  <a:pt x="128" y="148"/>
                  <a:pt x="128" y="148"/>
                </a:cubicBezTo>
                <a:cubicBezTo>
                  <a:pt x="128" y="148"/>
                  <a:pt x="127" y="149"/>
                  <a:pt x="126" y="149"/>
                </a:cubicBezTo>
                <a:cubicBezTo>
                  <a:pt x="126" y="149"/>
                  <a:pt x="126" y="149"/>
                  <a:pt x="126" y="149"/>
                </a:cubicBezTo>
                <a:cubicBezTo>
                  <a:pt x="125" y="150"/>
                  <a:pt x="125" y="150"/>
                  <a:pt x="125" y="150"/>
                </a:cubicBezTo>
                <a:cubicBezTo>
                  <a:pt x="124" y="151"/>
                  <a:pt x="123" y="151"/>
                  <a:pt x="122" y="151"/>
                </a:cubicBezTo>
                <a:cubicBezTo>
                  <a:pt x="119" y="151"/>
                  <a:pt x="114" y="147"/>
                  <a:pt x="112" y="146"/>
                </a:cubicBezTo>
                <a:cubicBezTo>
                  <a:pt x="111" y="143"/>
                  <a:pt x="111" y="143"/>
                  <a:pt x="111" y="143"/>
                </a:cubicBezTo>
                <a:cubicBezTo>
                  <a:pt x="89" y="108"/>
                  <a:pt x="89" y="108"/>
                  <a:pt x="89" y="108"/>
                </a:cubicBezTo>
                <a:cubicBezTo>
                  <a:pt x="79" y="116"/>
                  <a:pt x="79" y="116"/>
                  <a:pt x="79" y="116"/>
                </a:cubicBezTo>
                <a:cubicBezTo>
                  <a:pt x="79" y="116"/>
                  <a:pt x="103" y="155"/>
                  <a:pt x="103" y="155"/>
                </a:cubicBezTo>
                <a:cubicBezTo>
                  <a:pt x="102" y="155"/>
                  <a:pt x="102" y="155"/>
                  <a:pt x="102" y="155"/>
                </a:cubicBezTo>
                <a:cubicBezTo>
                  <a:pt x="98" y="155"/>
                  <a:pt x="94" y="153"/>
                  <a:pt x="93" y="152"/>
                </a:cubicBezTo>
                <a:cubicBezTo>
                  <a:pt x="91" y="151"/>
                  <a:pt x="68" y="133"/>
                  <a:pt x="35" y="106"/>
                </a:cubicBezTo>
                <a:cubicBezTo>
                  <a:pt x="33" y="105"/>
                  <a:pt x="33" y="105"/>
                  <a:pt x="33" y="105"/>
                </a:cubicBezTo>
                <a:cubicBezTo>
                  <a:pt x="10" y="103"/>
                  <a:pt x="10" y="103"/>
                  <a:pt x="10" y="103"/>
                </a:cubicBezTo>
                <a:cubicBezTo>
                  <a:pt x="9" y="37"/>
                  <a:pt x="9" y="37"/>
                  <a:pt x="9" y="37"/>
                </a:cubicBezTo>
                <a:cubicBezTo>
                  <a:pt x="28" y="37"/>
                  <a:pt x="28" y="37"/>
                  <a:pt x="28" y="37"/>
                </a:cubicBezTo>
                <a:cubicBezTo>
                  <a:pt x="68" y="10"/>
                  <a:pt x="68" y="10"/>
                  <a:pt x="68" y="10"/>
                </a:cubicBezTo>
                <a:cubicBezTo>
                  <a:pt x="76" y="12"/>
                  <a:pt x="76" y="12"/>
                  <a:pt x="76" y="12"/>
                </a:cubicBezTo>
                <a:cubicBezTo>
                  <a:pt x="45" y="40"/>
                  <a:pt x="45" y="40"/>
                  <a:pt x="45" y="40"/>
                </a:cubicBezTo>
                <a:cubicBezTo>
                  <a:pt x="46" y="42"/>
                  <a:pt x="46" y="42"/>
                  <a:pt x="46" y="42"/>
                </a:cubicBezTo>
                <a:cubicBezTo>
                  <a:pt x="46" y="47"/>
                  <a:pt x="51" y="49"/>
                  <a:pt x="63" y="49"/>
                </a:cubicBezTo>
                <a:cubicBezTo>
                  <a:pt x="66" y="49"/>
                  <a:pt x="69" y="49"/>
                  <a:pt x="73" y="47"/>
                </a:cubicBezTo>
                <a:cubicBezTo>
                  <a:pt x="94" y="35"/>
                  <a:pt x="94" y="35"/>
                  <a:pt x="94" y="35"/>
                </a:cubicBezTo>
                <a:cubicBezTo>
                  <a:pt x="114" y="43"/>
                  <a:pt x="114" y="43"/>
                  <a:pt x="114" y="43"/>
                </a:cubicBezTo>
                <a:cubicBezTo>
                  <a:pt x="125" y="50"/>
                  <a:pt x="125" y="50"/>
                  <a:pt x="125" y="50"/>
                </a:cubicBezTo>
                <a:cubicBezTo>
                  <a:pt x="172" y="118"/>
                  <a:pt x="172" y="118"/>
                  <a:pt x="172" y="118"/>
                </a:cubicBezTo>
                <a:cubicBezTo>
                  <a:pt x="174" y="124"/>
                  <a:pt x="174" y="124"/>
                  <a:pt x="174" y="124"/>
                </a:cubicBezTo>
                <a:cubicBezTo>
                  <a:pt x="174" y="128"/>
                  <a:pt x="174" y="131"/>
                  <a:pt x="174" y="13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64" tIns="34282" rIns="68564" bIns="34282" numCol="1" anchor="t" anchorCtr="0" compatLnSpc="1">
            <a:prstTxWarp prst="textNoShape">
              <a:avLst/>
            </a:prstTxWarp>
          </a:bodyPr>
          <a:lstStyle/>
          <a:p>
            <a:pPr defTabSz="914400">
              <a:defRPr/>
            </a:pPr>
            <a:endParaRPr lang="en-GB" sz="1600" kern="0" dirty="0">
              <a:solidFill>
                <a:srgbClr val="000000"/>
              </a:solidFill>
              <a:latin typeface="+mj-lt"/>
              <a:cs typeface="Arial" charset="0"/>
            </a:endParaRPr>
          </a:p>
        </p:txBody>
      </p:sp>
      <p:sp>
        <p:nvSpPr>
          <p:cNvPr id="60" name="Freeform 51">
            <a:extLst>
              <a:ext uri="{FF2B5EF4-FFF2-40B4-BE49-F238E27FC236}">
                <a16:creationId xmlns="" xmlns:a16="http://schemas.microsoft.com/office/drawing/2014/main" id="{22FAF12C-E5B1-443C-B99B-DB138CD4D556}"/>
              </a:ext>
            </a:extLst>
          </p:cNvPr>
          <p:cNvSpPr>
            <a:spLocks/>
          </p:cNvSpPr>
          <p:nvPr/>
        </p:nvSpPr>
        <p:spPr bwMode="auto">
          <a:xfrm>
            <a:off x="4116721" y="3425589"/>
            <a:ext cx="107354" cy="190326"/>
          </a:xfrm>
          <a:custGeom>
            <a:avLst/>
            <a:gdLst>
              <a:gd name="T0" fmla="*/ 28 w 56"/>
              <a:gd name="T1" fmla="*/ 19 h 96"/>
              <a:gd name="T2" fmla="*/ 42 w 56"/>
              <a:gd name="T3" fmla="*/ 32 h 96"/>
              <a:gd name="T4" fmla="*/ 56 w 56"/>
              <a:gd name="T5" fmla="*/ 32 h 96"/>
              <a:gd name="T6" fmla="*/ 36 w 56"/>
              <a:gd name="T7" fmla="*/ 10 h 96"/>
              <a:gd name="T8" fmla="*/ 36 w 56"/>
              <a:gd name="T9" fmla="*/ 0 h 96"/>
              <a:gd name="T10" fmla="*/ 20 w 56"/>
              <a:gd name="T11" fmla="*/ 0 h 96"/>
              <a:gd name="T12" fmla="*/ 20 w 56"/>
              <a:gd name="T13" fmla="*/ 10 h 96"/>
              <a:gd name="T14" fmla="*/ 0 w 56"/>
              <a:gd name="T15" fmla="*/ 31 h 96"/>
              <a:gd name="T16" fmla="*/ 26 w 56"/>
              <a:gd name="T17" fmla="*/ 55 h 96"/>
              <a:gd name="T18" fmla="*/ 42 w 56"/>
              <a:gd name="T19" fmla="*/ 67 h 96"/>
              <a:gd name="T20" fmla="*/ 28 w 56"/>
              <a:gd name="T21" fmla="*/ 77 h 96"/>
              <a:gd name="T22" fmla="*/ 14 w 56"/>
              <a:gd name="T23" fmla="*/ 64 h 96"/>
              <a:gd name="T24" fmla="*/ 0 w 56"/>
              <a:gd name="T25" fmla="*/ 64 h 96"/>
              <a:gd name="T26" fmla="*/ 20 w 56"/>
              <a:gd name="T27" fmla="*/ 86 h 96"/>
              <a:gd name="T28" fmla="*/ 20 w 56"/>
              <a:gd name="T29" fmla="*/ 96 h 96"/>
              <a:gd name="T30" fmla="*/ 36 w 56"/>
              <a:gd name="T31" fmla="*/ 96 h 96"/>
              <a:gd name="T32" fmla="*/ 36 w 56"/>
              <a:gd name="T33" fmla="*/ 86 h 96"/>
              <a:gd name="T34" fmla="*/ 56 w 56"/>
              <a:gd name="T35" fmla="*/ 65 h 96"/>
              <a:gd name="T36" fmla="*/ 30 w 56"/>
              <a:gd name="T37" fmla="*/ 41 h 96"/>
              <a:gd name="T38" fmla="*/ 14 w 56"/>
              <a:gd name="T39" fmla="*/ 29 h 96"/>
              <a:gd name="T40" fmla="*/ 28 w 56"/>
              <a:gd name="T41" fmla="*/ 19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56" h="96">
                <a:moveTo>
                  <a:pt x="28" y="19"/>
                </a:moveTo>
                <a:cubicBezTo>
                  <a:pt x="37" y="19"/>
                  <a:pt x="42" y="27"/>
                  <a:pt x="42" y="32"/>
                </a:cubicBezTo>
                <a:cubicBezTo>
                  <a:pt x="56" y="32"/>
                  <a:pt x="56" y="32"/>
                  <a:pt x="56" y="32"/>
                </a:cubicBezTo>
                <a:cubicBezTo>
                  <a:pt x="56" y="22"/>
                  <a:pt x="48" y="13"/>
                  <a:pt x="36" y="10"/>
                </a:cubicBezTo>
                <a:cubicBezTo>
                  <a:pt x="36" y="0"/>
                  <a:pt x="36" y="0"/>
                  <a:pt x="36" y="0"/>
                </a:cubicBezTo>
                <a:cubicBezTo>
                  <a:pt x="20" y="0"/>
                  <a:pt x="20" y="0"/>
                  <a:pt x="20" y="0"/>
                </a:cubicBezTo>
                <a:cubicBezTo>
                  <a:pt x="20" y="10"/>
                  <a:pt x="20" y="10"/>
                  <a:pt x="20" y="10"/>
                </a:cubicBezTo>
                <a:cubicBezTo>
                  <a:pt x="2" y="13"/>
                  <a:pt x="0" y="26"/>
                  <a:pt x="0" y="31"/>
                </a:cubicBezTo>
                <a:cubicBezTo>
                  <a:pt x="0" y="39"/>
                  <a:pt x="3" y="49"/>
                  <a:pt x="26" y="55"/>
                </a:cubicBezTo>
                <a:cubicBezTo>
                  <a:pt x="36" y="58"/>
                  <a:pt x="42" y="60"/>
                  <a:pt x="42" y="67"/>
                </a:cubicBezTo>
                <a:cubicBezTo>
                  <a:pt x="42" y="72"/>
                  <a:pt x="37" y="77"/>
                  <a:pt x="28" y="77"/>
                </a:cubicBezTo>
                <a:cubicBezTo>
                  <a:pt x="16" y="77"/>
                  <a:pt x="14" y="69"/>
                  <a:pt x="14" y="64"/>
                </a:cubicBezTo>
                <a:cubicBezTo>
                  <a:pt x="0" y="64"/>
                  <a:pt x="0" y="64"/>
                  <a:pt x="0" y="64"/>
                </a:cubicBezTo>
                <a:cubicBezTo>
                  <a:pt x="0" y="68"/>
                  <a:pt x="2" y="83"/>
                  <a:pt x="20" y="86"/>
                </a:cubicBezTo>
                <a:cubicBezTo>
                  <a:pt x="20" y="96"/>
                  <a:pt x="20" y="96"/>
                  <a:pt x="20" y="96"/>
                </a:cubicBezTo>
                <a:cubicBezTo>
                  <a:pt x="36" y="96"/>
                  <a:pt x="36" y="96"/>
                  <a:pt x="36" y="96"/>
                </a:cubicBezTo>
                <a:cubicBezTo>
                  <a:pt x="36" y="86"/>
                  <a:pt x="36" y="86"/>
                  <a:pt x="36" y="86"/>
                </a:cubicBezTo>
                <a:cubicBezTo>
                  <a:pt x="54" y="83"/>
                  <a:pt x="56" y="70"/>
                  <a:pt x="56" y="65"/>
                </a:cubicBezTo>
                <a:cubicBezTo>
                  <a:pt x="56" y="53"/>
                  <a:pt x="46" y="46"/>
                  <a:pt x="30" y="41"/>
                </a:cubicBezTo>
                <a:cubicBezTo>
                  <a:pt x="22" y="38"/>
                  <a:pt x="14" y="35"/>
                  <a:pt x="14" y="29"/>
                </a:cubicBezTo>
                <a:cubicBezTo>
                  <a:pt x="14" y="24"/>
                  <a:pt x="19" y="19"/>
                  <a:pt x="28" y="1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64" tIns="34282" rIns="68564" bIns="34282" numCol="1" anchor="t" anchorCtr="0" compatLnSpc="1">
            <a:prstTxWarp prst="textNoShape">
              <a:avLst/>
            </a:prstTxWarp>
          </a:bodyPr>
          <a:lstStyle/>
          <a:p>
            <a:pPr defTabSz="914400">
              <a:defRPr/>
            </a:pPr>
            <a:endParaRPr lang="en-GB" sz="1600" kern="0" dirty="0">
              <a:solidFill>
                <a:srgbClr val="000000"/>
              </a:solidFill>
              <a:latin typeface="+mj-lt"/>
              <a:cs typeface="Arial" charset="0"/>
            </a:endParaRPr>
          </a:p>
        </p:txBody>
      </p:sp>
      <p:sp>
        <p:nvSpPr>
          <p:cNvPr id="61" name="Freeform 52">
            <a:extLst>
              <a:ext uri="{FF2B5EF4-FFF2-40B4-BE49-F238E27FC236}">
                <a16:creationId xmlns="" xmlns:a16="http://schemas.microsoft.com/office/drawing/2014/main" id="{0F812EC9-23FB-4E29-A055-CC2565CF6CAA}"/>
              </a:ext>
            </a:extLst>
          </p:cNvPr>
          <p:cNvSpPr>
            <a:spLocks noEditPoints="1"/>
          </p:cNvSpPr>
          <p:nvPr/>
        </p:nvSpPr>
        <p:spPr bwMode="auto">
          <a:xfrm>
            <a:off x="3926131" y="3310593"/>
            <a:ext cx="495727" cy="419941"/>
          </a:xfrm>
          <a:custGeom>
            <a:avLst/>
            <a:gdLst>
              <a:gd name="T0" fmla="*/ 192 w 192"/>
              <a:gd name="T1" fmla="*/ 106 h 190"/>
              <a:gd name="T2" fmla="*/ 192 w 192"/>
              <a:gd name="T3" fmla="*/ 84 h 190"/>
              <a:gd name="T4" fmla="*/ 170 w 192"/>
              <a:gd name="T5" fmla="*/ 79 h 190"/>
              <a:gd name="T6" fmla="*/ 166 w 192"/>
              <a:gd name="T7" fmla="*/ 65 h 190"/>
              <a:gd name="T8" fmla="*/ 180 w 192"/>
              <a:gd name="T9" fmla="*/ 47 h 190"/>
              <a:gd name="T10" fmla="*/ 167 w 192"/>
              <a:gd name="T11" fmla="*/ 30 h 190"/>
              <a:gd name="T12" fmla="*/ 146 w 192"/>
              <a:gd name="T13" fmla="*/ 38 h 190"/>
              <a:gd name="T14" fmla="*/ 135 w 192"/>
              <a:gd name="T15" fmla="*/ 30 h 190"/>
              <a:gd name="T16" fmla="*/ 136 w 192"/>
              <a:gd name="T17" fmla="*/ 7 h 190"/>
              <a:gd name="T18" fmla="*/ 115 w 192"/>
              <a:gd name="T19" fmla="*/ 0 h 190"/>
              <a:gd name="T20" fmla="*/ 103 w 192"/>
              <a:gd name="T21" fmla="*/ 19 h 190"/>
              <a:gd name="T22" fmla="*/ 96 w 192"/>
              <a:gd name="T23" fmla="*/ 19 h 190"/>
              <a:gd name="T24" fmla="*/ 89 w 192"/>
              <a:gd name="T25" fmla="*/ 19 h 190"/>
              <a:gd name="T26" fmla="*/ 77 w 192"/>
              <a:gd name="T27" fmla="*/ 0 h 190"/>
              <a:gd name="T28" fmla="*/ 56 w 192"/>
              <a:gd name="T29" fmla="*/ 7 h 190"/>
              <a:gd name="T30" fmla="*/ 57 w 192"/>
              <a:gd name="T31" fmla="*/ 30 h 190"/>
              <a:gd name="T32" fmla="*/ 46 w 192"/>
              <a:gd name="T33" fmla="*/ 38 h 190"/>
              <a:gd name="T34" fmla="*/ 25 w 192"/>
              <a:gd name="T35" fmla="*/ 30 h 190"/>
              <a:gd name="T36" fmla="*/ 12 w 192"/>
              <a:gd name="T37" fmla="*/ 47 h 190"/>
              <a:gd name="T38" fmla="*/ 26 w 192"/>
              <a:gd name="T39" fmla="*/ 65 h 190"/>
              <a:gd name="T40" fmla="*/ 22 w 192"/>
              <a:gd name="T41" fmla="*/ 79 h 190"/>
              <a:gd name="T42" fmla="*/ 0 w 192"/>
              <a:gd name="T43" fmla="*/ 84 h 190"/>
              <a:gd name="T44" fmla="*/ 0 w 192"/>
              <a:gd name="T45" fmla="*/ 106 h 190"/>
              <a:gd name="T46" fmla="*/ 22 w 192"/>
              <a:gd name="T47" fmla="*/ 111 h 190"/>
              <a:gd name="T48" fmla="*/ 26 w 192"/>
              <a:gd name="T49" fmla="*/ 125 h 190"/>
              <a:gd name="T50" fmla="*/ 12 w 192"/>
              <a:gd name="T51" fmla="*/ 143 h 190"/>
              <a:gd name="T52" fmla="*/ 25 w 192"/>
              <a:gd name="T53" fmla="*/ 160 h 190"/>
              <a:gd name="T54" fmla="*/ 46 w 192"/>
              <a:gd name="T55" fmla="*/ 152 h 190"/>
              <a:gd name="T56" fmla="*/ 57 w 192"/>
              <a:gd name="T57" fmla="*/ 160 h 190"/>
              <a:gd name="T58" fmla="*/ 56 w 192"/>
              <a:gd name="T59" fmla="*/ 183 h 190"/>
              <a:gd name="T60" fmla="*/ 77 w 192"/>
              <a:gd name="T61" fmla="*/ 190 h 190"/>
              <a:gd name="T62" fmla="*/ 89 w 192"/>
              <a:gd name="T63" fmla="*/ 171 h 190"/>
              <a:gd name="T64" fmla="*/ 96 w 192"/>
              <a:gd name="T65" fmla="*/ 171 h 190"/>
              <a:gd name="T66" fmla="*/ 103 w 192"/>
              <a:gd name="T67" fmla="*/ 171 h 190"/>
              <a:gd name="T68" fmla="*/ 115 w 192"/>
              <a:gd name="T69" fmla="*/ 190 h 190"/>
              <a:gd name="T70" fmla="*/ 136 w 192"/>
              <a:gd name="T71" fmla="*/ 183 h 190"/>
              <a:gd name="T72" fmla="*/ 135 w 192"/>
              <a:gd name="T73" fmla="*/ 160 h 190"/>
              <a:gd name="T74" fmla="*/ 146 w 192"/>
              <a:gd name="T75" fmla="*/ 152 h 190"/>
              <a:gd name="T76" fmla="*/ 167 w 192"/>
              <a:gd name="T77" fmla="*/ 160 h 190"/>
              <a:gd name="T78" fmla="*/ 180 w 192"/>
              <a:gd name="T79" fmla="*/ 143 h 190"/>
              <a:gd name="T80" fmla="*/ 166 w 192"/>
              <a:gd name="T81" fmla="*/ 125 h 190"/>
              <a:gd name="T82" fmla="*/ 170 w 192"/>
              <a:gd name="T83" fmla="*/ 111 h 190"/>
              <a:gd name="T84" fmla="*/ 192 w 192"/>
              <a:gd name="T85" fmla="*/ 106 h 190"/>
              <a:gd name="T86" fmla="*/ 96 w 192"/>
              <a:gd name="T87" fmla="*/ 156 h 190"/>
              <a:gd name="T88" fmla="*/ 35 w 192"/>
              <a:gd name="T89" fmla="*/ 95 h 190"/>
              <a:gd name="T90" fmla="*/ 96 w 192"/>
              <a:gd name="T91" fmla="*/ 34 h 190"/>
              <a:gd name="T92" fmla="*/ 157 w 192"/>
              <a:gd name="T93" fmla="*/ 95 h 190"/>
              <a:gd name="T94" fmla="*/ 96 w 192"/>
              <a:gd name="T95" fmla="*/ 156 h 1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192" h="190">
                <a:moveTo>
                  <a:pt x="192" y="106"/>
                </a:moveTo>
                <a:cubicBezTo>
                  <a:pt x="192" y="84"/>
                  <a:pt x="192" y="84"/>
                  <a:pt x="192" y="84"/>
                </a:cubicBezTo>
                <a:cubicBezTo>
                  <a:pt x="170" y="79"/>
                  <a:pt x="170" y="79"/>
                  <a:pt x="170" y="79"/>
                </a:cubicBezTo>
                <a:cubicBezTo>
                  <a:pt x="169" y="74"/>
                  <a:pt x="168" y="69"/>
                  <a:pt x="166" y="65"/>
                </a:cubicBezTo>
                <a:cubicBezTo>
                  <a:pt x="180" y="47"/>
                  <a:pt x="180" y="47"/>
                  <a:pt x="180" y="47"/>
                </a:cubicBezTo>
                <a:cubicBezTo>
                  <a:pt x="167" y="30"/>
                  <a:pt x="167" y="30"/>
                  <a:pt x="167" y="30"/>
                </a:cubicBezTo>
                <a:cubicBezTo>
                  <a:pt x="146" y="38"/>
                  <a:pt x="146" y="38"/>
                  <a:pt x="146" y="38"/>
                </a:cubicBezTo>
                <a:cubicBezTo>
                  <a:pt x="143" y="35"/>
                  <a:pt x="139" y="32"/>
                  <a:pt x="135" y="30"/>
                </a:cubicBezTo>
                <a:cubicBezTo>
                  <a:pt x="136" y="7"/>
                  <a:pt x="136" y="7"/>
                  <a:pt x="136" y="7"/>
                </a:cubicBezTo>
                <a:cubicBezTo>
                  <a:pt x="115" y="0"/>
                  <a:pt x="115" y="0"/>
                  <a:pt x="115" y="0"/>
                </a:cubicBezTo>
                <a:cubicBezTo>
                  <a:pt x="103" y="19"/>
                  <a:pt x="103" y="19"/>
                  <a:pt x="103" y="19"/>
                </a:cubicBezTo>
                <a:cubicBezTo>
                  <a:pt x="101" y="19"/>
                  <a:pt x="98" y="19"/>
                  <a:pt x="96" y="19"/>
                </a:cubicBezTo>
                <a:cubicBezTo>
                  <a:pt x="94" y="19"/>
                  <a:pt x="91" y="19"/>
                  <a:pt x="89" y="19"/>
                </a:cubicBezTo>
                <a:cubicBezTo>
                  <a:pt x="77" y="0"/>
                  <a:pt x="77" y="0"/>
                  <a:pt x="77" y="0"/>
                </a:cubicBezTo>
                <a:cubicBezTo>
                  <a:pt x="56" y="7"/>
                  <a:pt x="56" y="7"/>
                  <a:pt x="56" y="7"/>
                </a:cubicBezTo>
                <a:cubicBezTo>
                  <a:pt x="57" y="30"/>
                  <a:pt x="57" y="30"/>
                  <a:pt x="57" y="30"/>
                </a:cubicBezTo>
                <a:cubicBezTo>
                  <a:pt x="53" y="32"/>
                  <a:pt x="49" y="35"/>
                  <a:pt x="46" y="38"/>
                </a:cubicBezTo>
                <a:cubicBezTo>
                  <a:pt x="25" y="30"/>
                  <a:pt x="25" y="30"/>
                  <a:pt x="25" y="30"/>
                </a:cubicBezTo>
                <a:cubicBezTo>
                  <a:pt x="12" y="47"/>
                  <a:pt x="12" y="47"/>
                  <a:pt x="12" y="47"/>
                </a:cubicBezTo>
                <a:cubicBezTo>
                  <a:pt x="26" y="65"/>
                  <a:pt x="26" y="65"/>
                  <a:pt x="26" y="65"/>
                </a:cubicBezTo>
                <a:cubicBezTo>
                  <a:pt x="24" y="69"/>
                  <a:pt x="23" y="74"/>
                  <a:pt x="22" y="79"/>
                </a:cubicBezTo>
                <a:cubicBezTo>
                  <a:pt x="0" y="84"/>
                  <a:pt x="0" y="84"/>
                  <a:pt x="0" y="84"/>
                </a:cubicBezTo>
                <a:cubicBezTo>
                  <a:pt x="0" y="106"/>
                  <a:pt x="0" y="106"/>
                  <a:pt x="0" y="106"/>
                </a:cubicBezTo>
                <a:cubicBezTo>
                  <a:pt x="22" y="111"/>
                  <a:pt x="22" y="111"/>
                  <a:pt x="22" y="111"/>
                </a:cubicBezTo>
                <a:cubicBezTo>
                  <a:pt x="23" y="116"/>
                  <a:pt x="24" y="121"/>
                  <a:pt x="26" y="125"/>
                </a:cubicBezTo>
                <a:cubicBezTo>
                  <a:pt x="12" y="143"/>
                  <a:pt x="12" y="143"/>
                  <a:pt x="12" y="143"/>
                </a:cubicBezTo>
                <a:cubicBezTo>
                  <a:pt x="25" y="160"/>
                  <a:pt x="25" y="160"/>
                  <a:pt x="25" y="160"/>
                </a:cubicBezTo>
                <a:cubicBezTo>
                  <a:pt x="46" y="152"/>
                  <a:pt x="46" y="152"/>
                  <a:pt x="46" y="152"/>
                </a:cubicBezTo>
                <a:cubicBezTo>
                  <a:pt x="49" y="155"/>
                  <a:pt x="53" y="158"/>
                  <a:pt x="57" y="160"/>
                </a:cubicBezTo>
                <a:cubicBezTo>
                  <a:pt x="56" y="183"/>
                  <a:pt x="56" y="183"/>
                  <a:pt x="56" y="183"/>
                </a:cubicBezTo>
                <a:cubicBezTo>
                  <a:pt x="77" y="190"/>
                  <a:pt x="77" y="190"/>
                  <a:pt x="77" y="190"/>
                </a:cubicBezTo>
                <a:cubicBezTo>
                  <a:pt x="89" y="171"/>
                  <a:pt x="89" y="171"/>
                  <a:pt x="89" y="171"/>
                </a:cubicBezTo>
                <a:cubicBezTo>
                  <a:pt x="91" y="171"/>
                  <a:pt x="94" y="171"/>
                  <a:pt x="96" y="171"/>
                </a:cubicBezTo>
                <a:cubicBezTo>
                  <a:pt x="98" y="171"/>
                  <a:pt x="101" y="171"/>
                  <a:pt x="103" y="171"/>
                </a:cubicBezTo>
                <a:cubicBezTo>
                  <a:pt x="115" y="190"/>
                  <a:pt x="115" y="190"/>
                  <a:pt x="115" y="190"/>
                </a:cubicBezTo>
                <a:cubicBezTo>
                  <a:pt x="136" y="183"/>
                  <a:pt x="136" y="183"/>
                  <a:pt x="136" y="183"/>
                </a:cubicBezTo>
                <a:cubicBezTo>
                  <a:pt x="135" y="160"/>
                  <a:pt x="135" y="160"/>
                  <a:pt x="135" y="160"/>
                </a:cubicBezTo>
                <a:cubicBezTo>
                  <a:pt x="139" y="158"/>
                  <a:pt x="143" y="155"/>
                  <a:pt x="146" y="152"/>
                </a:cubicBezTo>
                <a:cubicBezTo>
                  <a:pt x="167" y="160"/>
                  <a:pt x="167" y="160"/>
                  <a:pt x="167" y="160"/>
                </a:cubicBezTo>
                <a:cubicBezTo>
                  <a:pt x="180" y="143"/>
                  <a:pt x="180" y="143"/>
                  <a:pt x="180" y="143"/>
                </a:cubicBezTo>
                <a:cubicBezTo>
                  <a:pt x="166" y="125"/>
                  <a:pt x="166" y="125"/>
                  <a:pt x="166" y="125"/>
                </a:cubicBezTo>
                <a:cubicBezTo>
                  <a:pt x="168" y="121"/>
                  <a:pt x="169" y="116"/>
                  <a:pt x="170" y="111"/>
                </a:cubicBezTo>
                <a:lnTo>
                  <a:pt x="192" y="106"/>
                </a:lnTo>
                <a:close/>
                <a:moveTo>
                  <a:pt x="96" y="156"/>
                </a:moveTo>
                <a:cubicBezTo>
                  <a:pt x="62" y="156"/>
                  <a:pt x="35" y="129"/>
                  <a:pt x="35" y="95"/>
                </a:cubicBezTo>
                <a:cubicBezTo>
                  <a:pt x="35" y="61"/>
                  <a:pt x="62" y="34"/>
                  <a:pt x="96" y="34"/>
                </a:cubicBezTo>
                <a:cubicBezTo>
                  <a:pt x="130" y="34"/>
                  <a:pt x="157" y="61"/>
                  <a:pt x="157" y="95"/>
                </a:cubicBezTo>
                <a:cubicBezTo>
                  <a:pt x="157" y="129"/>
                  <a:pt x="130" y="156"/>
                  <a:pt x="96" y="156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64" tIns="34282" rIns="68564" bIns="34282" numCol="1" anchor="t" anchorCtr="0" compatLnSpc="1">
            <a:prstTxWarp prst="textNoShape">
              <a:avLst/>
            </a:prstTxWarp>
          </a:bodyPr>
          <a:lstStyle/>
          <a:p>
            <a:pPr defTabSz="914400">
              <a:defRPr/>
            </a:pPr>
            <a:endParaRPr lang="en-GB" sz="1600" kern="0" dirty="0">
              <a:solidFill>
                <a:srgbClr val="000000"/>
              </a:solidFill>
              <a:latin typeface="+mj-lt"/>
              <a:cs typeface="Arial" charset="0"/>
            </a:endParaRPr>
          </a:p>
        </p:txBody>
      </p:sp>
      <p:grpSp>
        <p:nvGrpSpPr>
          <p:cNvPr id="62" name="Group 61">
            <a:extLst>
              <a:ext uri="{FF2B5EF4-FFF2-40B4-BE49-F238E27FC236}">
                <a16:creationId xmlns="" xmlns:a16="http://schemas.microsoft.com/office/drawing/2014/main" id="{8EFC184B-D7C6-49C1-8C61-DBD272B01D7A}"/>
              </a:ext>
            </a:extLst>
          </p:cNvPr>
          <p:cNvGrpSpPr/>
          <p:nvPr/>
        </p:nvGrpSpPr>
        <p:grpSpPr>
          <a:xfrm>
            <a:off x="4351380" y="5040534"/>
            <a:ext cx="523836" cy="430450"/>
            <a:chOff x="3310760" y="2392596"/>
            <a:chExt cx="442149" cy="363325"/>
          </a:xfrm>
        </p:grpSpPr>
        <p:sp>
          <p:nvSpPr>
            <p:cNvPr id="63" name="Freeform 6">
              <a:extLst>
                <a:ext uri="{FF2B5EF4-FFF2-40B4-BE49-F238E27FC236}">
                  <a16:creationId xmlns="" xmlns:a16="http://schemas.microsoft.com/office/drawing/2014/main" id="{4CA2E555-1356-49F7-91D8-50E83C6B594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634844" y="2514760"/>
              <a:ext cx="118065" cy="214228"/>
            </a:xfrm>
            <a:custGeom>
              <a:avLst/>
              <a:gdLst>
                <a:gd name="T0" fmla="*/ 110 w 274"/>
                <a:gd name="T1" fmla="*/ 159 h 515"/>
                <a:gd name="T2" fmla="*/ 84 w 274"/>
                <a:gd name="T3" fmla="*/ 96 h 515"/>
                <a:gd name="T4" fmla="*/ 119 w 274"/>
                <a:gd name="T5" fmla="*/ 24 h 515"/>
                <a:gd name="T6" fmla="*/ 85 w 274"/>
                <a:gd name="T7" fmla="*/ 44 h 515"/>
                <a:gd name="T8" fmla="*/ 63 w 274"/>
                <a:gd name="T9" fmla="*/ 96 h 515"/>
                <a:gd name="T10" fmla="*/ 104 w 274"/>
                <a:gd name="T11" fmla="*/ 162 h 515"/>
                <a:gd name="T12" fmla="*/ 100 w 274"/>
                <a:gd name="T13" fmla="*/ 340 h 515"/>
                <a:gd name="T14" fmla="*/ 122 w 274"/>
                <a:gd name="T15" fmla="*/ 191 h 515"/>
                <a:gd name="T16" fmla="*/ 60 w 274"/>
                <a:gd name="T17" fmla="*/ 462 h 515"/>
                <a:gd name="T18" fmla="*/ 52 w 274"/>
                <a:gd name="T19" fmla="*/ 431 h 515"/>
                <a:gd name="T20" fmla="*/ 78 w 274"/>
                <a:gd name="T21" fmla="*/ 405 h 515"/>
                <a:gd name="T22" fmla="*/ 213 w 274"/>
                <a:gd name="T23" fmla="*/ 394 h 515"/>
                <a:gd name="T24" fmla="*/ 25 w 274"/>
                <a:gd name="T25" fmla="*/ 439 h 515"/>
                <a:gd name="T26" fmla="*/ 60 w 274"/>
                <a:gd name="T27" fmla="*/ 462 h 515"/>
                <a:gd name="T28" fmla="*/ 54 w 274"/>
                <a:gd name="T29" fmla="*/ 488 h 515"/>
                <a:gd name="T30" fmla="*/ 26 w 274"/>
                <a:gd name="T31" fmla="*/ 492 h 515"/>
                <a:gd name="T32" fmla="*/ 70 w 274"/>
                <a:gd name="T33" fmla="*/ 515 h 515"/>
                <a:gd name="T34" fmla="*/ 20 w 274"/>
                <a:gd name="T35" fmla="*/ 515 h 515"/>
                <a:gd name="T36" fmla="*/ 8 w 274"/>
                <a:gd name="T37" fmla="*/ 510 h 515"/>
                <a:gd name="T38" fmla="*/ 4 w 274"/>
                <a:gd name="T39" fmla="*/ 499 h 515"/>
                <a:gd name="T40" fmla="*/ 8 w 274"/>
                <a:gd name="T41" fmla="*/ 470 h 515"/>
                <a:gd name="T42" fmla="*/ 2 w 274"/>
                <a:gd name="T43" fmla="*/ 443 h 515"/>
                <a:gd name="T44" fmla="*/ 42 w 274"/>
                <a:gd name="T45" fmla="*/ 383 h 515"/>
                <a:gd name="T46" fmla="*/ 37 w 274"/>
                <a:gd name="T47" fmla="*/ 371 h 515"/>
                <a:gd name="T48" fmla="*/ 55 w 274"/>
                <a:gd name="T49" fmla="*/ 360 h 515"/>
                <a:gd name="T50" fmla="*/ 56 w 274"/>
                <a:gd name="T51" fmla="*/ 338 h 515"/>
                <a:gd name="T52" fmla="*/ 69 w 274"/>
                <a:gd name="T53" fmla="*/ 164 h 515"/>
                <a:gd name="T54" fmla="*/ 69 w 274"/>
                <a:gd name="T55" fmla="*/ 28 h 515"/>
                <a:gd name="T56" fmla="*/ 137 w 274"/>
                <a:gd name="T57" fmla="*/ 0 h 515"/>
                <a:gd name="T58" fmla="*/ 205 w 274"/>
                <a:gd name="T59" fmla="*/ 28 h 515"/>
                <a:gd name="T60" fmla="*/ 205 w 274"/>
                <a:gd name="T61" fmla="*/ 28 h 515"/>
                <a:gd name="T62" fmla="*/ 205 w 274"/>
                <a:gd name="T63" fmla="*/ 163 h 515"/>
                <a:gd name="T64" fmla="*/ 173 w 274"/>
                <a:gd name="T65" fmla="*/ 185 h 515"/>
                <a:gd name="T66" fmla="*/ 221 w 274"/>
                <a:gd name="T67" fmla="*/ 346 h 515"/>
                <a:gd name="T68" fmla="*/ 219 w 274"/>
                <a:gd name="T69" fmla="*/ 360 h 515"/>
                <a:gd name="T70" fmla="*/ 226 w 274"/>
                <a:gd name="T71" fmla="*/ 360 h 515"/>
                <a:gd name="T72" fmla="*/ 236 w 274"/>
                <a:gd name="T73" fmla="*/ 375 h 515"/>
                <a:gd name="T74" fmla="*/ 271 w 274"/>
                <a:gd name="T75" fmla="*/ 431 h 515"/>
                <a:gd name="T76" fmla="*/ 272 w 274"/>
                <a:gd name="T77" fmla="*/ 442 h 515"/>
                <a:gd name="T78" fmla="*/ 266 w 274"/>
                <a:gd name="T79" fmla="*/ 470 h 515"/>
                <a:gd name="T80" fmla="*/ 270 w 274"/>
                <a:gd name="T81" fmla="*/ 499 h 515"/>
                <a:gd name="T82" fmla="*/ 265 w 274"/>
                <a:gd name="T83" fmla="*/ 511 h 515"/>
                <a:gd name="T84" fmla="*/ 70 w 274"/>
                <a:gd name="T85" fmla="*/ 515 h 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274" h="515">
                  <a:moveTo>
                    <a:pt x="104" y="162"/>
                  </a:moveTo>
                  <a:cubicBezTo>
                    <a:pt x="106" y="161"/>
                    <a:pt x="107" y="160"/>
                    <a:pt x="110" y="159"/>
                  </a:cubicBezTo>
                  <a:cubicBezTo>
                    <a:pt x="108" y="158"/>
                    <a:pt x="107" y="156"/>
                    <a:pt x="106" y="155"/>
                  </a:cubicBezTo>
                  <a:cubicBezTo>
                    <a:pt x="92" y="139"/>
                    <a:pt x="84" y="119"/>
                    <a:pt x="84" y="96"/>
                  </a:cubicBezTo>
                  <a:cubicBezTo>
                    <a:pt x="84" y="73"/>
                    <a:pt x="92" y="52"/>
                    <a:pt x="106" y="36"/>
                  </a:cubicBezTo>
                  <a:cubicBezTo>
                    <a:pt x="110" y="32"/>
                    <a:pt x="115" y="28"/>
                    <a:pt x="119" y="24"/>
                  </a:cubicBezTo>
                  <a:cubicBezTo>
                    <a:pt x="106" y="28"/>
                    <a:pt x="94" y="35"/>
                    <a:pt x="85" y="44"/>
                  </a:cubicBezTo>
                  <a:cubicBezTo>
                    <a:pt x="85" y="44"/>
                    <a:pt x="85" y="44"/>
                    <a:pt x="85" y="44"/>
                  </a:cubicBezTo>
                  <a:cubicBezTo>
                    <a:pt x="85" y="44"/>
                    <a:pt x="85" y="44"/>
                    <a:pt x="85" y="44"/>
                  </a:cubicBezTo>
                  <a:cubicBezTo>
                    <a:pt x="71" y="57"/>
                    <a:pt x="63" y="76"/>
                    <a:pt x="63" y="96"/>
                  </a:cubicBezTo>
                  <a:cubicBezTo>
                    <a:pt x="63" y="116"/>
                    <a:pt x="71" y="135"/>
                    <a:pt x="85" y="148"/>
                  </a:cubicBezTo>
                  <a:cubicBezTo>
                    <a:pt x="90" y="154"/>
                    <a:pt x="97" y="158"/>
                    <a:pt x="104" y="162"/>
                  </a:cubicBezTo>
                  <a:close/>
                  <a:moveTo>
                    <a:pt x="79" y="340"/>
                  </a:moveTo>
                  <a:cubicBezTo>
                    <a:pt x="100" y="340"/>
                    <a:pt x="100" y="340"/>
                    <a:pt x="100" y="340"/>
                  </a:cubicBezTo>
                  <a:cubicBezTo>
                    <a:pt x="115" y="305"/>
                    <a:pt x="131" y="230"/>
                    <a:pt x="133" y="191"/>
                  </a:cubicBezTo>
                  <a:cubicBezTo>
                    <a:pt x="131" y="191"/>
                    <a:pt x="124" y="191"/>
                    <a:pt x="122" y="191"/>
                  </a:cubicBezTo>
                  <a:cubicBezTo>
                    <a:pt x="119" y="247"/>
                    <a:pt x="97" y="298"/>
                    <a:pt x="79" y="340"/>
                  </a:cubicBezTo>
                  <a:close/>
                  <a:moveTo>
                    <a:pt x="60" y="462"/>
                  </a:moveTo>
                  <a:cubicBezTo>
                    <a:pt x="51" y="442"/>
                    <a:pt x="51" y="442"/>
                    <a:pt x="51" y="442"/>
                  </a:cubicBezTo>
                  <a:cubicBezTo>
                    <a:pt x="49" y="438"/>
                    <a:pt x="49" y="434"/>
                    <a:pt x="52" y="431"/>
                  </a:cubicBezTo>
                  <a:cubicBezTo>
                    <a:pt x="69" y="409"/>
                    <a:pt x="69" y="409"/>
                    <a:pt x="69" y="409"/>
                  </a:cubicBezTo>
                  <a:cubicBezTo>
                    <a:pt x="71" y="406"/>
                    <a:pt x="75" y="405"/>
                    <a:pt x="78" y="405"/>
                  </a:cubicBezTo>
                  <a:cubicBezTo>
                    <a:pt x="221" y="404"/>
                    <a:pt x="221" y="404"/>
                    <a:pt x="221" y="404"/>
                  </a:cubicBezTo>
                  <a:cubicBezTo>
                    <a:pt x="213" y="394"/>
                    <a:pt x="213" y="394"/>
                    <a:pt x="213" y="394"/>
                  </a:cubicBezTo>
                  <a:cubicBezTo>
                    <a:pt x="61" y="394"/>
                    <a:pt x="61" y="394"/>
                    <a:pt x="61" y="394"/>
                  </a:cubicBezTo>
                  <a:cubicBezTo>
                    <a:pt x="25" y="439"/>
                    <a:pt x="25" y="439"/>
                    <a:pt x="25" y="439"/>
                  </a:cubicBezTo>
                  <a:cubicBezTo>
                    <a:pt x="36" y="462"/>
                    <a:pt x="36" y="462"/>
                    <a:pt x="36" y="462"/>
                  </a:cubicBezTo>
                  <a:cubicBezTo>
                    <a:pt x="60" y="462"/>
                    <a:pt x="60" y="462"/>
                    <a:pt x="60" y="462"/>
                  </a:cubicBezTo>
                  <a:close/>
                  <a:moveTo>
                    <a:pt x="54" y="492"/>
                  </a:moveTo>
                  <a:cubicBezTo>
                    <a:pt x="54" y="488"/>
                    <a:pt x="54" y="488"/>
                    <a:pt x="54" y="488"/>
                  </a:cubicBezTo>
                  <a:cubicBezTo>
                    <a:pt x="26" y="488"/>
                    <a:pt x="26" y="488"/>
                    <a:pt x="26" y="488"/>
                  </a:cubicBezTo>
                  <a:cubicBezTo>
                    <a:pt x="26" y="492"/>
                    <a:pt x="26" y="492"/>
                    <a:pt x="26" y="492"/>
                  </a:cubicBezTo>
                  <a:cubicBezTo>
                    <a:pt x="54" y="492"/>
                    <a:pt x="54" y="492"/>
                    <a:pt x="54" y="492"/>
                  </a:cubicBezTo>
                  <a:close/>
                  <a:moveTo>
                    <a:pt x="70" y="515"/>
                  </a:moveTo>
                  <a:cubicBezTo>
                    <a:pt x="70" y="515"/>
                    <a:pt x="70" y="515"/>
                    <a:pt x="70" y="515"/>
                  </a:cubicBezTo>
                  <a:cubicBezTo>
                    <a:pt x="20" y="515"/>
                    <a:pt x="20" y="515"/>
                    <a:pt x="20" y="515"/>
                  </a:cubicBezTo>
                  <a:cubicBezTo>
                    <a:pt x="15" y="515"/>
                    <a:pt x="11" y="513"/>
                    <a:pt x="8" y="510"/>
                  </a:cubicBezTo>
                  <a:cubicBezTo>
                    <a:pt x="8" y="510"/>
                    <a:pt x="8" y="510"/>
                    <a:pt x="8" y="510"/>
                  </a:cubicBezTo>
                  <a:cubicBezTo>
                    <a:pt x="8" y="510"/>
                    <a:pt x="8" y="510"/>
                    <a:pt x="8" y="510"/>
                  </a:cubicBezTo>
                  <a:cubicBezTo>
                    <a:pt x="5" y="507"/>
                    <a:pt x="4" y="503"/>
                    <a:pt x="4" y="499"/>
                  </a:cubicBezTo>
                  <a:cubicBezTo>
                    <a:pt x="4" y="482"/>
                    <a:pt x="4" y="482"/>
                    <a:pt x="4" y="482"/>
                  </a:cubicBezTo>
                  <a:cubicBezTo>
                    <a:pt x="4" y="477"/>
                    <a:pt x="5" y="473"/>
                    <a:pt x="8" y="470"/>
                  </a:cubicBezTo>
                  <a:cubicBezTo>
                    <a:pt x="10" y="469"/>
                    <a:pt x="12" y="467"/>
                    <a:pt x="14" y="467"/>
                  </a:cubicBezTo>
                  <a:cubicBezTo>
                    <a:pt x="2" y="443"/>
                    <a:pt x="2" y="443"/>
                    <a:pt x="2" y="443"/>
                  </a:cubicBezTo>
                  <a:cubicBezTo>
                    <a:pt x="0" y="439"/>
                    <a:pt x="1" y="434"/>
                    <a:pt x="3" y="431"/>
                  </a:cubicBezTo>
                  <a:cubicBezTo>
                    <a:pt x="42" y="383"/>
                    <a:pt x="42" y="383"/>
                    <a:pt x="42" y="383"/>
                  </a:cubicBezTo>
                  <a:cubicBezTo>
                    <a:pt x="39" y="376"/>
                    <a:pt x="39" y="376"/>
                    <a:pt x="39" y="376"/>
                  </a:cubicBezTo>
                  <a:cubicBezTo>
                    <a:pt x="38" y="374"/>
                    <a:pt x="37" y="372"/>
                    <a:pt x="37" y="371"/>
                  </a:cubicBezTo>
                  <a:cubicBezTo>
                    <a:pt x="37" y="364"/>
                    <a:pt x="42" y="360"/>
                    <a:pt x="48" y="360"/>
                  </a:cubicBezTo>
                  <a:cubicBezTo>
                    <a:pt x="55" y="360"/>
                    <a:pt x="55" y="360"/>
                    <a:pt x="55" y="360"/>
                  </a:cubicBezTo>
                  <a:cubicBezTo>
                    <a:pt x="52" y="356"/>
                    <a:pt x="50" y="351"/>
                    <a:pt x="52" y="347"/>
                  </a:cubicBezTo>
                  <a:cubicBezTo>
                    <a:pt x="56" y="338"/>
                    <a:pt x="56" y="338"/>
                    <a:pt x="56" y="338"/>
                  </a:cubicBezTo>
                  <a:cubicBezTo>
                    <a:pt x="75" y="295"/>
                    <a:pt x="98" y="241"/>
                    <a:pt x="101" y="185"/>
                  </a:cubicBezTo>
                  <a:cubicBezTo>
                    <a:pt x="89" y="180"/>
                    <a:pt x="78" y="173"/>
                    <a:pt x="69" y="164"/>
                  </a:cubicBezTo>
                  <a:cubicBezTo>
                    <a:pt x="52" y="146"/>
                    <a:pt x="41" y="123"/>
                    <a:pt x="41" y="96"/>
                  </a:cubicBezTo>
                  <a:cubicBezTo>
                    <a:pt x="41" y="70"/>
                    <a:pt x="52" y="46"/>
                    <a:pt x="69" y="28"/>
                  </a:cubicBezTo>
                  <a:cubicBezTo>
                    <a:pt x="69" y="28"/>
                    <a:pt x="69" y="28"/>
                    <a:pt x="69" y="28"/>
                  </a:cubicBezTo>
                  <a:cubicBezTo>
                    <a:pt x="87" y="11"/>
                    <a:pt x="111" y="0"/>
                    <a:pt x="137" y="0"/>
                  </a:cubicBezTo>
                  <a:cubicBezTo>
                    <a:pt x="163" y="0"/>
                    <a:pt x="187" y="11"/>
                    <a:pt x="205" y="28"/>
                  </a:cubicBezTo>
                  <a:cubicBezTo>
                    <a:pt x="205" y="28"/>
                    <a:pt x="205" y="28"/>
                    <a:pt x="205" y="28"/>
                  </a:cubicBezTo>
                  <a:cubicBezTo>
                    <a:pt x="205" y="28"/>
                    <a:pt x="205" y="28"/>
                    <a:pt x="205" y="28"/>
                  </a:cubicBezTo>
                  <a:cubicBezTo>
                    <a:pt x="205" y="28"/>
                    <a:pt x="205" y="28"/>
                    <a:pt x="205" y="28"/>
                  </a:cubicBezTo>
                  <a:cubicBezTo>
                    <a:pt x="222" y="46"/>
                    <a:pt x="233" y="70"/>
                    <a:pt x="233" y="96"/>
                  </a:cubicBezTo>
                  <a:cubicBezTo>
                    <a:pt x="233" y="122"/>
                    <a:pt x="222" y="146"/>
                    <a:pt x="205" y="163"/>
                  </a:cubicBezTo>
                  <a:cubicBezTo>
                    <a:pt x="205" y="164"/>
                    <a:pt x="205" y="164"/>
                    <a:pt x="205" y="164"/>
                  </a:cubicBezTo>
                  <a:cubicBezTo>
                    <a:pt x="196" y="173"/>
                    <a:pt x="185" y="180"/>
                    <a:pt x="173" y="185"/>
                  </a:cubicBezTo>
                  <a:cubicBezTo>
                    <a:pt x="175" y="242"/>
                    <a:pt x="197" y="292"/>
                    <a:pt x="216" y="333"/>
                  </a:cubicBezTo>
                  <a:cubicBezTo>
                    <a:pt x="217" y="335"/>
                    <a:pt x="217" y="337"/>
                    <a:pt x="221" y="346"/>
                  </a:cubicBezTo>
                  <a:cubicBezTo>
                    <a:pt x="222" y="348"/>
                    <a:pt x="223" y="350"/>
                    <a:pt x="223" y="351"/>
                  </a:cubicBezTo>
                  <a:cubicBezTo>
                    <a:pt x="223" y="355"/>
                    <a:pt x="221" y="358"/>
                    <a:pt x="219" y="360"/>
                  </a:cubicBezTo>
                  <a:cubicBezTo>
                    <a:pt x="226" y="360"/>
                    <a:pt x="226" y="360"/>
                    <a:pt x="226" y="360"/>
                  </a:cubicBezTo>
                  <a:cubicBezTo>
                    <a:pt x="226" y="360"/>
                    <a:pt x="226" y="360"/>
                    <a:pt x="226" y="360"/>
                  </a:cubicBezTo>
                  <a:cubicBezTo>
                    <a:pt x="227" y="360"/>
                    <a:pt x="229" y="360"/>
                    <a:pt x="230" y="361"/>
                  </a:cubicBezTo>
                  <a:cubicBezTo>
                    <a:pt x="236" y="363"/>
                    <a:pt x="238" y="370"/>
                    <a:pt x="236" y="375"/>
                  </a:cubicBezTo>
                  <a:cubicBezTo>
                    <a:pt x="232" y="383"/>
                    <a:pt x="232" y="383"/>
                    <a:pt x="232" y="383"/>
                  </a:cubicBezTo>
                  <a:cubicBezTo>
                    <a:pt x="271" y="431"/>
                    <a:pt x="271" y="431"/>
                    <a:pt x="271" y="431"/>
                  </a:cubicBezTo>
                  <a:cubicBezTo>
                    <a:pt x="271" y="431"/>
                    <a:pt x="271" y="431"/>
                    <a:pt x="271" y="431"/>
                  </a:cubicBezTo>
                  <a:cubicBezTo>
                    <a:pt x="273" y="434"/>
                    <a:pt x="274" y="438"/>
                    <a:pt x="272" y="442"/>
                  </a:cubicBezTo>
                  <a:cubicBezTo>
                    <a:pt x="260" y="467"/>
                    <a:pt x="260" y="467"/>
                    <a:pt x="260" y="467"/>
                  </a:cubicBezTo>
                  <a:cubicBezTo>
                    <a:pt x="262" y="467"/>
                    <a:pt x="264" y="469"/>
                    <a:pt x="266" y="470"/>
                  </a:cubicBezTo>
                  <a:cubicBezTo>
                    <a:pt x="269" y="473"/>
                    <a:pt x="270" y="477"/>
                    <a:pt x="270" y="482"/>
                  </a:cubicBezTo>
                  <a:cubicBezTo>
                    <a:pt x="270" y="499"/>
                    <a:pt x="270" y="499"/>
                    <a:pt x="270" y="499"/>
                  </a:cubicBezTo>
                  <a:cubicBezTo>
                    <a:pt x="270" y="503"/>
                    <a:pt x="268" y="507"/>
                    <a:pt x="266" y="510"/>
                  </a:cubicBezTo>
                  <a:cubicBezTo>
                    <a:pt x="265" y="510"/>
                    <a:pt x="265" y="510"/>
                    <a:pt x="265" y="511"/>
                  </a:cubicBezTo>
                  <a:cubicBezTo>
                    <a:pt x="262" y="513"/>
                    <a:pt x="258" y="515"/>
                    <a:pt x="254" y="515"/>
                  </a:cubicBezTo>
                  <a:cubicBezTo>
                    <a:pt x="70" y="515"/>
                    <a:pt x="70" y="515"/>
                    <a:pt x="70" y="515"/>
                  </a:cubicBezTo>
                  <a:close/>
                </a:path>
              </a:pathLst>
            </a:custGeom>
            <a:solidFill>
              <a:sysClr val="window" lastClr="FFFFFF"/>
            </a:solidFill>
            <a:ln w="9525">
              <a:noFill/>
              <a:round/>
              <a:headEnd/>
              <a:tailEnd/>
            </a:ln>
            <a:extLst/>
          </p:spPr>
          <p:txBody>
            <a:bodyPr vert="horz" wrap="square" lIns="68564" tIns="34282" rIns="68564" bIns="34282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cs typeface="Arial" charset="0"/>
              </a:endParaRPr>
            </a:p>
          </p:txBody>
        </p:sp>
        <p:sp>
          <p:nvSpPr>
            <p:cNvPr id="64" name="Freeform 7">
              <a:extLst>
                <a:ext uri="{FF2B5EF4-FFF2-40B4-BE49-F238E27FC236}">
                  <a16:creationId xmlns="" xmlns:a16="http://schemas.microsoft.com/office/drawing/2014/main" id="{F6E9D48B-75A6-40DD-8799-FE7D68585F5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310760" y="2514760"/>
              <a:ext cx="108211" cy="214228"/>
            </a:xfrm>
            <a:custGeom>
              <a:avLst/>
              <a:gdLst>
                <a:gd name="T0" fmla="*/ 110 w 251"/>
                <a:gd name="T1" fmla="*/ 159 h 515"/>
                <a:gd name="T2" fmla="*/ 84 w 251"/>
                <a:gd name="T3" fmla="*/ 96 h 515"/>
                <a:gd name="T4" fmla="*/ 119 w 251"/>
                <a:gd name="T5" fmla="*/ 24 h 515"/>
                <a:gd name="T6" fmla="*/ 85 w 251"/>
                <a:gd name="T7" fmla="*/ 44 h 515"/>
                <a:gd name="T8" fmla="*/ 63 w 251"/>
                <a:gd name="T9" fmla="*/ 96 h 515"/>
                <a:gd name="T10" fmla="*/ 104 w 251"/>
                <a:gd name="T11" fmla="*/ 162 h 515"/>
                <a:gd name="T12" fmla="*/ 100 w 251"/>
                <a:gd name="T13" fmla="*/ 340 h 515"/>
                <a:gd name="T14" fmla="*/ 122 w 251"/>
                <a:gd name="T15" fmla="*/ 191 h 515"/>
                <a:gd name="T16" fmla="*/ 60 w 251"/>
                <a:gd name="T17" fmla="*/ 462 h 515"/>
                <a:gd name="T18" fmla="*/ 52 w 251"/>
                <a:gd name="T19" fmla="*/ 431 h 515"/>
                <a:gd name="T20" fmla="*/ 78 w 251"/>
                <a:gd name="T21" fmla="*/ 405 h 515"/>
                <a:gd name="T22" fmla="*/ 213 w 251"/>
                <a:gd name="T23" fmla="*/ 394 h 515"/>
                <a:gd name="T24" fmla="*/ 25 w 251"/>
                <a:gd name="T25" fmla="*/ 439 h 515"/>
                <a:gd name="T26" fmla="*/ 60 w 251"/>
                <a:gd name="T27" fmla="*/ 462 h 515"/>
                <a:gd name="T28" fmla="*/ 54 w 251"/>
                <a:gd name="T29" fmla="*/ 488 h 515"/>
                <a:gd name="T30" fmla="*/ 26 w 251"/>
                <a:gd name="T31" fmla="*/ 492 h 515"/>
                <a:gd name="T32" fmla="*/ 70 w 251"/>
                <a:gd name="T33" fmla="*/ 515 h 515"/>
                <a:gd name="T34" fmla="*/ 20 w 251"/>
                <a:gd name="T35" fmla="*/ 515 h 515"/>
                <a:gd name="T36" fmla="*/ 8 w 251"/>
                <a:gd name="T37" fmla="*/ 510 h 515"/>
                <a:gd name="T38" fmla="*/ 4 w 251"/>
                <a:gd name="T39" fmla="*/ 499 h 515"/>
                <a:gd name="T40" fmla="*/ 8 w 251"/>
                <a:gd name="T41" fmla="*/ 470 h 515"/>
                <a:gd name="T42" fmla="*/ 2 w 251"/>
                <a:gd name="T43" fmla="*/ 443 h 515"/>
                <a:gd name="T44" fmla="*/ 42 w 251"/>
                <a:gd name="T45" fmla="*/ 383 h 515"/>
                <a:gd name="T46" fmla="*/ 37 w 251"/>
                <a:gd name="T47" fmla="*/ 371 h 515"/>
                <a:gd name="T48" fmla="*/ 55 w 251"/>
                <a:gd name="T49" fmla="*/ 360 h 515"/>
                <a:gd name="T50" fmla="*/ 56 w 251"/>
                <a:gd name="T51" fmla="*/ 338 h 515"/>
                <a:gd name="T52" fmla="*/ 69 w 251"/>
                <a:gd name="T53" fmla="*/ 164 h 515"/>
                <a:gd name="T54" fmla="*/ 69 w 251"/>
                <a:gd name="T55" fmla="*/ 28 h 515"/>
                <a:gd name="T56" fmla="*/ 137 w 251"/>
                <a:gd name="T57" fmla="*/ 0 h 515"/>
                <a:gd name="T58" fmla="*/ 205 w 251"/>
                <a:gd name="T59" fmla="*/ 28 h 515"/>
                <a:gd name="T60" fmla="*/ 205 w 251"/>
                <a:gd name="T61" fmla="*/ 28 h 515"/>
                <a:gd name="T62" fmla="*/ 205 w 251"/>
                <a:gd name="T63" fmla="*/ 163 h 515"/>
                <a:gd name="T64" fmla="*/ 173 w 251"/>
                <a:gd name="T65" fmla="*/ 185 h 515"/>
                <a:gd name="T66" fmla="*/ 221 w 251"/>
                <a:gd name="T67" fmla="*/ 346 h 515"/>
                <a:gd name="T68" fmla="*/ 219 w 251"/>
                <a:gd name="T69" fmla="*/ 360 h 515"/>
                <a:gd name="T70" fmla="*/ 226 w 251"/>
                <a:gd name="T71" fmla="*/ 360 h 515"/>
                <a:gd name="T72" fmla="*/ 236 w 251"/>
                <a:gd name="T73" fmla="*/ 375 h 515"/>
                <a:gd name="T74" fmla="*/ 251 w 251"/>
                <a:gd name="T75" fmla="*/ 406 h 515"/>
                <a:gd name="T76" fmla="*/ 224 w 251"/>
                <a:gd name="T77" fmla="*/ 505 h 515"/>
                <a:gd name="T78" fmla="*/ 70 w 251"/>
                <a:gd name="T79" fmla="*/ 515 h 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251" h="515">
                  <a:moveTo>
                    <a:pt x="104" y="162"/>
                  </a:moveTo>
                  <a:cubicBezTo>
                    <a:pt x="106" y="161"/>
                    <a:pt x="107" y="160"/>
                    <a:pt x="110" y="159"/>
                  </a:cubicBezTo>
                  <a:cubicBezTo>
                    <a:pt x="108" y="158"/>
                    <a:pt x="107" y="156"/>
                    <a:pt x="106" y="155"/>
                  </a:cubicBezTo>
                  <a:cubicBezTo>
                    <a:pt x="92" y="139"/>
                    <a:pt x="84" y="119"/>
                    <a:pt x="84" y="96"/>
                  </a:cubicBezTo>
                  <a:cubicBezTo>
                    <a:pt x="84" y="73"/>
                    <a:pt x="92" y="52"/>
                    <a:pt x="106" y="36"/>
                  </a:cubicBezTo>
                  <a:cubicBezTo>
                    <a:pt x="110" y="32"/>
                    <a:pt x="115" y="28"/>
                    <a:pt x="119" y="24"/>
                  </a:cubicBezTo>
                  <a:cubicBezTo>
                    <a:pt x="106" y="28"/>
                    <a:pt x="94" y="35"/>
                    <a:pt x="85" y="44"/>
                  </a:cubicBezTo>
                  <a:cubicBezTo>
                    <a:pt x="85" y="44"/>
                    <a:pt x="85" y="44"/>
                    <a:pt x="85" y="44"/>
                  </a:cubicBezTo>
                  <a:cubicBezTo>
                    <a:pt x="85" y="44"/>
                    <a:pt x="85" y="44"/>
                    <a:pt x="85" y="44"/>
                  </a:cubicBezTo>
                  <a:cubicBezTo>
                    <a:pt x="72" y="57"/>
                    <a:pt x="63" y="76"/>
                    <a:pt x="63" y="96"/>
                  </a:cubicBezTo>
                  <a:cubicBezTo>
                    <a:pt x="63" y="116"/>
                    <a:pt x="72" y="135"/>
                    <a:pt x="85" y="148"/>
                  </a:cubicBezTo>
                  <a:cubicBezTo>
                    <a:pt x="90" y="154"/>
                    <a:pt x="97" y="158"/>
                    <a:pt x="104" y="162"/>
                  </a:cubicBezTo>
                  <a:close/>
                  <a:moveTo>
                    <a:pt x="79" y="340"/>
                  </a:moveTo>
                  <a:cubicBezTo>
                    <a:pt x="100" y="340"/>
                    <a:pt x="100" y="340"/>
                    <a:pt x="100" y="340"/>
                  </a:cubicBezTo>
                  <a:cubicBezTo>
                    <a:pt x="115" y="305"/>
                    <a:pt x="131" y="230"/>
                    <a:pt x="133" y="191"/>
                  </a:cubicBezTo>
                  <a:cubicBezTo>
                    <a:pt x="131" y="191"/>
                    <a:pt x="124" y="191"/>
                    <a:pt x="122" y="191"/>
                  </a:cubicBezTo>
                  <a:cubicBezTo>
                    <a:pt x="119" y="247"/>
                    <a:pt x="97" y="298"/>
                    <a:pt x="79" y="340"/>
                  </a:cubicBezTo>
                  <a:close/>
                  <a:moveTo>
                    <a:pt x="60" y="462"/>
                  </a:moveTo>
                  <a:cubicBezTo>
                    <a:pt x="51" y="442"/>
                    <a:pt x="51" y="442"/>
                    <a:pt x="51" y="442"/>
                  </a:cubicBezTo>
                  <a:cubicBezTo>
                    <a:pt x="49" y="438"/>
                    <a:pt x="49" y="434"/>
                    <a:pt x="52" y="431"/>
                  </a:cubicBezTo>
                  <a:cubicBezTo>
                    <a:pt x="69" y="409"/>
                    <a:pt x="69" y="409"/>
                    <a:pt x="69" y="409"/>
                  </a:cubicBezTo>
                  <a:cubicBezTo>
                    <a:pt x="72" y="406"/>
                    <a:pt x="75" y="405"/>
                    <a:pt x="78" y="405"/>
                  </a:cubicBezTo>
                  <a:cubicBezTo>
                    <a:pt x="221" y="404"/>
                    <a:pt x="221" y="404"/>
                    <a:pt x="221" y="404"/>
                  </a:cubicBezTo>
                  <a:cubicBezTo>
                    <a:pt x="213" y="394"/>
                    <a:pt x="213" y="394"/>
                    <a:pt x="213" y="394"/>
                  </a:cubicBezTo>
                  <a:cubicBezTo>
                    <a:pt x="61" y="394"/>
                    <a:pt x="61" y="394"/>
                    <a:pt x="61" y="394"/>
                  </a:cubicBezTo>
                  <a:cubicBezTo>
                    <a:pt x="25" y="439"/>
                    <a:pt x="25" y="439"/>
                    <a:pt x="25" y="439"/>
                  </a:cubicBezTo>
                  <a:cubicBezTo>
                    <a:pt x="37" y="462"/>
                    <a:pt x="37" y="462"/>
                    <a:pt x="37" y="462"/>
                  </a:cubicBezTo>
                  <a:cubicBezTo>
                    <a:pt x="60" y="462"/>
                    <a:pt x="60" y="462"/>
                    <a:pt x="60" y="462"/>
                  </a:cubicBezTo>
                  <a:close/>
                  <a:moveTo>
                    <a:pt x="54" y="492"/>
                  </a:moveTo>
                  <a:cubicBezTo>
                    <a:pt x="54" y="488"/>
                    <a:pt x="54" y="488"/>
                    <a:pt x="54" y="488"/>
                  </a:cubicBezTo>
                  <a:cubicBezTo>
                    <a:pt x="26" y="488"/>
                    <a:pt x="26" y="488"/>
                    <a:pt x="26" y="488"/>
                  </a:cubicBezTo>
                  <a:cubicBezTo>
                    <a:pt x="26" y="492"/>
                    <a:pt x="26" y="492"/>
                    <a:pt x="26" y="492"/>
                  </a:cubicBezTo>
                  <a:cubicBezTo>
                    <a:pt x="54" y="492"/>
                    <a:pt x="54" y="492"/>
                    <a:pt x="54" y="492"/>
                  </a:cubicBezTo>
                  <a:close/>
                  <a:moveTo>
                    <a:pt x="70" y="515"/>
                  </a:moveTo>
                  <a:cubicBezTo>
                    <a:pt x="70" y="515"/>
                    <a:pt x="70" y="515"/>
                    <a:pt x="70" y="515"/>
                  </a:cubicBezTo>
                  <a:cubicBezTo>
                    <a:pt x="20" y="515"/>
                    <a:pt x="20" y="515"/>
                    <a:pt x="20" y="515"/>
                  </a:cubicBezTo>
                  <a:cubicBezTo>
                    <a:pt x="15" y="515"/>
                    <a:pt x="11" y="513"/>
                    <a:pt x="8" y="510"/>
                  </a:cubicBezTo>
                  <a:cubicBezTo>
                    <a:pt x="8" y="510"/>
                    <a:pt x="8" y="510"/>
                    <a:pt x="8" y="510"/>
                  </a:cubicBezTo>
                  <a:cubicBezTo>
                    <a:pt x="8" y="510"/>
                    <a:pt x="8" y="510"/>
                    <a:pt x="8" y="510"/>
                  </a:cubicBezTo>
                  <a:cubicBezTo>
                    <a:pt x="5" y="507"/>
                    <a:pt x="4" y="503"/>
                    <a:pt x="4" y="499"/>
                  </a:cubicBezTo>
                  <a:cubicBezTo>
                    <a:pt x="4" y="482"/>
                    <a:pt x="4" y="482"/>
                    <a:pt x="4" y="482"/>
                  </a:cubicBezTo>
                  <a:cubicBezTo>
                    <a:pt x="4" y="477"/>
                    <a:pt x="5" y="473"/>
                    <a:pt x="8" y="470"/>
                  </a:cubicBezTo>
                  <a:cubicBezTo>
                    <a:pt x="10" y="469"/>
                    <a:pt x="12" y="467"/>
                    <a:pt x="14" y="467"/>
                  </a:cubicBezTo>
                  <a:cubicBezTo>
                    <a:pt x="2" y="443"/>
                    <a:pt x="2" y="443"/>
                    <a:pt x="2" y="443"/>
                  </a:cubicBezTo>
                  <a:cubicBezTo>
                    <a:pt x="0" y="439"/>
                    <a:pt x="1" y="434"/>
                    <a:pt x="3" y="431"/>
                  </a:cubicBezTo>
                  <a:cubicBezTo>
                    <a:pt x="42" y="383"/>
                    <a:pt x="42" y="383"/>
                    <a:pt x="42" y="383"/>
                  </a:cubicBezTo>
                  <a:cubicBezTo>
                    <a:pt x="39" y="376"/>
                    <a:pt x="39" y="376"/>
                    <a:pt x="39" y="376"/>
                  </a:cubicBezTo>
                  <a:cubicBezTo>
                    <a:pt x="38" y="374"/>
                    <a:pt x="37" y="372"/>
                    <a:pt x="37" y="371"/>
                  </a:cubicBezTo>
                  <a:cubicBezTo>
                    <a:pt x="37" y="364"/>
                    <a:pt x="42" y="360"/>
                    <a:pt x="48" y="360"/>
                  </a:cubicBezTo>
                  <a:cubicBezTo>
                    <a:pt x="55" y="360"/>
                    <a:pt x="55" y="360"/>
                    <a:pt x="55" y="360"/>
                  </a:cubicBezTo>
                  <a:cubicBezTo>
                    <a:pt x="52" y="356"/>
                    <a:pt x="50" y="351"/>
                    <a:pt x="52" y="347"/>
                  </a:cubicBezTo>
                  <a:cubicBezTo>
                    <a:pt x="56" y="338"/>
                    <a:pt x="56" y="338"/>
                    <a:pt x="56" y="338"/>
                  </a:cubicBezTo>
                  <a:cubicBezTo>
                    <a:pt x="75" y="295"/>
                    <a:pt x="98" y="241"/>
                    <a:pt x="101" y="185"/>
                  </a:cubicBezTo>
                  <a:cubicBezTo>
                    <a:pt x="89" y="180"/>
                    <a:pt x="78" y="173"/>
                    <a:pt x="69" y="164"/>
                  </a:cubicBezTo>
                  <a:cubicBezTo>
                    <a:pt x="52" y="146"/>
                    <a:pt x="41" y="123"/>
                    <a:pt x="41" y="96"/>
                  </a:cubicBezTo>
                  <a:cubicBezTo>
                    <a:pt x="41" y="70"/>
                    <a:pt x="52" y="46"/>
                    <a:pt x="69" y="28"/>
                  </a:cubicBezTo>
                  <a:cubicBezTo>
                    <a:pt x="69" y="28"/>
                    <a:pt x="69" y="28"/>
                    <a:pt x="69" y="28"/>
                  </a:cubicBezTo>
                  <a:cubicBezTo>
                    <a:pt x="87" y="11"/>
                    <a:pt x="111" y="0"/>
                    <a:pt x="137" y="0"/>
                  </a:cubicBezTo>
                  <a:cubicBezTo>
                    <a:pt x="163" y="0"/>
                    <a:pt x="187" y="11"/>
                    <a:pt x="205" y="28"/>
                  </a:cubicBezTo>
                  <a:cubicBezTo>
                    <a:pt x="205" y="28"/>
                    <a:pt x="205" y="28"/>
                    <a:pt x="205" y="28"/>
                  </a:cubicBezTo>
                  <a:cubicBezTo>
                    <a:pt x="205" y="28"/>
                    <a:pt x="205" y="28"/>
                    <a:pt x="205" y="28"/>
                  </a:cubicBezTo>
                  <a:cubicBezTo>
                    <a:pt x="205" y="28"/>
                    <a:pt x="205" y="28"/>
                    <a:pt x="205" y="28"/>
                  </a:cubicBezTo>
                  <a:cubicBezTo>
                    <a:pt x="222" y="46"/>
                    <a:pt x="233" y="70"/>
                    <a:pt x="233" y="96"/>
                  </a:cubicBezTo>
                  <a:cubicBezTo>
                    <a:pt x="233" y="122"/>
                    <a:pt x="222" y="146"/>
                    <a:pt x="205" y="163"/>
                  </a:cubicBezTo>
                  <a:cubicBezTo>
                    <a:pt x="205" y="164"/>
                    <a:pt x="205" y="164"/>
                    <a:pt x="205" y="164"/>
                  </a:cubicBezTo>
                  <a:cubicBezTo>
                    <a:pt x="196" y="173"/>
                    <a:pt x="185" y="180"/>
                    <a:pt x="173" y="185"/>
                  </a:cubicBezTo>
                  <a:cubicBezTo>
                    <a:pt x="175" y="242"/>
                    <a:pt x="197" y="292"/>
                    <a:pt x="216" y="333"/>
                  </a:cubicBezTo>
                  <a:cubicBezTo>
                    <a:pt x="217" y="335"/>
                    <a:pt x="217" y="337"/>
                    <a:pt x="221" y="346"/>
                  </a:cubicBezTo>
                  <a:cubicBezTo>
                    <a:pt x="222" y="348"/>
                    <a:pt x="223" y="350"/>
                    <a:pt x="223" y="351"/>
                  </a:cubicBezTo>
                  <a:cubicBezTo>
                    <a:pt x="223" y="355"/>
                    <a:pt x="221" y="358"/>
                    <a:pt x="219" y="360"/>
                  </a:cubicBezTo>
                  <a:cubicBezTo>
                    <a:pt x="226" y="360"/>
                    <a:pt x="226" y="360"/>
                    <a:pt x="226" y="360"/>
                  </a:cubicBezTo>
                  <a:cubicBezTo>
                    <a:pt x="226" y="360"/>
                    <a:pt x="226" y="360"/>
                    <a:pt x="226" y="360"/>
                  </a:cubicBezTo>
                  <a:cubicBezTo>
                    <a:pt x="227" y="360"/>
                    <a:pt x="229" y="360"/>
                    <a:pt x="231" y="361"/>
                  </a:cubicBezTo>
                  <a:cubicBezTo>
                    <a:pt x="236" y="363"/>
                    <a:pt x="238" y="370"/>
                    <a:pt x="236" y="375"/>
                  </a:cubicBezTo>
                  <a:cubicBezTo>
                    <a:pt x="232" y="383"/>
                    <a:pt x="232" y="383"/>
                    <a:pt x="232" y="383"/>
                  </a:cubicBezTo>
                  <a:cubicBezTo>
                    <a:pt x="251" y="406"/>
                    <a:pt x="251" y="406"/>
                    <a:pt x="251" y="406"/>
                  </a:cubicBezTo>
                  <a:cubicBezTo>
                    <a:pt x="223" y="468"/>
                    <a:pt x="223" y="468"/>
                    <a:pt x="223" y="468"/>
                  </a:cubicBezTo>
                  <a:cubicBezTo>
                    <a:pt x="218" y="480"/>
                    <a:pt x="218" y="493"/>
                    <a:pt x="224" y="505"/>
                  </a:cubicBezTo>
                  <a:cubicBezTo>
                    <a:pt x="229" y="515"/>
                    <a:pt x="229" y="515"/>
                    <a:pt x="229" y="515"/>
                  </a:cubicBezTo>
                  <a:cubicBezTo>
                    <a:pt x="70" y="515"/>
                    <a:pt x="70" y="515"/>
                    <a:pt x="70" y="515"/>
                  </a:cubicBezTo>
                  <a:close/>
                </a:path>
              </a:pathLst>
            </a:custGeom>
            <a:solidFill>
              <a:sysClr val="window" lastClr="FFFFFF"/>
            </a:solidFill>
            <a:ln w="9525">
              <a:noFill/>
              <a:round/>
              <a:headEnd/>
              <a:tailEnd/>
            </a:ln>
            <a:extLst/>
          </p:spPr>
          <p:txBody>
            <a:bodyPr vert="horz" wrap="square" lIns="68564" tIns="34282" rIns="68564" bIns="34282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cs typeface="Arial" charset="0"/>
              </a:endParaRPr>
            </a:p>
          </p:txBody>
        </p:sp>
        <p:sp>
          <p:nvSpPr>
            <p:cNvPr id="65" name="Freeform 8">
              <a:extLst>
                <a:ext uri="{FF2B5EF4-FFF2-40B4-BE49-F238E27FC236}">
                  <a16:creationId xmlns="" xmlns:a16="http://schemas.microsoft.com/office/drawing/2014/main" id="{487183D0-E3DD-4E8C-8B05-7FF04A151C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418058" y="2392596"/>
              <a:ext cx="161313" cy="363325"/>
            </a:xfrm>
            <a:custGeom>
              <a:avLst/>
              <a:gdLst>
                <a:gd name="T0" fmla="*/ 138 w 374"/>
                <a:gd name="T1" fmla="*/ 40 h 874"/>
                <a:gd name="T2" fmla="*/ 176 w 374"/>
                <a:gd name="T3" fmla="*/ 0 h 874"/>
                <a:gd name="T4" fmla="*/ 211 w 374"/>
                <a:gd name="T5" fmla="*/ 40 h 874"/>
                <a:gd name="T6" fmla="*/ 249 w 374"/>
                <a:gd name="T7" fmla="*/ 74 h 874"/>
                <a:gd name="T8" fmla="*/ 211 w 374"/>
                <a:gd name="T9" fmla="*/ 105 h 874"/>
                <a:gd name="T10" fmla="*/ 332 w 374"/>
                <a:gd name="T11" fmla="*/ 123 h 874"/>
                <a:gd name="T12" fmla="*/ 345 w 374"/>
                <a:gd name="T13" fmla="*/ 214 h 874"/>
                <a:gd name="T14" fmla="*/ 351 w 374"/>
                <a:gd name="T15" fmla="*/ 241 h 874"/>
                <a:gd name="T16" fmla="*/ 345 w 374"/>
                <a:gd name="T17" fmla="*/ 255 h 874"/>
                <a:gd name="T18" fmla="*/ 297 w 374"/>
                <a:gd name="T19" fmla="*/ 284 h 874"/>
                <a:gd name="T20" fmla="*/ 291 w 374"/>
                <a:gd name="T21" fmla="*/ 627 h 874"/>
                <a:gd name="T22" fmla="*/ 316 w 374"/>
                <a:gd name="T23" fmla="*/ 652 h 874"/>
                <a:gd name="T24" fmla="*/ 322 w 374"/>
                <a:gd name="T25" fmla="*/ 679 h 874"/>
                <a:gd name="T26" fmla="*/ 372 w 374"/>
                <a:gd name="T27" fmla="*/ 786 h 874"/>
                <a:gd name="T28" fmla="*/ 365 w 374"/>
                <a:gd name="T29" fmla="*/ 820 h 874"/>
                <a:gd name="T30" fmla="*/ 365 w 374"/>
                <a:gd name="T31" fmla="*/ 868 h 874"/>
                <a:gd name="T32" fmla="*/ 75 w 374"/>
                <a:gd name="T33" fmla="*/ 874 h 874"/>
                <a:gd name="T34" fmla="*/ 9 w 374"/>
                <a:gd name="T35" fmla="*/ 868 h 874"/>
                <a:gd name="T36" fmla="*/ 3 w 374"/>
                <a:gd name="T37" fmla="*/ 834 h 874"/>
                <a:gd name="T38" fmla="*/ 2 w 374"/>
                <a:gd name="T39" fmla="*/ 786 h 874"/>
                <a:gd name="T40" fmla="*/ 1 w 374"/>
                <a:gd name="T41" fmla="*/ 774 h 874"/>
                <a:gd name="T42" fmla="*/ 52 w 374"/>
                <a:gd name="T43" fmla="*/ 679 h 874"/>
                <a:gd name="T44" fmla="*/ 71 w 374"/>
                <a:gd name="T45" fmla="*/ 640 h 874"/>
                <a:gd name="T46" fmla="*/ 92 w 374"/>
                <a:gd name="T47" fmla="*/ 295 h 874"/>
                <a:gd name="T48" fmla="*/ 77 w 374"/>
                <a:gd name="T49" fmla="*/ 285 h 874"/>
                <a:gd name="T50" fmla="*/ 29 w 374"/>
                <a:gd name="T51" fmla="*/ 255 h 874"/>
                <a:gd name="T52" fmla="*/ 23 w 374"/>
                <a:gd name="T53" fmla="*/ 228 h 874"/>
                <a:gd name="T54" fmla="*/ 43 w 374"/>
                <a:gd name="T55" fmla="*/ 209 h 874"/>
                <a:gd name="T56" fmla="*/ 52 w 374"/>
                <a:gd name="T57" fmla="*/ 106 h 874"/>
                <a:gd name="T58" fmla="*/ 163 w 374"/>
                <a:gd name="T59" fmla="*/ 105 h 874"/>
                <a:gd name="T60" fmla="*/ 124 w 374"/>
                <a:gd name="T61" fmla="*/ 74 h 874"/>
                <a:gd name="T62" fmla="*/ 72 w 374"/>
                <a:gd name="T63" fmla="*/ 132 h 874"/>
                <a:gd name="T64" fmla="*/ 126 w 374"/>
                <a:gd name="T65" fmla="*/ 268 h 874"/>
                <a:gd name="T66" fmla="*/ 101 w 374"/>
                <a:gd name="T67" fmla="*/ 268 h 874"/>
                <a:gd name="T68" fmla="*/ 126 w 374"/>
                <a:gd name="T69" fmla="*/ 268 h 874"/>
                <a:gd name="T70" fmla="*/ 145 w 374"/>
                <a:gd name="T71" fmla="*/ 295 h 874"/>
                <a:gd name="T72" fmla="*/ 108 w 374"/>
                <a:gd name="T73" fmla="*/ 640 h 874"/>
                <a:gd name="T74" fmla="*/ 107 w 374"/>
                <a:gd name="T75" fmla="*/ 668 h 874"/>
                <a:gd name="T76" fmla="*/ 105 w 374"/>
                <a:gd name="T77" fmla="*/ 679 h 874"/>
                <a:gd name="T78" fmla="*/ 30 w 374"/>
                <a:gd name="T79" fmla="*/ 841 h 874"/>
                <a:gd name="T80" fmla="*/ 311 w 374"/>
                <a:gd name="T81" fmla="*/ 706 h 874"/>
                <a:gd name="T82" fmla="*/ 28 w 374"/>
                <a:gd name="T83" fmla="*/ 779 h 874"/>
                <a:gd name="T84" fmla="*/ 54 w 374"/>
                <a:gd name="T85" fmla="*/ 786 h 874"/>
                <a:gd name="T86" fmla="*/ 54 w 374"/>
                <a:gd name="T87" fmla="*/ 774 h 874"/>
                <a:gd name="T88" fmla="*/ 321 w 374"/>
                <a:gd name="T89" fmla="*/ 723 h 8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374" h="874">
                  <a:moveTo>
                    <a:pt x="124" y="74"/>
                  </a:moveTo>
                  <a:cubicBezTo>
                    <a:pt x="124" y="53"/>
                    <a:pt x="124" y="53"/>
                    <a:pt x="124" y="53"/>
                  </a:cubicBezTo>
                  <a:cubicBezTo>
                    <a:pt x="124" y="46"/>
                    <a:pt x="130" y="40"/>
                    <a:pt x="138" y="40"/>
                  </a:cubicBezTo>
                  <a:cubicBezTo>
                    <a:pt x="163" y="40"/>
                    <a:pt x="163" y="40"/>
                    <a:pt x="163" y="40"/>
                  </a:cubicBezTo>
                  <a:cubicBezTo>
                    <a:pt x="163" y="14"/>
                    <a:pt x="163" y="14"/>
                    <a:pt x="163" y="14"/>
                  </a:cubicBezTo>
                  <a:cubicBezTo>
                    <a:pt x="163" y="6"/>
                    <a:pt x="169" y="0"/>
                    <a:pt x="176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5" y="0"/>
                    <a:pt x="211" y="6"/>
                    <a:pt x="211" y="14"/>
                  </a:cubicBezTo>
                  <a:cubicBezTo>
                    <a:pt x="211" y="40"/>
                    <a:pt x="211" y="40"/>
                    <a:pt x="211" y="40"/>
                  </a:cubicBezTo>
                  <a:cubicBezTo>
                    <a:pt x="236" y="40"/>
                    <a:pt x="236" y="40"/>
                    <a:pt x="236" y="40"/>
                  </a:cubicBezTo>
                  <a:cubicBezTo>
                    <a:pt x="243" y="40"/>
                    <a:pt x="249" y="46"/>
                    <a:pt x="249" y="53"/>
                  </a:cubicBezTo>
                  <a:cubicBezTo>
                    <a:pt x="249" y="74"/>
                    <a:pt x="249" y="74"/>
                    <a:pt x="249" y="74"/>
                  </a:cubicBezTo>
                  <a:cubicBezTo>
                    <a:pt x="249" y="81"/>
                    <a:pt x="243" y="87"/>
                    <a:pt x="236" y="87"/>
                  </a:cubicBezTo>
                  <a:cubicBezTo>
                    <a:pt x="211" y="87"/>
                    <a:pt x="211" y="87"/>
                    <a:pt x="211" y="87"/>
                  </a:cubicBezTo>
                  <a:cubicBezTo>
                    <a:pt x="211" y="105"/>
                    <a:pt x="211" y="105"/>
                    <a:pt x="211" y="105"/>
                  </a:cubicBezTo>
                  <a:cubicBezTo>
                    <a:pt x="319" y="105"/>
                    <a:pt x="319" y="105"/>
                    <a:pt x="319" y="105"/>
                  </a:cubicBezTo>
                  <a:cubicBezTo>
                    <a:pt x="326" y="105"/>
                    <a:pt x="332" y="111"/>
                    <a:pt x="332" y="119"/>
                  </a:cubicBezTo>
                  <a:cubicBezTo>
                    <a:pt x="332" y="120"/>
                    <a:pt x="332" y="122"/>
                    <a:pt x="332" y="123"/>
                  </a:cubicBezTo>
                  <a:cubicBezTo>
                    <a:pt x="312" y="209"/>
                    <a:pt x="312" y="209"/>
                    <a:pt x="312" y="209"/>
                  </a:cubicBezTo>
                  <a:cubicBezTo>
                    <a:pt x="331" y="209"/>
                    <a:pt x="331" y="209"/>
                    <a:pt x="331" y="209"/>
                  </a:cubicBezTo>
                  <a:cubicBezTo>
                    <a:pt x="337" y="209"/>
                    <a:pt x="341" y="211"/>
                    <a:pt x="345" y="214"/>
                  </a:cubicBezTo>
                  <a:cubicBezTo>
                    <a:pt x="345" y="214"/>
                    <a:pt x="345" y="214"/>
                    <a:pt x="345" y="214"/>
                  </a:cubicBezTo>
                  <a:cubicBezTo>
                    <a:pt x="349" y="218"/>
                    <a:pt x="351" y="223"/>
                    <a:pt x="351" y="228"/>
                  </a:cubicBezTo>
                  <a:cubicBezTo>
                    <a:pt x="351" y="241"/>
                    <a:pt x="351" y="241"/>
                    <a:pt x="351" y="241"/>
                  </a:cubicBezTo>
                  <a:cubicBezTo>
                    <a:pt x="351" y="247"/>
                    <a:pt x="349" y="251"/>
                    <a:pt x="345" y="255"/>
                  </a:cubicBezTo>
                  <a:cubicBezTo>
                    <a:pt x="345" y="255"/>
                    <a:pt x="345" y="255"/>
                    <a:pt x="345" y="255"/>
                  </a:cubicBezTo>
                  <a:cubicBezTo>
                    <a:pt x="345" y="255"/>
                    <a:pt x="345" y="255"/>
                    <a:pt x="345" y="255"/>
                  </a:cubicBezTo>
                  <a:cubicBezTo>
                    <a:pt x="341" y="259"/>
                    <a:pt x="337" y="261"/>
                    <a:pt x="331" y="261"/>
                  </a:cubicBezTo>
                  <a:cubicBezTo>
                    <a:pt x="302" y="261"/>
                    <a:pt x="302" y="261"/>
                    <a:pt x="302" y="261"/>
                  </a:cubicBezTo>
                  <a:cubicBezTo>
                    <a:pt x="297" y="284"/>
                    <a:pt x="297" y="284"/>
                    <a:pt x="297" y="284"/>
                  </a:cubicBezTo>
                  <a:cubicBezTo>
                    <a:pt x="296" y="291"/>
                    <a:pt x="290" y="295"/>
                    <a:pt x="283" y="295"/>
                  </a:cubicBezTo>
                  <a:cubicBezTo>
                    <a:pt x="282" y="295"/>
                    <a:pt x="282" y="295"/>
                    <a:pt x="282" y="295"/>
                  </a:cubicBezTo>
                  <a:cubicBezTo>
                    <a:pt x="243" y="442"/>
                    <a:pt x="266" y="531"/>
                    <a:pt x="291" y="627"/>
                  </a:cubicBezTo>
                  <a:cubicBezTo>
                    <a:pt x="294" y="640"/>
                    <a:pt x="294" y="640"/>
                    <a:pt x="294" y="640"/>
                  </a:cubicBezTo>
                  <a:cubicBezTo>
                    <a:pt x="303" y="640"/>
                    <a:pt x="303" y="640"/>
                    <a:pt x="303" y="640"/>
                  </a:cubicBezTo>
                  <a:cubicBezTo>
                    <a:pt x="310" y="640"/>
                    <a:pt x="316" y="646"/>
                    <a:pt x="316" y="652"/>
                  </a:cubicBezTo>
                  <a:cubicBezTo>
                    <a:pt x="322" y="679"/>
                    <a:pt x="322" y="679"/>
                    <a:pt x="322" y="679"/>
                  </a:cubicBezTo>
                  <a:cubicBezTo>
                    <a:pt x="322" y="679"/>
                    <a:pt x="322" y="679"/>
                    <a:pt x="322" y="679"/>
                  </a:cubicBezTo>
                  <a:cubicBezTo>
                    <a:pt x="322" y="679"/>
                    <a:pt x="322" y="679"/>
                    <a:pt x="322" y="679"/>
                  </a:cubicBezTo>
                  <a:cubicBezTo>
                    <a:pt x="327" y="679"/>
                    <a:pt x="332" y="682"/>
                    <a:pt x="335" y="687"/>
                  </a:cubicBezTo>
                  <a:cubicBezTo>
                    <a:pt x="372" y="774"/>
                    <a:pt x="372" y="774"/>
                    <a:pt x="372" y="774"/>
                  </a:cubicBezTo>
                  <a:cubicBezTo>
                    <a:pt x="374" y="777"/>
                    <a:pt x="374" y="782"/>
                    <a:pt x="372" y="786"/>
                  </a:cubicBezTo>
                  <a:cubicBezTo>
                    <a:pt x="357" y="815"/>
                    <a:pt x="357" y="815"/>
                    <a:pt x="357" y="815"/>
                  </a:cubicBezTo>
                  <a:cubicBezTo>
                    <a:pt x="360" y="816"/>
                    <a:pt x="362" y="818"/>
                    <a:pt x="365" y="820"/>
                  </a:cubicBezTo>
                  <a:cubicBezTo>
                    <a:pt x="365" y="820"/>
                    <a:pt x="365" y="820"/>
                    <a:pt x="365" y="820"/>
                  </a:cubicBezTo>
                  <a:cubicBezTo>
                    <a:pt x="368" y="823"/>
                    <a:pt x="370" y="828"/>
                    <a:pt x="370" y="834"/>
                  </a:cubicBezTo>
                  <a:cubicBezTo>
                    <a:pt x="370" y="854"/>
                    <a:pt x="370" y="854"/>
                    <a:pt x="370" y="854"/>
                  </a:cubicBezTo>
                  <a:cubicBezTo>
                    <a:pt x="370" y="860"/>
                    <a:pt x="368" y="865"/>
                    <a:pt x="365" y="868"/>
                  </a:cubicBezTo>
                  <a:cubicBezTo>
                    <a:pt x="365" y="868"/>
                    <a:pt x="365" y="868"/>
                    <a:pt x="365" y="868"/>
                  </a:cubicBezTo>
                  <a:cubicBezTo>
                    <a:pt x="361" y="872"/>
                    <a:pt x="356" y="874"/>
                    <a:pt x="351" y="874"/>
                  </a:cubicBezTo>
                  <a:cubicBezTo>
                    <a:pt x="75" y="874"/>
                    <a:pt x="75" y="874"/>
                    <a:pt x="75" y="874"/>
                  </a:cubicBezTo>
                  <a:cubicBezTo>
                    <a:pt x="75" y="874"/>
                    <a:pt x="75" y="874"/>
                    <a:pt x="75" y="874"/>
                  </a:cubicBezTo>
                  <a:cubicBezTo>
                    <a:pt x="23" y="874"/>
                    <a:pt x="23" y="874"/>
                    <a:pt x="23" y="874"/>
                  </a:cubicBezTo>
                  <a:cubicBezTo>
                    <a:pt x="18" y="874"/>
                    <a:pt x="13" y="872"/>
                    <a:pt x="9" y="868"/>
                  </a:cubicBezTo>
                  <a:cubicBezTo>
                    <a:pt x="9" y="868"/>
                    <a:pt x="9" y="868"/>
                    <a:pt x="9" y="868"/>
                  </a:cubicBezTo>
                  <a:cubicBezTo>
                    <a:pt x="6" y="865"/>
                    <a:pt x="3" y="860"/>
                    <a:pt x="3" y="854"/>
                  </a:cubicBezTo>
                  <a:cubicBezTo>
                    <a:pt x="3" y="834"/>
                    <a:pt x="3" y="834"/>
                    <a:pt x="3" y="834"/>
                  </a:cubicBezTo>
                  <a:cubicBezTo>
                    <a:pt x="3" y="828"/>
                    <a:pt x="6" y="823"/>
                    <a:pt x="9" y="820"/>
                  </a:cubicBezTo>
                  <a:cubicBezTo>
                    <a:pt x="11" y="818"/>
                    <a:pt x="14" y="816"/>
                    <a:pt x="16" y="815"/>
                  </a:cubicBezTo>
                  <a:cubicBezTo>
                    <a:pt x="2" y="786"/>
                    <a:pt x="2" y="786"/>
                    <a:pt x="2" y="786"/>
                  </a:cubicBezTo>
                  <a:cubicBezTo>
                    <a:pt x="2" y="786"/>
                    <a:pt x="2" y="786"/>
                    <a:pt x="2" y="786"/>
                  </a:cubicBezTo>
                  <a:cubicBezTo>
                    <a:pt x="2" y="786"/>
                    <a:pt x="2" y="786"/>
                    <a:pt x="2" y="786"/>
                  </a:cubicBezTo>
                  <a:cubicBezTo>
                    <a:pt x="0" y="782"/>
                    <a:pt x="0" y="778"/>
                    <a:pt x="1" y="774"/>
                  </a:cubicBezTo>
                  <a:cubicBezTo>
                    <a:pt x="39" y="688"/>
                    <a:pt x="39" y="688"/>
                    <a:pt x="39" y="688"/>
                  </a:cubicBezTo>
                  <a:cubicBezTo>
                    <a:pt x="40" y="683"/>
                    <a:pt x="46" y="679"/>
                    <a:pt x="51" y="679"/>
                  </a:cubicBezTo>
                  <a:cubicBezTo>
                    <a:pt x="52" y="679"/>
                    <a:pt x="52" y="679"/>
                    <a:pt x="52" y="679"/>
                  </a:cubicBezTo>
                  <a:cubicBezTo>
                    <a:pt x="57" y="651"/>
                    <a:pt x="57" y="651"/>
                    <a:pt x="57" y="651"/>
                  </a:cubicBezTo>
                  <a:cubicBezTo>
                    <a:pt x="59" y="645"/>
                    <a:pt x="64" y="640"/>
                    <a:pt x="71" y="640"/>
                  </a:cubicBezTo>
                  <a:cubicBezTo>
                    <a:pt x="71" y="640"/>
                    <a:pt x="71" y="640"/>
                    <a:pt x="71" y="640"/>
                  </a:cubicBezTo>
                  <a:cubicBezTo>
                    <a:pt x="80" y="640"/>
                    <a:pt x="80" y="640"/>
                    <a:pt x="80" y="640"/>
                  </a:cubicBezTo>
                  <a:cubicBezTo>
                    <a:pt x="83" y="627"/>
                    <a:pt x="83" y="627"/>
                    <a:pt x="83" y="627"/>
                  </a:cubicBezTo>
                  <a:cubicBezTo>
                    <a:pt x="108" y="531"/>
                    <a:pt x="131" y="442"/>
                    <a:pt x="92" y="295"/>
                  </a:cubicBezTo>
                  <a:cubicBezTo>
                    <a:pt x="90" y="295"/>
                    <a:pt x="90" y="295"/>
                    <a:pt x="90" y="295"/>
                  </a:cubicBezTo>
                  <a:cubicBezTo>
                    <a:pt x="90" y="295"/>
                    <a:pt x="90" y="295"/>
                    <a:pt x="90" y="295"/>
                  </a:cubicBezTo>
                  <a:cubicBezTo>
                    <a:pt x="84" y="295"/>
                    <a:pt x="78" y="291"/>
                    <a:pt x="77" y="285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37" y="261"/>
                    <a:pt x="32" y="259"/>
                    <a:pt x="29" y="255"/>
                  </a:cubicBezTo>
                  <a:cubicBezTo>
                    <a:pt x="28" y="255"/>
                    <a:pt x="28" y="254"/>
                    <a:pt x="27" y="254"/>
                  </a:cubicBezTo>
                  <a:cubicBezTo>
                    <a:pt x="25" y="250"/>
                    <a:pt x="23" y="246"/>
                    <a:pt x="23" y="241"/>
                  </a:cubicBezTo>
                  <a:cubicBezTo>
                    <a:pt x="23" y="228"/>
                    <a:pt x="23" y="228"/>
                    <a:pt x="23" y="228"/>
                  </a:cubicBezTo>
                  <a:cubicBezTo>
                    <a:pt x="23" y="223"/>
                    <a:pt x="25" y="218"/>
                    <a:pt x="29" y="214"/>
                  </a:cubicBezTo>
                  <a:cubicBezTo>
                    <a:pt x="29" y="214"/>
                    <a:pt x="29" y="214"/>
                    <a:pt x="29" y="214"/>
                  </a:cubicBezTo>
                  <a:cubicBezTo>
                    <a:pt x="32" y="211"/>
                    <a:pt x="37" y="209"/>
                    <a:pt x="43" y="209"/>
                  </a:cubicBezTo>
                  <a:cubicBezTo>
                    <a:pt x="62" y="209"/>
                    <a:pt x="62" y="209"/>
                    <a:pt x="62" y="209"/>
                  </a:cubicBezTo>
                  <a:cubicBezTo>
                    <a:pt x="42" y="122"/>
                    <a:pt x="42" y="122"/>
                    <a:pt x="42" y="122"/>
                  </a:cubicBezTo>
                  <a:cubicBezTo>
                    <a:pt x="40" y="115"/>
                    <a:pt x="45" y="107"/>
                    <a:pt x="52" y="106"/>
                  </a:cubicBezTo>
                  <a:cubicBezTo>
                    <a:pt x="53" y="105"/>
                    <a:pt x="54" y="105"/>
                    <a:pt x="55" y="105"/>
                  </a:cubicBezTo>
                  <a:cubicBezTo>
                    <a:pt x="55" y="105"/>
                    <a:pt x="55" y="105"/>
                    <a:pt x="55" y="105"/>
                  </a:cubicBezTo>
                  <a:cubicBezTo>
                    <a:pt x="163" y="105"/>
                    <a:pt x="163" y="105"/>
                    <a:pt x="163" y="105"/>
                  </a:cubicBezTo>
                  <a:cubicBezTo>
                    <a:pt x="163" y="87"/>
                    <a:pt x="163" y="87"/>
                    <a:pt x="163" y="87"/>
                  </a:cubicBezTo>
                  <a:cubicBezTo>
                    <a:pt x="138" y="87"/>
                    <a:pt x="138" y="87"/>
                    <a:pt x="138" y="87"/>
                  </a:cubicBezTo>
                  <a:cubicBezTo>
                    <a:pt x="130" y="87"/>
                    <a:pt x="124" y="81"/>
                    <a:pt x="124" y="74"/>
                  </a:cubicBezTo>
                  <a:close/>
                  <a:moveTo>
                    <a:pt x="114" y="209"/>
                  </a:moveTo>
                  <a:cubicBezTo>
                    <a:pt x="97" y="132"/>
                    <a:pt x="97" y="132"/>
                    <a:pt x="97" y="132"/>
                  </a:cubicBezTo>
                  <a:cubicBezTo>
                    <a:pt x="72" y="132"/>
                    <a:pt x="72" y="132"/>
                    <a:pt x="72" y="132"/>
                  </a:cubicBezTo>
                  <a:cubicBezTo>
                    <a:pt x="90" y="209"/>
                    <a:pt x="90" y="209"/>
                    <a:pt x="90" y="209"/>
                  </a:cubicBezTo>
                  <a:cubicBezTo>
                    <a:pt x="114" y="209"/>
                    <a:pt x="114" y="209"/>
                    <a:pt x="114" y="209"/>
                  </a:cubicBezTo>
                  <a:close/>
                  <a:moveTo>
                    <a:pt x="126" y="268"/>
                  </a:moveTo>
                  <a:cubicBezTo>
                    <a:pt x="124" y="261"/>
                    <a:pt x="124" y="261"/>
                    <a:pt x="124" y="261"/>
                  </a:cubicBezTo>
                  <a:cubicBezTo>
                    <a:pt x="100" y="261"/>
                    <a:pt x="100" y="261"/>
                    <a:pt x="100" y="261"/>
                  </a:cubicBezTo>
                  <a:cubicBezTo>
                    <a:pt x="101" y="268"/>
                    <a:pt x="101" y="268"/>
                    <a:pt x="101" y="268"/>
                  </a:cubicBezTo>
                  <a:cubicBezTo>
                    <a:pt x="102" y="268"/>
                    <a:pt x="102" y="268"/>
                    <a:pt x="102" y="268"/>
                  </a:cubicBezTo>
                  <a:cubicBezTo>
                    <a:pt x="102" y="268"/>
                    <a:pt x="102" y="268"/>
                    <a:pt x="102" y="268"/>
                  </a:cubicBezTo>
                  <a:cubicBezTo>
                    <a:pt x="126" y="268"/>
                    <a:pt x="126" y="268"/>
                    <a:pt x="126" y="268"/>
                  </a:cubicBezTo>
                  <a:close/>
                  <a:moveTo>
                    <a:pt x="132" y="640"/>
                  </a:moveTo>
                  <a:cubicBezTo>
                    <a:pt x="136" y="627"/>
                    <a:pt x="136" y="627"/>
                    <a:pt x="136" y="627"/>
                  </a:cubicBezTo>
                  <a:cubicBezTo>
                    <a:pt x="161" y="531"/>
                    <a:pt x="184" y="442"/>
                    <a:pt x="145" y="295"/>
                  </a:cubicBezTo>
                  <a:cubicBezTo>
                    <a:pt x="120" y="295"/>
                    <a:pt x="120" y="295"/>
                    <a:pt x="120" y="295"/>
                  </a:cubicBezTo>
                  <a:cubicBezTo>
                    <a:pt x="158" y="445"/>
                    <a:pt x="135" y="536"/>
                    <a:pt x="109" y="634"/>
                  </a:cubicBezTo>
                  <a:cubicBezTo>
                    <a:pt x="108" y="640"/>
                    <a:pt x="108" y="640"/>
                    <a:pt x="108" y="640"/>
                  </a:cubicBezTo>
                  <a:cubicBezTo>
                    <a:pt x="132" y="640"/>
                    <a:pt x="132" y="640"/>
                    <a:pt x="132" y="640"/>
                  </a:cubicBezTo>
                  <a:close/>
                  <a:moveTo>
                    <a:pt x="105" y="679"/>
                  </a:moveTo>
                  <a:cubicBezTo>
                    <a:pt x="107" y="668"/>
                    <a:pt x="107" y="668"/>
                    <a:pt x="107" y="668"/>
                  </a:cubicBezTo>
                  <a:cubicBezTo>
                    <a:pt x="82" y="668"/>
                    <a:pt x="82" y="668"/>
                    <a:pt x="82" y="668"/>
                  </a:cubicBezTo>
                  <a:cubicBezTo>
                    <a:pt x="80" y="679"/>
                    <a:pt x="80" y="679"/>
                    <a:pt x="80" y="679"/>
                  </a:cubicBezTo>
                  <a:cubicBezTo>
                    <a:pt x="105" y="679"/>
                    <a:pt x="105" y="679"/>
                    <a:pt x="105" y="679"/>
                  </a:cubicBezTo>
                  <a:close/>
                  <a:moveTo>
                    <a:pt x="56" y="847"/>
                  </a:moveTo>
                  <a:cubicBezTo>
                    <a:pt x="56" y="841"/>
                    <a:pt x="56" y="841"/>
                    <a:pt x="56" y="841"/>
                  </a:cubicBezTo>
                  <a:cubicBezTo>
                    <a:pt x="30" y="841"/>
                    <a:pt x="30" y="841"/>
                    <a:pt x="30" y="841"/>
                  </a:cubicBezTo>
                  <a:cubicBezTo>
                    <a:pt x="30" y="847"/>
                    <a:pt x="30" y="847"/>
                    <a:pt x="30" y="847"/>
                  </a:cubicBezTo>
                  <a:cubicBezTo>
                    <a:pt x="56" y="847"/>
                    <a:pt x="56" y="847"/>
                    <a:pt x="56" y="847"/>
                  </a:cubicBezTo>
                  <a:close/>
                  <a:moveTo>
                    <a:pt x="311" y="706"/>
                  </a:moveTo>
                  <a:cubicBezTo>
                    <a:pt x="63" y="706"/>
                    <a:pt x="63" y="706"/>
                    <a:pt x="63" y="706"/>
                  </a:cubicBezTo>
                  <a:cubicBezTo>
                    <a:pt x="60" y="706"/>
                    <a:pt x="60" y="706"/>
                    <a:pt x="60" y="706"/>
                  </a:cubicBezTo>
                  <a:cubicBezTo>
                    <a:pt x="28" y="779"/>
                    <a:pt x="28" y="779"/>
                    <a:pt x="28" y="779"/>
                  </a:cubicBezTo>
                  <a:cubicBezTo>
                    <a:pt x="44" y="809"/>
                    <a:pt x="44" y="809"/>
                    <a:pt x="44" y="809"/>
                  </a:cubicBezTo>
                  <a:cubicBezTo>
                    <a:pt x="66" y="809"/>
                    <a:pt x="66" y="809"/>
                    <a:pt x="66" y="809"/>
                  </a:cubicBezTo>
                  <a:cubicBezTo>
                    <a:pt x="54" y="786"/>
                    <a:pt x="54" y="786"/>
                    <a:pt x="54" y="786"/>
                  </a:cubicBezTo>
                  <a:cubicBezTo>
                    <a:pt x="54" y="786"/>
                    <a:pt x="54" y="786"/>
                    <a:pt x="54" y="786"/>
                  </a:cubicBezTo>
                  <a:cubicBezTo>
                    <a:pt x="54" y="786"/>
                    <a:pt x="54" y="786"/>
                    <a:pt x="54" y="786"/>
                  </a:cubicBezTo>
                  <a:cubicBezTo>
                    <a:pt x="52" y="782"/>
                    <a:pt x="52" y="778"/>
                    <a:pt x="54" y="774"/>
                  </a:cubicBezTo>
                  <a:cubicBezTo>
                    <a:pt x="72" y="732"/>
                    <a:pt x="72" y="732"/>
                    <a:pt x="72" y="732"/>
                  </a:cubicBezTo>
                  <a:cubicBezTo>
                    <a:pt x="74" y="726"/>
                    <a:pt x="79" y="723"/>
                    <a:pt x="85" y="723"/>
                  </a:cubicBezTo>
                  <a:cubicBezTo>
                    <a:pt x="321" y="723"/>
                    <a:pt x="321" y="723"/>
                    <a:pt x="321" y="723"/>
                  </a:cubicBezTo>
                  <a:cubicBezTo>
                    <a:pt x="313" y="706"/>
                    <a:pt x="313" y="706"/>
                    <a:pt x="313" y="706"/>
                  </a:cubicBezTo>
                  <a:cubicBezTo>
                    <a:pt x="311" y="706"/>
                    <a:pt x="311" y="706"/>
                    <a:pt x="311" y="706"/>
                  </a:cubicBezTo>
                  <a:close/>
                </a:path>
              </a:pathLst>
            </a:custGeom>
            <a:solidFill>
              <a:sysClr val="window" lastClr="FFFFFF"/>
            </a:solidFill>
            <a:ln w="9525">
              <a:noFill/>
              <a:round/>
              <a:headEnd/>
              <a:tailEnd/>
            </a:ln>
            <a:extLst/>
          </p:spPr>
          <p:txBody>
            <a:bodyPr vert="horz" wrap="square" lIns="68564" tIns="34282" rIns="68564" bIns="34282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cs typeface="Arial" charset="0"/>
              </a:endParaRPr>
            </a:p>
          </p:txBody>
        </p:sp>
      </p:grpSp>
      <p:sp>
        <p:nvSpPr>
          <p:cNvPr id="66" name="TextBox 65">
            <a:extLst>
              <a:ext uri="{FF2B5EF4-FFF2-40B4-BE49-F238E27FC236}">
                <a16:creationId xmlns="" xmlns:a16="http://schemas.microsoft.com/office/drawing/2014/main" id="{8844970F-2021-47C4-9826-E4E0F1E7EAC9}"/>
              </a:ext>
            </a:extLst>
          </p:cNvPr>
          <p:cNvSpPr txBox="1"/>
          <p:nvPr/>
        </p:nvSpPr>
        <p:spPr>
          <a:xfrm>
            <a:off x="5703981" y="4965491"/>
            <a:ext cx="2060924" cy="234286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050" b="1" dirty="0">
                <a:solidFill>
                  <a:schemeClr val="accent4"/>
                </a:solidFill>
                <a:cs typeface="Arial" charset="0"/>
              </a:rPr>
              <a:t>Enabling Service Integration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="" xmlns:a16="http://schemas.microsoft.com/office/drawing/2014/main" id="{3BD0E2EC-B5AF-4684-B329-F2E9D58D2F59}"/>
              </a:ext>
            </a:extLst>
          </p:cNvPr>
          <p:cNvSpPr txBox="1"/>
          <p:nvPr/>
        </p:nvSpPr>
        <p:spPr>
          <a:xfrm>
            <a:off x="5403673" y="2458780"/>
            <a:ext cx="2647054" cy="234286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050" b="1" dirty="0">
                <a:solidFill>
                  <a:schemeClr val="accent4"/>
                </a:solidFill>
                <a:cs typeface="Arial" charset="0"/>
              </a:rPr>
              <a:t>Leadership, Governance, &amp; Culture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="" xmlns:a16="http://schemas.microsoft.com/office/drawing/2014/main" id="{75395CAE-4103-4F79-B4B5-EB0A6267F535}"/>
              </a:ext>
            </a:extLst>
          </p:cNvPr>
          <p:cNvSpPr txBox="1"/>
          <p:nvPr/>
        </p:nvSpPr>
        <p:spPr>
          <a:xfrm>
            <a:off x="2086943" y="2464904"/>
            <a:ext cx="1986409" cy="234286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050" b="1" dirty="0">
                <a:solidFill>
                  <a:schemeClr val="accent4"/>
                </a:solidFill>
                <a:cs typeface="Arial" charset="0"/>
              </a:rPr>
              <a:t>Proportionate Investment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="" xmlns:a16="http://schemas.microsoft.com/office/drawing/2014/main" id="{DAF9A5C6-4097-4B9E-9E51-1E3AB8537D56}"/>
              </a:ext>
            </a:extLst>
          </p:cNvPr>
          <p:cNvSpPr txBox="1"/>
          <p:nvPr/>
        </p:nvSpPr>
        <p:spPr>
          <a:xfrm>
            <a:off x="1165909" y="4856626"/>
            <a:ext cx="2415157" cy="234286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050" b="1" dirty="0">
                <a:solidFill>
                  <a:prstClr val="black"/>
                </a:solidFill>
                <a:cs typeface="Arial" charset="0"/>
              </a:rPr>
              <a:t>Assuring Processes &amp; Controls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="" xmlns:a16="http://schemas.microsoft.com/office/drawing/2014/main" id="{E83928F0-C914-453D-8257-63451BBBF900}"/>
              </a:ext>
            </a:extLst>
          </p:cNvPr>
          <p:cNvSpPr txBox="1"/>
          <p:nvPr/>
        </p:nvSpPr>
        <p:spPr>
          <a:xfrm>
            <a:off x="1165909" y="3756803"/>
            <a:ext cx="2256803" cy="395869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05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Arial" charset="0"/>
              </a:rPr>
              <a:t>Business Continuity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05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Arial" charset="0"/>
              </a:rPr>
              <a:t>- Effective Cyber Response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="" xmlns:a16="http://schemas.microsoft.com/office/drawing/2014/main" id="{325D9FF0-F75F-4094-B487-A5460969B899}"/>
              </a:ext>
            </a:extLst>
          </p:cNvPr>
          <p:cNvSpPr txBox="1"/>
          <p:nvPr/>
        </p:nvSpPr>
        <p:spPr>
          <a:xfrm>
            <a:off x="3780419" y="5668783"/>
            <a:ext cx="1623046" cy="234286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05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Arial" charset="0"/>
              </a:rPr>
              <a:t>Understand Key Threats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="" xmlns:a16="http://schemas.microsoft.com/office/drawing/2014/main" id="{DCFC1E46-2EF9-4964-A81A-CDFB2E7D2C37}"/>
              </a:ext>
            </a:extLst>
          </p:cNvPr>
          <p:cNvSpPr txBox="1"/>
          <p:nvPr/>
        </p:nvSpPr>
        <p:spPr>
          <a:xfrm>
            <a:off x="6064041" y="3503118"/>
            <a:ext cx="2435382" cy="395869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050" b="1" dirty="0">
                <a:solidFill>
                  <a:schemeClr val="accent4">
                    <a:lumMod val="60000"/>
                    <a:lumOff val="40000"/>
                  </a:schemeClr>
                </a:solidFill>
                <a:cs typeface="Arial" charset="0"/>
              </a:rPr>
              <a:t>Improving Clinical Quality and Efficiency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="" xmlns:a16="http://schemas.microsoft.com/office/drawing/2014/main" id="{51DA4317-CF58-4C27-9203-AAF4DFB677BC}"/>
              </a:ext>
            </a:extLst>
          </p:cNvPr>
          <p:cNvSpPr txBox="1"/>
          <p:nvPr/>
        </p:nvSpPr>
        <p:spPr>
          <a:xfrm>
            <a:off x="6064041" y="3851256"/>
            <a:ext cx="1836786" cy="6267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900" dirty="0">
                <a:solidFill>
                  <a:prstClr val="black"/>
                </a:solidFill>
                <a:cs typeface="Arial" charset="0"/>
              </a:rPr>
              <a:t>Effectiveness of aligning patient outcomes and needs with security threats and risks Alignment to clinical care strategy.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="" xmlns:a16="http://schemas.microsoft.com/office/drawing/2014/main" id="{3264F3EA-0198-433A-B0D6-312BEE616D41}"/>
              </a:ext>
            </a:extLst>
          </p:cNvPr>
          <p:cNvSpPr txBox="1"/>
          <p:nvPr/>
        </p:nvSpPr>
        <p:spPr>
          <a:xfrm>
            <a:off x="5703981" y="5142517"/>
            <a:ext cx="1657608" cy="46330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900" dirty="0">
                <a:solidFill>
                  <a:prstClr val="black"/>
                </a:solidFill>
                <a:cs typeface="Arial" charset="0"/>
              </a:rPr>
              <a:t>Confidence in security practices of your partners, third parties, service providers and employees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="" xmlns:a16="http://schemas.microsoft.com/office/drawing/2014/main" id="{8B73FCE9-5B14-4BD4-8F44-2443665FA7AC}"/>
              </a:ext>
            </a:extLst>
          </p:cNvPr>
          <p:cNvSpPr txBox="1"/>
          <p:nvPr/>
        </p:nvSpPr>
        <p:spPr>
          <a:xfrm>
            <a:off x="2086943" y="2705395"/>
            <a:ext cx="1851809" cy="60630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900" dirty="0">
                <a:solidFill>
                  <a:prstClr val="black"/>
                </a:solidFill>
                <a:cs typeface="Arial" charset="0"/>
              </a:rPr>
              <a:t>Effectiveness &amp; efficiency of Cyber Security expenditure for increasing quality of healthcare provision for patients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="" xmlns:a16="http://schemas.microsoft.com/office/drawing/2014/main" id="{4E0471DB-D133-4FCA-905F-56CF351815A3}"/>
              </a:ext>
            </a:extLst>
          </p:cNvPr>
          <p:cNvSpPr txBox="1"/>
          <p:nvPr/>
        </p:nvSpPr>
        <p:spPr>
          <a:xfrm>
            <a:off x="3791010" y="5869251"/>
            <a:ext cx="1747892" cy="47074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900" dirty="0">
                <a:solidFill>
                  <a:prstClr val="black"/>
                </a:solidFill>
                <a:cs typeface="Arial" charset="0"/>
              </a:rPr>
              <a:t>Identification of current &amp; potential cyber threats specific to health &amp; the NHS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="" xmlns:a16="http://schemas.microsoft.com/office/drawing/2014/main" id="{16B512A4-52D8-4368-AA61-A6A3D5C230B4}"/>
              </a:ext>
            </a:extLst>
          </p:cNvPr>
          <p:cNvSpPr txBox="1"/>
          <p:nvPr/>
        </p:nvSpPr>
        <p:spPr>
          <a:xfrm>
            <a:off x="1168453" y="5078923"/>
            <a:ext cx="1473908" cy="47074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900" dirty="0">
                <a:solidFill>
                  <a:prstClr val="black"/>
                </a:solidFill>
                <a:cs typeface="Arial" charset="0"/>
              </a:rPr>
              <a:t>Effectiveness of patient data security controls and related process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="" xmlns:a16="http://schemas.microsoft.com/office/drawing/2014/main" id="{C5998C0D-9D50-41E1-93DB-DAA193446B54}"/>
              </a:ext>
            </a:extLst>
          </p:cNvPr>
          <p:cNvSpPr txBox="1"/>
          <p:nvPr/>
        </p:nvSpPr>
        <p:spPr>
          <a:xfrm>
            <a:off x="1185978" y="4131516"/>
            <a:ext cx="2142135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900" dirty="0">
                <a:solidFill>
                  <a:prstClr val="black"/>
                </a:solidFill>
                <a:cs typeface="Arial" charset="0"/>
              </a:rPr>
              <a:t>Organisation focused effectiveness review  of resilience &amp; response processes to threat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="" xmlns:a16="http://schemas.microsoft.com/office/drawing/2014/main" id="{1D4409D7-08DB-4990-8882-038061F9E68C}"/>
              </a:ext>
            </a:extLst>
          </p:cNvPr>
          <p:cNvSpPr txBox="1"/>
          <p:nvPr/>
        </p:nvSpPr>
        <p:spPr>
          <a:xfrm>
            <a:off x="5413830" y="2661768"/>
            <a:ext cx="2231152" cy="6267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900" dirty="0">
                <a:solidFill>
                  <a:prstClr val="black"/>
                </a:solidFill>
                <a:cs typeface="Arial" charset="0"/>
              </a:rPr>
              <a:t>Effectiveness of cyber security as an integral part of corporate governance and culture. Supporting staff to make secure decisions</a:t>
            </a:r>
          </a:p>
        </p:txBody>
      </p:sp>
      <p:sp>
        <p:nvSpPr>
          <p:cNvPr id="80" name="Freeform 8">
            <a:extLst>
              <a:ext uri="{FF2B5EF4-FFF2-40B4-BE49-F238E27FC236}">
                <a16:creationId xmlns="" xmlns:a16="http://schemas.microsoft.com/office/drawing/2014/main" id="{2DE55BC2-9581-42B2-B906-68CD7860368A}"/>
              </a:ext>
            </a:extLst>
          </p:cNvPr>
          <p:cNvSpPr>
            <a:spLocks noEditPoints="1"/>
          </p:cNvSpPr>
          <p:nvPr/>
        </p:nvSpPr>
        <p:spPr bwMode="auto">
          <a:xfrm>
            <a:off x="3566550" y="4678215"/>
            <a:ext cx="500966" cy="384960"/>
          </a:xfrm>
          <a:custGeom>
            <a:avLst/>
            <a:gdLst>
              <a:gd name="T0" fmla="*/ 202 w 327"/>
              <a:gd name="T1" fmla="*/ 59 h 251"/>
              <a:gd name="T2" fmla="*/ 173 w 327"/>
              <a:gd name="T3" fmla="*/ 67 h 251"/>
              <a:gd name="T4" fmla="*/ 117 w 327"/>
              <a:gd name="T5" fmla="*/ 162 h 251"/>
              <a:gd name="T6" fmla="*/ 125 w 327"/>
              <a:gd name="T7" fmla="*/ 191 h 251"/>
              <a:gd name="T8" fmla="*/ 154 w 327"/>
              <a:gd name="T9" fmla="*/ 183 h 251"/>
              <a:gd name="T10" fmla="*/ 209 w 327"/>
              <a:gd name="T11" fmla="*/ 88 h 251"/>
              <a:gd name="T12" fmla="*/ 202 w 327"/>
              <a:gd name="T13" fmla="*/ 59 h 251"/>
              <a:gd name="T14" fmla="*/ 135 w 327"/>
              <a:gd name="T15" fmla="*/ 59 h 251"/>
              <a:gd name="T16" fmla="*/ 106 w 327"/>
              <a:gd name="T17" fmla="*/ 67 h 251"/>
              <a:gd name="T18" fmla="*/ 0 w 327"/>
              <a:gd name="T19" fmla="*/ 251 h 251"/>
              <a:gd name="T20" fmla="*/ 48 w 327"/>
              <a:gd name="T21" fmla="*/ 251 h 251"/>
              <a:gd name="T22" fmla="*/ 143 w 327"/>
              <a:gd name="T23" fmla="*/ 88 h 251"/>
              <a:gd name="T24" fmla="*/ 135 w 327"/>
              <a:gd name="T25" fmla="*/ 59 h 251"/>
              <a:gd name="T26" fmla="*/ 278 w 327"/>
              <a:gd name="T27" fmla="*/ 0 h 251"/>
              <a:gd name="T28" fmla="*/ 184 w 327"/>
              <a:gd name="T29" fmla="*/ 162 h 251"/>
              <a:gd name="T30" fmla="*/ 192 w 327"/>
              <a:gd name="T31" fmla="*/ 191 h 251"/>
              <a:gd name="T32" fmla="*/ 192 w 327"/>
              <a:gd name="T33" fmla="*/ 191 h 251"/>
              <a:gd name="T34" fmla="*/ 220 w 327"/>
              <a:gd name="T35" fmla="*/ 184 h 251"/>
              <a:gd name="T36" fmla="*/ 327 w 327"/>
              <a:gd name="T37" fmla="*/ 0 h 251"/>
              <a:gd name="T38" fmla="*/ 278 w 327"/>
              <a:gd name="T39" fmla="*/ 0 h 251"/>
              <a:gd name="T40" fmla="*/ 96 w 327"/>
              <a:gd name="T41" fmla="*/ 53 h 251"/>
              <a:gd name="T42" fmla="*/ 67 w 327"/>
              <a:gd name="T43" fmla="*/ 0 h 251"/>
              <a:gd name="T44" fmla="*/ 19 w 327"/>
              <a:gd name="T45" fmla="*/ 0 h 251"/>
              <a:gd name="T46" fmla="*/ 71 w 327"/>
              <a:gd name="T47" fmla="*/ 96 h 251"/>
              <a:gd name="T48" fmla="*/ 96 w 327"/>
              <a:gd name="T49" fmla="*/ 53 h 251"/>
              <a:gd name="T50" fmla="*/ 230 w 327"/>
              <a:gd name="T51" fmla="*/ 196 h 251"/>
              <a:gd name="T52" fmla="*/ 260 w 327"/>
              <a:gd name="T53" fmla="*/ 251 h 251"/>
              <a:gd name="T54" fmla="*/ 308 w 327"/>
              <a:gd name="T55" fmla="*/ 251 h 251"/>
              <a:gd name="T56" fmla="*/ 255 w 327"/>
              <a:gd name="T57" fmla="*/ 153 h 251"/>
              <a:gd name="T58" fmla="*/ 230 w 327"/>
              <a:gd name="T59" fmla="*/ 196 h 2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327" h="251">
                <a:moveTo>
                  <a:pt x="202" y="59"/>
                </a:moveTo>
                <a:cubicBezTo>
                  <a:pt x="191" y="53"/>
                  <a:pt x="178" y="57"/>
                  <a:pt x="173" y="67"/>
                </a:cubicBezTo>
                <a:cubicBezTo>
                  <a:pt x="117" y="162"/>
                  <a:pt x="117" y="162"/>
                  <a:pt x="117" y="162"/>
                </a:cubicBezTo>
                <a:cubicBezTo>
                  <a:pt x="112" y="172"/>
                  <a:pt x="115" y="185"/>
                  <a:pt x="125" y="191"/>
                </a:cubicBezTo>
                <a:cubicBezTo>
                  <a:pt x="135" y="197"/>
                  <a:pt x="148" y="194"/>
                  <a:pt x="154" y="183"/>
                </a:cubicBezTo>
                <a:cubicBezTo>
                  <a:pt x="209" y="88"/>
                  <a:pt x="209" y="88"/>
                  <a:pt x="209" y="88"/>
                </a:cubicBezTo>
                <a:cubicBezTo>
                  <a:pt x="215" y="78"/>
                  <a:pt x="212" y="65"/>
                  <a:pt x="202" y="59"/>
                </a:cubicBezTo>
                <a:close/>
                <a:moveTo>
                  <a:pt x="135" y="59"/>
                </a:moveTo>
                <a:cubicBezTo>
                  <a:pt x="125" y="53"/>
                  <a:pt x="112" y="57"/>
                  <a:pt x="106" y="67"/>
                </a:cubicBezTo>
                <a:cubicBezTo>
                  <a:pt x="0" y="251"/>
                  <a:pt x="0" y="251"/>
                  <a:pt x="0" y="251"/>
                </a:cubicBezTo>
                <a:cubicBezTo>
                  <a:pt x="48" y="251"/>
                  <a:pt x="48" y="251"/>
                  <a:pt x="48" y="251"/>
                </a:cubicBezTo>
                <a:cubicBezTo>
                  <a:pt x="143" y="88"/>
                  <a:pt x="143" y="88"/>
                  <a:pt x="143" y="88"/>
                </a:cubicBezTo>
                <a:cubicBezTo>
                  <a:pt x="148" y="78"/>
                  <a:pt x="145" y="65"/>
                  <a:pt x="135" y="59"/>
                </a:cubicBezTo>
                <a:close/>
                <a:moveTo>
                  <a:pt x="278" y="0"/>
                </a:moveTo>
                <a:cubicBezTo>
                  <a:pt x="184" y="162"/>
                  <a:pt x="184" y="162"/>
                  <a:pt x="184" y="162"/>
                </a:cubicBezTo>
                <a:cubicBezTo>
                  <a:pt x="178" y="172"/>
                  <a:pt x="181" y="185"/>
                  <a:pt x="192" y="191"/>
                </a:cubicBezTo>
                <a:cubicBezTo>
                  <a:pt x="192" y="191"/>
                  <a:pt x="192" y="191"/>
                  <a:pt x="192" y="191"/>
                </a:cubicBezTo>
                <a:cubicBezTo>
                  <a:pt x="202" y="197"/>
                  <a:pt x="215" y="194"/>
                  <a:pt x="220" y="184"/>
                </a:cubicBezTo>
                <a:cubicBezTo>
                  <a:pt x="327" y="0"/>
                  <a:pt x="327" y="0"/>
                  <a:pt x="327" y="0"/>
                </a:cubicBezTo>
                <a:lnTo>
                  <a:pt x="278" y="0"/>
                </a:lnTo>
                <a:close/>
                <a:moveTo>
                  <a:pt x="96" y="53"/>
                </a:moveTo>
                <a:cubicBezTo>
                  <a:pt x="67" y="0"/>
                  <a:pt x="67" y="0"/>
                  <a:pt x="67" y="0"/>
                </a:cubicBezTo>
                <a:cubicBezTo>
                  <a:pt x="19" y="0"/>
                  <a:pt x="19" y="0"/>
                  <a:pt x="19" y="0"/>
                </a:cubicBezTo>
                <a:cubicBezTo>
                  <a:pt x="71" y="96"/>
                  <a:pt x="71" y="96"/>
                  <a:pt x="71" y="96"/>
                </a:cubicBezTo>
                <a:lnTo>
                  <a:pt x="96" y="53"/>
                </a:lnTo>
                <a:close/>
                <a:moveTo>
                  <a:pt x="230" y="196"/>
                </a:moveTo>
                <a:cubicBezTo>
                  <a:pt x="260" y="251"/>
                  <a:pt x="260" y="251"/>
                  <a:pt x="260" y="251"/>
                </a:cubicBezTo>
                <a:cubicBezTo>
                  <a:pt x="308" y="251"/>
                  <a:pt x="308" y="251"/>
                  <a:pt x="308" y="251"/>
                </a:cubicBezTo>
                <a:cubicBezTo>
                  <a:pt x="255" y="153"/>
                  <a:pt x="255" y="153"/>
                  <a:pt x="255" y="153"/>
                </a:cubicBezTo>
                <a:lnTo>
                  <a:pt x="230" y="196"/>
                </a:lnTo>
                <a:close/>
              </a:path>
            </a:pathLst>
          </a:custGeom>
          <a:solidFill>
            <a:sysClr val="window" lastClr="FFFFFF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  <a:cs typeface="Arial" charset="0"/>
            </a:endParaRPr>
          </a:p>
        </p:txBody>
      </p:sp>
      <p:grpSp>
        <p:nvGrpSpPr>
          <p:cNvPr id="81" name="Group 80">
            <a:extLst>
              <a:ext uri="{FF2B5EF4-FFF2-40B4-BE49-F238E27FC236}">
                <a16:creationId xmlns="" xmlns:a16="http://schemas.microsoft.com/office/drawing/2014/main" id="{EE81A8E9-5754-4ADA-9A7F-31FB0C786E58}"/>
              </a:ext>
            </a:extLst>
          </p:cNvPr>
          <p:cNvGrpSpPr/>
          <p:nvPr/>
        </p:nvGrpSpPr>
        <p:grpSpPr>
          <a:xfrm>
            <a:off x="3343013" y="3901334"/>
            <a:ext cx="646461" cy="442245"/>
            <a:chOff x="3158891" y="4916889"/>
            <a:chExt cx="531076" cy="363310"/>
          </a:xfrm>
          <a:solidFill>
            <a:sysClr val="window" lastClr="FFFFFF"/>
          </a:solidFill>
        </p:grpSpPr>
        <p:sp>
          <p:nvSpPr>
            <p:cNvPr id="82" name="Freeform 34">
              <a:extLst>
                <a:ext uri="{FF2B5EF4-FFF2-40B4-BE49-F238E27FC236}">
                  <a16:creationId xmlns="" xmlns:a16="http://schemas.microsoft.com/office/drawing/2014/main" id="{6D4E2B0C-B699-4D65-88A9-C83EE3582AC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158891" y="5028002"/>
              <a:ext cx="277051" cy="247811"/>
            </a:xfrm>
            <a:custGeom>
              <a:avLst/>
              <a:gdLst>
                <a:gd name="T0" fmla="*/ 26 w 321"/>
                <a:gd name="T1" fmla="*/ 251 h 287"/>
                <a:gd name="T2" fmla="*/ 115 w 321"/>
                <a:gd name="T3" fmla="*/ 251 h 287"/>
                <a:gd name="T4" fmla="*/ 114 w 321"/>
                <a:gd name="T5" fmla="*/ 257 h 287"/>
                <a:gd name="T6" fmla="*/ 114 w 321"/>
                <a:gd name="T7" fmla="*/ 263 h 287"/>
                <a:gd name="T8" fmla="*/ 114 w 321"/>
                <a:gd name="T9" fmla="*/ 268 h 287"/>
                <a:gd name="T10" fmla="*/ 22 w 321"/>
                <a:gd name="T11" fmla="*/ 268 h 287"/>
                <a:gd name="T12" fmla="*/ 13 w 321"/>
                <a:gd name="T13" fmla="*/ 277 h 287"/>
                <a:gd name="T14" fmla="*/ 22 w 321"/>
                <a:gd name="T15" fmla="*/ 287 h 287"/>
                <a:gd name="T16" fmla="*/ 299 w 321"/>
                <a:gd name="T17" fmla="*/ 287 h 287"/>
                <a:gd name="T18" fmla="*/ 309 w 321"/>
                <a:gd name="T19" fmla="*/ 277 h 287"/>
                <a:gd name="T20" fmla="*/ 299 w 321"/>
                <a:gd name="T21" fmla="*/ 268 h 287"/>
                <a:gd name="T22" fmla="*/ 207 w 321"/>
                <a:gd name="T23" fmla="*/ 268 h 287"/>
                <a:gd name="T24" fmla="*/ 208 w 321"/>
                <a:gd name="T25" fmla="*/ 263 h 287"/>
                <a:gd name="T26" fmla="*/ 208 w 321"/>
                <a:gd name="T27" fmla="*/ 257 h 287"/>
                <a:gd name="T28" fmla="*/ 206 w 321"/>
                <a:gd name="T29" fmla="*/ 251 h 287"/>
                <a:gd name="T30" fmla="*/ 295 w 321"/>
                <a:gd name="T31" fmla="*/ 251 h 287"/>
                <a:gd name="T32" fmla="*/ 321 w 321"/>
                <a:gd name="T33" fmla="*/ 225 h 287"/>
                <a:gd name="T34" fmla="*/ 321 w 321"/>
                <a:gd name="T35" fmla="*/ 26 h 287"/>
                <a:gd name="T36" fmla="*/ 295 w 321"/>
                <a:gd name="T37" fmla="*/ 0 h 287"/>
                <a:gd name="T38" fmla="*/ 26 w 321"/>
                <a:gd name="T39" fmla="*/ 0 h 287"/>
                <a:gd name="T40" fmla="*/ 0 w 321"/>
                <a:gd name="T41" fmla="*/ 26 h 287"/>
                <a:gd name="T42" fmla="*/ 0 w 321"/>
                <a:gd name="T43" fmla="*/ 225 h 287"/>
                <a:gd name="T44" fmla="*/ 26 w 321"/>
                <a:gd name="T45" fmla="*/ 251 h 287"/>
                <a:gd name="T46" fmla="*/ 20 w 321"/>
                <a:gd name="T47" fmla="*/ 26 h 287"/>
                <a:gd name="T48" fmla="*/ 26 w 321"/>
                <a:gd name="T49" fmla="*/ 19 h 287"/>
                <a:gd name="T50" fmla="*/ 295 w 321"/>
                <a:gd name="T51" fmla="*/ 19 h 287"/>
                <a:gd name="T52" fmla="*/ 301 w 321"/>
                <a:gd name="T53" fmla="*/ 26 h 287"/>
                <a:gd name="T54" fmla="*/ 301 w 321"/>
                <a:gd name="T55" fmla="*/ 225 h 287"/>
                <a:gd name="T56" fmla="*/ 295 w 321"/>
                <a:gd name="T57" fmla="*/ 232 h 287"/>
                <a:gd name="T58" fmla="*/ 26 w 321"/>
                <a:gd name="T59" fmla="*/ 232 h 287"/>
                <a:gd name="T60" fmla="*/ 20 w 321"/>
                <a:gd name="T61" fmla="*/ 225 h 287"/>
                <a:gd name="T62" fmla="*/ 20 w 321"/>
                <a:gd name="T63" fmla="*/ 26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321" h="287">
                  <a:moveTo>
                    <a:pt x="26" y="251"/>
                  </a:moveTo>
                  <a:cubicBezTo>
                    <a:pt x="115" y="251"/>
                    <a:pt x="115" y="251"/>
                    <a:pt x="115" y="251"/>
                  </a:cubicBezTo>
                  <a:cubicBezTo>
                    <a:pt x="114" y="253"/>
                    <a:pt x="114" y="255"/>
                    <a:pt x="114" y="257"/>
                  </a:cubicBezTo>
                  <a:cubicBezTo>
                    <a:pt x="114" y="263"/>
                    <a:pt x="114" y="263"/>
                    <a:pt x="114" y="263"/>
                  </a:cubicBezTo>
                  <a:cubicBezTo>
                    <a:pt x="114" y="265"/>
                    <a:pt x="114" y="266"/>
                    <a:pt x="114" y="268"/>
                  </a:cubicBezTo>
                  <a:cubicBezTo>
                    <a:pt x="22" y="268"/>
                    <a:pt x="22" y="268"/>
                    <a:pt x="22" y="268"/>
                  </a:cubicBezTo>
                  <a:cubicBezTo>
                    <a:pt x="17" y="268"/>
                    <a:pt x="13" y="272"/>
                    <a:pt x="13" y="277"/>
                  </a:cubicBezTo>
                  <a:cubicBezTo>
                    <a:pt x="13" y="283"/>
                    <a:pt x="17" y="287"/>
                    <a:pt x="22" y="287"/>
                  </a:cubicBezTo>
                  <a:cubicBezTo>
                    <a:pt x="299" y="287"/>
                    <a:pt x="299" y="287"/>
                    <a:pt x="299" y="287"/>
                  </a:cubicBezTo>
                  <a:cubicBezTo>
                    <a:pt x="304" y="287"/>
                    <a:pt x="309" y="283"/>
                    <a:pt x="309" y="277"/>
                  </a:cubicBezTo>
                  <a:cubicBezTo>
                    <a:pt x="309" y="272"/>
                    <a:pt x="304" y="268"/>
                    <a:pt x="299" y="268"/>
                  </a:cubicBezTo>
                  <a:cubicBezTo>
                    <a:pt x="207" y="268"/>
                    <a:pt x="207" y="268"/>
                    <a:pt x="207" y="268"/>
                  </a:cubicBezTo>
                  <a:cubicBezTo>
                    <a:pt x="207" y="266"/>
                    <a:pt x="208" y="265"/>
                    <a:pt x="208" y="263"/>
                  </a:cubicBezTo>
                  <a:cubicBezTo>
                    <a:pt x="208" y="257"/>
                    <a:pt x="208" y="257"/>
                    <a:pt x="208" y="257"/>
                  </a:cubicBezTo>
                  <a:cubicBezTo>
                    <a:pt x="208" y="255"/>
                    <a:pt x="207" y="253"/>
                    <a:pt x="206" y="251"/>
                  </a:cubicBezTo>
                  <a:cubicBezTo>
                    <a:pt x="295" y="251"/>
                    <a:pt x="295" y="251"/>
                    <a:pt x="295" y="251"/>
                  </a:cubicBezTo>
                  <a:cubicBezTo>
                    <a:pt x="309" y="251"/>
                    <a:pt x="321" y="239"/>
                    <a:pt x="321" y="225"/>
                  </a:cubicBezTo>
                  <a:cubicBezTo>
                    <a:pt x="321" y="26"/>
                    <a:pt x="321" y="26"/>
                    <a:pt x="321" y="26"/>
                  </a:cubicBezTo>
                  <a:cubicBezTo>
                    <a:pt x="321" y="12"/>
                    <a:pt x="309" y="0"/>
                    <a:pt x="295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12" y="0"/>
                    <a:pt x="0" y="12"/>
                    <a:pt x="0" y="26"/>
                  </a:cubicBezTo>
                  <a:cubicBezTo>
                    <a:pt x="0" y="225"/>
                    <a:pt x="0" y="225"/>
                    <a:pt x="0" y="225"/>
                  </a:cubicBezTo>
                  <a:cubicBezTo>
                    <a:pt x="0" y="239"/>
                    <a:pt x="12" y="251"/>
                    <a:pt x="26" y="251"/>
                  </a:cubicBezTo>
                  <a:close/>
                  <a:moveTo>
                    <a:pt x="20" y="26"/>
                  </a:moveTo>
                  <a:cubicBezTo>
                    <a:pt x="20" y="22"/>
                    <a:pt x="22" y="19"/>
                    <a:pt x="26" y="19"/>
                  </a:cubicBezTo>
                  <a:cubicBezTo>
                    <a:pt x="295" y="19"/>
                    <a:pt x="295" y="19"/>
                    <a:pt x="295" y="19"/>
                  </a:cubicBezTo>
                  <a:cubicBezTo>
                    <a:pt x="299" y="19"/>
                    <a:pt x="301" y="22"/>
                    <a:pt x="301" y="26"/>
                  </a:cubicBezTo>
                  <a:cubicBezTo>
                    <a:pt x="301" y="225"/>
                    <a:pt x="301" y="225"/>
                    <a:pt x="301" y="225"/>
                  </a:cubicBezTo>
                  <a:cubicBezTo>
                    <a:pt x="301" y="229"/>
                    <a:pt x="299" y="232"/>
                    <a:pt x="295" y="232"/>
                  </a:cubicBezTo>
                  <a:cubicBezTo>
                    <a:pt x="26" y="232"/>
                    <a:pt x="26" y="232"/>
                    <a:pt x="26" y="232"/>
                  </a:cubicBezTo>
                  <a:cubicBezTo>
                    <a:pt x="22" y="232"/>
                    <a:pt x="20" y="229"/>
                    <a:pt x="20" y="225"/>
                  </a:cubicBezTo>
                  <a:lnTo>
                    <a:pt x="20" y="26"/>
                  </a:ln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 vert="horz" wrap="square" lIns="91395" tIns="45697" rIns="91395" bIns="4569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cs typeface="Arial" charset="0"/>
              </a:endParaRPr>
            </a:p>
          </p:txBody>
        </p:sp>
        <p:sp>
          <p:nvSpPr>
            <p:cNvPr id="83" name="Freeform 35">
              <a:extLst>
                <a:ext uri="{FF2B5EF4-FFF2-40B4-BE49-F238E27FC236}">
                  <a16:creationId xmlns="" xmlns:a16="http://schemas.microsoft.com/office/drawing/2014/main" id="{4C0E83A1-1662-4619-8B89-CEAB9466F7FE}"/>
                </a:ext>
              </a:extLst>
            </p:cNvPr>
            <p:cNvSpPr>
              <a:spLocks/>
            </p:cNvSpPr>
            <p:nvPr/>
          </p:nvSpPr>
          <p:spPr bwMode="auto">
            <a:xfrm>
              <a:off x="3195076" y="5064187"/>
              <a:ext cx="204682" cy="144374"/>
            </a:xfrm>
            <a:custGeom>
              <a:avLst/>
              <a:gdLst>
                <a:gd name="T0" fmla="*/ 16 w 237"/>
                <a:gd name="T1" fmla="*/ 167 h 167"/>
                <a:gd name="T2" fmla="*/ 221 w 237"/>
                <a:gd name="T3" fmla="*/ 167 h 167"/>
                <a:gd name="T4" fmla="*/ 237 w 237"/>
                <a:gd name="T5" fmla="*/ 151 h 167"/>
                <a:gd name="T6" fmla="*/ 237 w 237"/>
                <a:gd name="T7" fmla="*/ 16 h 167"/>
                <a:gd name="T8" fmla="*/ 221 w 237"/>
                <a:gd name="T9" fmla="*/ 0 h 167"/>
                <a:gd name="T10" fmla="*/ 16 w 237"/>
                <a:gd name="T11" fmla="*/ 0 h 167"/>
                <a:gd name="T12" fmla="*/ 0 w 237"/>
                <a:gd name="T13" fmla="*/ 16 h 167"/>
                <a:gd name="T14" fmla="*/ 0 w 237"/>
                <a:gd name="T15" fmla="*/ 151 h 167"/>
                <a:gd name="T16" fmla="*/ 16 w 237"/>
                <a:gd name="T17" fmla="*/ 167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167">
                  <a:moveTo>
                    <a:pt x="16" y="167"/>
                  </a:moveTo>
                  <a:cubicBezTo>
                    <a:pt x="221" y="167"/>
                    <a:pt x="221" y="167"/>
                    <a:pt x="221" y="167"/>
                  </a:cubicBezTo>
                  <a:cubicBezTo>
                    <a:pt x="230" y="167"/>
                    <a:pt x="237" y="160"/>
                    <a:pt x="237" y="151"/>
                  </a:cubicBezTo>
                  <a:cubicBezTo>
                    <a:pt x="237" y="16"/>
                    <a:pt x="237" y="16"/>
                    <a:pt x="237" y="16"/>
                  </a:cubicBezTo>
                  <a:cubicBezTo>
                    <a:pt x="237" y="7"/>
                    <a:pt x="230" y="0"/>
                    <a:pt x="221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7" y="0"/>
                    <a:pt x="0" y="7"/>
                    <a:pt x="0" y="16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0" y="160"/>
                    <a:pt x="7" y="167"/>
                    <a:pt x="16" y="167"/>
                  </a:cubicBez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 vert="horz" wrap="square" lIns="91395" tIns="45697" rIns="91395" bIns="4569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cs typeface="Arial" charset="0"/>
              </a:endParaRPr>
            </a:p>
          </p:txBody>
        </p:sp>
        <p:sp>
          <p:nvSpPr>
            <p:cNvPr id="84" name="Freeform 36">
              <a:extLst>
                <a:ext uri="{FF2B5EF4-FFF2-40B4-BE49-F238E27FC236}">
                  <a16:creationId xmlns="" xmlns:a16="http://schemas.microsoft.com/office/drawing/2014/main" id="{23091BD9-B477-48D6-8069-172A47411D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464452" y="5034946"/>
              <a:ext cx="118423" cy="245253"/>
            </a:xfrm>
            <a:custGeom>
              <a:avLst/>
              <a:gdLst>
                <a:gd name="T0" fmla="*/ 111 w 137"/>
                <a:gd name="T1" fmla="*/ 0 h 284"/>
                <a:gd name="T2" fmla="*/ 27 w 137"/>
                <a:gd name="T3" fmla="*/ 0 h 284"/>
                <a:gd name="T4" fmla="*/ 0 w 137"/>
                <a:gd name="T5" fmla="*/ 27 h 284"/>
                <a:gd name="T6" fmla="*/ 0 w 137"/>
                <a:gd name="T7" fmla="*/ 257 h 284"/>
                <a:gd name="T8" fmla="*/ 27 w 137"/>
                <a:gd name="T9" fmla="*/ 284 h 284"/>
                <a:gd name="T10" fmla="*/ 111 w 137"/>
                <a:gd name="T11" fmla="*/ 284 h 284"/>
                <a:gd name="T12" fmla="*/ 137 w 137"/>
                <a:gd name="T13" fmla="*/ 257 h 284"/>
                <a:gd name="T14" fmla="*/ 137 w 137"/>
                <a:gd name="T15" fmla="*/ 27 h 284"/>
                <a:gd name="T16" fmla="*/ 111 w 137"/>
                <a:gd name="T17" fmla="*/ 0 h 284"/>
                <a:gd name="T18" fmla="*/ 22 w 137"/>
                <a:gd name="T19" fmla="*/ 27 h 284"/>
                <a:gd name="T20" fmla="*/ 27 w 137"/>
                <a:gd name="T21" fmla="*/ 21 h 284"/>
                <a:gd name="T22" fmla="*/ 111 w 137"/>
                <a:gd name="T23" fmla="*/ 21 h 284"/>
                <a:gd name="T24" fmla="*/ 116 w 137"/>
                <a:gd name="T25" fmla="*/ 27 h 284"/>
                <a:gd name="T26" fmla="*/ 116 w 137"/>
                <a:gd name="T27" fmla="*/ 93 h 284"/>
                <a:gd name="T28" fmla="*/ 111 w 137"/>
                <a:gd name="T29" fmla="*/ 96 h 284"/>
                <a:gd name="T30" fmla="*/ 27 w 137"/>
                <a:gd name="T31" fmla="*/ 96 h 284"/>
                <a:gd name="T32" fmla="*/ 22 w 137"/>
                <a:gd name="T33" fmla="*/ 93 h 284"/>
                <a:gd name="T34" fmla="*/ 22 w 137"/>
                <a:gd name="T35" fmla="*/ 27 h 284"/>
                <a:gd name="T36" fmla="*/ 116 w 137"/>
                <a:gd name="T37" fmla="*/ 257 h 284"/>
                <a:gd name="T38" fmla="*/ 111 w 137"/>
                <a:gd name="T39" fmla="*/ 262 h 284"/>
                <a:gd name="T40" fmla="*/ 27 w 137"/>
                <a:gd name="T41" fmla="*/ 262 h 284"/>
                <a:gd name="T42" fmla="*/ 22 w 137"/>
                <a:gd name="T43" fmla="*/ 257 h 284"/>
                <a:gd name="T44" fmla="*/ 22 w 137"/>
                <a:gd name="T45" fmla="*/ 115 h 284"/>
                <a:gd name="T46" fmla="*/ 27 w 137"/>
                <a:gd name="T47" fmla="*/ 115 h 284"/>
                <a:gd name="T48" fmla="*/ 111 w 137"/>
                <a:gd name="T49" fmla="*/ 115 h 284"/>
                <a:gd name="T50" fmla="*/ 116 w 137"/>
                <a:gd name="T51" fmla="*/ 115 h 284"/>
                <a:gd name="T52" fmla="*/ 116 w 137"/>
                <a:gd name="T53" fmla="*/ 257 h 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37" h="284">
                  <a:moveTo>
                    <a:pt x="111" y="0"/>
                  </a:moveTo>
                  <a:cubicBezTo>
                    <a:pt x="27" y="0"/>
                    <a:pt x="27" y="0"/>
                    <a:pt x="27" y="0"/>
                  </a:cubicBezTo>
                  <a:cubicBezTo>
                    <a:pt x="12" y="0"/>
                    <a:pt x="0" y="12"/>
                    <a:pt x="0" y="27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72"/>
                    <a:pt x="12" y="284"/>
                    <a:pt x="27" y="284"/>
                  </a:cubicBezTo>
                  <a:cubicBezTo>
                    <a:pt x="111" y="284"/>
                    <a:pt x="111" y="284"/>
                    <a:pt x="111" y="284"/>
                  </a:cubicBezTo>
                  <a:cubicBezTo>
                    <a:pt x="125" y="284"/>
                    <a:pt x="137" y="272"/>
                    <a:pt x="137" y="257"/>
                  </a:cubicBezTo>
                  <a:cubicBezTo>
                    <a:pt x="137" y="27"/>
                    <a:pt x="137" y="27"/>
                    <a:pt x="137" y="27"/>
                  </a:cubicBezTo>
                  <a:cubicBezTo>
                    <a:pt x="137" y="12"/>
                    <a:pt x="125" y="0"/>
                    <a:pt x="111" y="0"/>
                  </a:cubicBezTo>
                  <a:close/>
                  <a:moveTo>
                    <a:pt x="22" y="27"/>
                  </a:moveTo>
                  <a:cubicBezTo>
                    <a:pt x="22" y="24"/>
                    <a:pt x="24" y="21"/>
                    <a:pt x="27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6" y="24"/>
                    <a:pt x="116" y="27"/>
                  </a:cubicBezTo>
                  <a:cubicBezTo>
                    <a:pt x="116" y="93"/>
                    <a:pt x="116" y="93"/>
                    <a:pt x="116" y="93"/>
                  </a:cubicBezTo>
                  <a:cubicBezTo>
                    <a:pt x="115" y="95"/>
                    <a:pt x="113" y="96"/>
                    <a:pt x="111" y="96"/>
                  </a:cubicBezTo>
                  <a:cubicBezTo>
                    <a:pt x="27" y="96"/>
                    <a:pt x="27" y="96"/>
                    <a:pt x="27" y="96"/>
                  </a:cubicBezTo>
                  <a:cubicBezTo>
                    <a:pt x="25" y="96"/>
                    <a:pt x="23" y="95"/>
                    <a:pt x="22" y="93"/>
                  </a:cubicBezTo>
                  <a:lnTo>
                    <a:pt x="22" y="27"/>
                  </a:lnTo>
                  <a:close/>
                  <a:moveTo>
                    <a:pt x="116" y="257"/>
                  </a:moveTo>
                  <a:cubicBezTo>
                    <a:pt x="116" y="260"/>
                    <a:pt x="113" y="262"/>
                    <a:pt x="111" y="262"/>
                  </a:cubicBezTo>
                  <a:cubicBezTo>
                    <a:pt x="27" y="262"/>
                    <a:pt x="27" y="262"/>
                    <a:pt x="27" y="262"/>
                  </a:cubicBezTo>
                  <a:cubicBezTo>
                    <a:pt x="24" y="262"/>
                    <a:pt x="22" y="260"/>
                    <a:pt x="22" y="257"/>
                  </a:cubicBezTo>
                  <a:cubicBezTo>
                    <a:pt x="22" y="115"/>
                    <a:pt x="22" y="115"/>
                    <a:pt x="22" y="115"/>
                  </a:cubicBezTo>
                  <a:cubicBezTo>
                    <a:pt x="23" y="115"/>
                    <a:pt x="25" y="115"/>
                    <a:pt x="27" y="115"/>
                  </a:cubicBezTo>
                  <a:cubicBezTo>
                    <a:pt x="111" y="115"/>
                    <a:pt x="111" y="115"/>
                    <a:pt x="111" y="115"/>
                  </a:cubicBezTo>
                  <a:cubicBezTo>
                    <a:pt x="112" y="115"/>
                    <a:pt x="114" y="115"/>
                    <a:pt x="116" y="115"/>
                  </a:cubicBezTo>
                  <a:lnTo>
                    <a:pt x="116" y="257"/>
                  </a:ln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 vert="horz" wrap="square" lIns="91395" tIns="45697" rIns="91395" bIns="4569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cs typeface="Arial" charset="0"/>
              </a:endParaRPr>
            </a:p>
          </p:txBody>
        </p:sp>
        <p:sp>
          <p:nvSpPr>
            <p:cNvPr id="85" name="Oval 37">
              <a:extLst>
                <a:ext uri="{FF2B5EF4-FFF2-40B4-BE49-F238E27FC236}">
                  <a16:creationId xmlns="" xmlns:a16="http://schemas.microsoft.com/office/drawing/2014/main" id="{AEA0954C-E898-4552-951A-A761BB47CA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91133" y="5067111"/>
              <a:ext cx="30337" cy="21565"/>
            </a:xfrm>
            <a:prstGeom prst="ellipse">
              <a:avLst/>
            </a:prstGeom>
            <a:grpFill/>
            <a:ln>
              <a:noFill/>
            </a:ln>
            <a:extLst/>
          </p:spPr>
          <p:txBody>
            <a:bodyPr vert="horz" wrap="square" lIns="91395" tIns="45697" rIns="91395" bIns="4569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cs typeface="Arial" charset="0"/>
              </a:endParaRPr>
            </a:p>
          </p:txBody>
        </p:sp>
        <p:sp>
          <p:nvSpPr>
            <p:cNvPr id="86" name="Oval 38">
              <a:extLst>
                <a:ext uri="{FF2B5EF4-FFF2-40B4-BE49-F238E27FC236}">
                  <a16:creationId xmlns="" xmlns:a16="http://schemas.microsoft.com/office/drawing/2014/main" id="{68D6957B-A52B-4420-AC9A-127517C34A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98809" y="5098910"/>
              <a:ext cx="13889" cy="9503"/>
            </a:xfrm>
            <a:prstGeom prst="ellipse">
              <a:avLst/>
            </a:prstGeom>
            <a:grpFill/>
            <a:ln>
              <a:noFill/>
            </a:ln>
            <a:extLst/>
          </p:spPr>
          <p:txBody>
            <a:bodyPr vert="horz" wrap="square" lIns="91395" tIns="45697" rIns="91395" bIns="4569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cs typeface="Arial" charset="0"/>
              </a:endParaRPr>
            </a:p>
          </p:txBody>
        </p:sp>
        <p:sp>
          <p:nvSpPr>
            <p:cNvPr id="87" name="Freeform 39">
              <a:extLst>
                <a:ext uri="{FF2B5EF4-FFF2-40B4-BE49-F238E27FC236}">
                  <a16:creationId xmlns="" xmlns:a16="http://schemas.microsoft.com/office/drawing/2014/main" id="{1AC87D62-EC0D-4394-A5A9-3F9485FDDA57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5096" y="4996934"/>
              <a:ext cx="56287" cy="47515"/>
            </a:xfrm>
            <a:custGeom>
              <a:avLst/>
              <a:gdLst>
                <a:gd name="T0" fmla="*/ 47 w 65"/>
                <a:gd name="T1" fmla="*/ 10 h 55"/>
                <a:gd name="T2" fmla="*/ 11 w 65"/>
                <a:gd name="T3" fmla="*/ 2 h 55"/>
                <a:gd name="T4" fmla="*/ 2 w 65"/>
                <a:gd name="T5" fmla="*/ 16 h 55"/>
                <a:gd name="T6" fmla="*/ 16 w 65"/>
                <a:gd name="T7" fmla="*/ 25 h 55"/>
                <a:gd name="T8" fmla="*/ 32 w 65"/>
                <a:gd name="T9" fmla="*/ 29 h 55"/>
                <a:gd name="T10" fmla="*/ 41 w 65"/>
                <a:gd name="T11" fmla="*/ 44 h 55"/>
                <a:gd name="T12" fmla="*/ 53 w 65"/>
                <a:gd name="T13" fmla="*/ 55 h 55"/>
                <a:gd name="T14" fmla="*/ 54 w 65"/>
                <a:gd name="T15" fmla="*/ 55 h 55"/>
                <a:gd name="T16" fmla="*/ 65 w 65"/>
                <a:gd name="T17" fmla="*/ 42 h 55"/>
                <a:gd name="T18" fmla="*/ 47 w 65"/>
                <a:gd name="T19" fmla="*/ 1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5" h="55">
                  <a:moveTo>
                    <a:pt x="47" y="10"/>
                  </a:moveTo>
                  <a:cubicBezTo>
                    <a:pt x="37" y="3"/>
                    <a:pt x="24" y="0"/>
                    <a:pt x="11" y="2"/>
                  </a:cubicBezTo>
                  <a:cubicBezTo>
                    <a:pt x="5" y="3"/>
                    <a:pt x="0" y="9"/>
                    <a:pt x="2" y="16"/>
                  </a:cubicBezTo>
                  <a:cubicBezTo>
                    <a:pt x="3" y="22"/>
                    <a:pt x="9" y="27"/>
                    <a:pt x="16" y="25"/>
                  </a:cubicBezTo>
                  <a:cubicBezTo>
                    <a:pt x="22" y="24"/>
                    <a:pt x="27" y="26"/>
                    <a:pt x="32" y="29"/>
                  </a:cubicBezTo>
                  <a:cubicBezTo>
                    <a:pt x="37" y="33"/>
                    <a:pt x="40" y="38"/>
                    <a:pt x="41" y="44"/>
                  </a:cubicBezTo>
                  <a:cubicBezTo>
                    <a:pt x="41" y="51"/>
                    <a:pt x="46" y="55"/>
                    <a:pt x="53" y="55"/>
                  </a:cubicBezTo>
                  <a:cubicBezTo>
                    <a:pt x="53" y="55"/>
                    <a:pt x="53" y="55"/>
                    <a:pt x="54" y="55"/>
                  </a:cubicBezTo>
                  <a:cubicBezTo>
                    <a:pt x="60" y="55"/>
                    <a:pt x="65" y="49"/>
                    <a:pt x="65" y="42"/>
                  </a:cubicBezTo>
                  <a:cubicBezTo>
                    <a:pt x="63" y="30"/>
                    <a:pt x="57" y="18"/>
                    <a:pt x="47" y="10"/>
                  </a:cubicBez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 vert="horz" wrap="square" lIns="91395" tIns="45697" rIns="91395" bIns="4569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cs typeface="Arial" charset="0"/>
              </a:endParaRPr>
            </a:p>
          </p:txBody>
        </p:sp>
        <p:sp>
          <p:nvSpPr>
            <p:cNvPr id="88" name="Freeform 40">
              <a:extLst>
                <a:ext uri="{FF2B5EF4-FFF2-40B4-BE49-F238E27FC236}">
                  <a16:creationId xmlns="" xmlns:a16="http://schemas.microsoft.com/office/drawing/2014/main" id="{A92BD6F0-02F5-408F-A5A1-94826B5D0DDC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9482" y="4958191"/>
              <a:ext cx="88817" cy="73466"/>
            </a:xfrm>
            <a:custGeom>
              <a:avLst/>
              <a:gdLst>
                <a:gd name="T0" fmla="*/ 69 w 103"/>
                <a:gd name="T1" fmla="*/ 19 h 85"/>
                <a:gd name="T2" fmla="*/ 11 w 103"/>
                <a:gd name="T3" fmla="*/ 1 h 85"/>
                <a:gd name="T4" fmla="*/ 0 w 103"/>
                <a:gd name="T5" fmla="*/ 14 h 85"/>
                <a:gd name="T6" fmla="*/ 13 w 103"/>
                <a:gd name="T7" fmla="*/ 25 h 85"/>
                <a:gd name="T8" fmla="*/ 55 w 103"/>
                <a:gd name="T9" fmla="*/ 38 h 85"/>
                <a:gd name="T10" fmla="*/ 78 w 103"/>
                <a:gd name="T11" fmla="*/ 75 h 85"/>
                <a:gd name="T12" fmla="*/ 90 w 103"/>
                <a:gd name="T13" fmla="*/ 85 h 85"/>
                <a:gd name="T14" fmla="*/ 93 w 103"/>
                <a:gd name="T15" fmla="*/ 84 h 85"/>
                <a:gd name="T16" fmla="*/ 102 w 103"/>
                <a:gd name="T17" fmla="*/ 70 h 85"/>
                <a:gd name="T18" fmla="*/ 69 w 103"/>
                <a:gd name="T19" fmla="*/ 19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3" h="85">
                  <a:moveTo>
                    <a:pt x="69" y="19"/>
                  </a:moveTo>
                  <a:cubicBezTo>
                    <a:pt x="53" y="6"/>
                    <a:pt x="32" y="0"/>
                    <a:pt x="11" y="1"/>
                  </a:cubicBezTo>
                  <a:cubicBezTo>
                    <a:pt x="5" y="2"/>
                    <a:pt x="0" y="8"/>
                    <a:pt x="0" y="14"/>
                  </a:cubicBezTo>
                  <a:cubicBezTo>
                    <a:pt x="1" y="21"/>
                    <a:pt x="6" y="26"/>
                    <a:pt x="13" y="25"/>
                  </a:cubicBezTo>
                  <a:cubicBezTo>
                    <a:pt x="28" y="24"/>
                    <a:pt x="43" y="29"/>
                    <a:pt x="55" y="38"/>
                  </a:cubicBezTo>
                  <a:cubicBezTo>
                    <a:pt x="67" y="47"/>
                    <a:pt x="75" y="60"/>
                    <a:pt x="78" y="75"/>
                  </a:cubicBezTo>
                  <a:cubicBezTo>
                    <a:pt x="80" y="81"/>
                    <a:pt x="85" y="85"/>
                    <a:pt x="90" y="85"/>
                  </a:cubicBezTo>
                  <a:cubicBezTo>
                    <a:pt x="91" y="85"/>
                    <a:pt x="92" y="84"/>
                    <a:pt x="93" y="84"/>
                  </a:cubicBezTo>
                  <a:cubicBezTo>
                    <a:pt x="99" y="83"/>
                    <a:pt x="103" y="77"/>
                    <a:pt x="102" y="70"/>
                  </a:cubicBezTo>
                  <a:cubicBezTo>
                    <a:pt x="98" y="50"/>
                    <a:pt x="86" y="31"/>
                    <a:pt x="69" y="19"/>
                  </a:cubicBez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 vert="horz" wrap="square" lIns="91395" tIns="45697" rIns="91395" bIns="4569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cs typeface="Arial" charset="0"/>
              </a:endParaRPr>
            </a:p>
          </p:txBody>
        </p:sp>
        <p:sp>
          <p:nvSpPr>
            <p:cNvPr id="89" name="Freeform 41">
              <a:extLst>
                <a:ext uri="{FF2B5EF4-FFF2-40B4-BE49-F238E27FC236}">
                  <a16:creationId xmlns="" xmlns:a16="http://schemas.microsoft.com/office/drawing/2014/main" id="{5FAFFD6C-72D1-4981-AD9D-5A339A264B96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5827" y="4916889"/>
              <a:ext cx="134140" cy="105996"/>
            </a:xfrm>
            <a:custGeom>
              <a:avLst/>
              <a:gdLst>
                <a:gd name="T0" fmla="*/ 102 w 155"/>
                <a:gd name="T1" fmla="*/ 29 h 123"/>
                <a:gd name="T2" fmla="*/ 12 w 155"/>
                <a:gd name="T3" fmla="*/ 1 h 123"/>
                <a:gd name="T4" fmla="*/ 1 w 155"/>
                <a:gd name="T5" fmla="*/ 13 h 123"/>
                <a:gd name="T6" fmla="*/ 13 w 155"/>
                <a:gd name="T7" fmla="*/ 25 h 123"/>
                <a:gd name="T8" fmla="*/ 87 w 155"/>
                <a:gd name="T9" fmla="*/ 48 h 123"/>
                <a:gd name="T10" fmla="*/ 130 w 155"/>
                <a:gd name="T11" fmla="*/ 113 h 123"/>
                <a:gd name="T12" fmla="*/ 142 w 155"/>
                <a:gd name="T13" fmla="*/ 123 h 123"/>
                <a:gd name="T14" fmla="*/ 145 w 155"/>
                <a:gd name="T15" fmla="*/ 122 h 123"/>
                <a:gd name="T16" fmla="*/ 154 w 155"/>
                <a:gd name="T17" fmla="*/ 108 h 123"/>
                <a:gd name="T18" fmla="*/ 102 w 155"/>
                <a:gd name="T19" fmla="*/ 29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5" h="123">
                  <a:moveTo>
                    <a:pt x="102" y="29"/>
                  </a:moveTo>
                  <a:cubicBezTo>
                    <a:pt x="76" y="10"/>
                    <a:pt x="44" y="0"/>
                    <a:pt x="12" y="1"/>
                  </a:cubicBezTo>
                  <a:cubicBezTo>
                    <a:pt x="6" y="1"/>
                    <a:pt x="0" y="7"/>
                    <a:pt x="1" y="13"/>
                  </a:cubicBezTo>
                  <a:cubicBezTo>
                    <a:pt x="1" y="20"/>
                    <a:pt x="6" y="25"/>
                    <a:pt x="13" y="25"/>
                  </a:cubicBezTo>
                  <a:cubicBezTo>
                    <a:pt x="40" y="24"/>
                    <a:pt x="66" y="32"/>
                    <a:pt x="87" y="48"/>
                  </a:cubicBezTo>
                  <a:cubicBezTo>
                    <a:pt x="109" y="65"/>
                    <a:pt x="124" y="87"/>
                    <a:pt x="130" y="113"/>
                  </a:cubicBezTo>
                  <a:cubicBezTo>
                    <a:pt x="132" y="119"/>
                    <a:pt x="136" y="123"/>
                    <a:pt x="142" y="123"/>
                  </a:cubicBezTo>
                  <a:cubicBezTo>
                    <a:pt x="143" y="123"/>
                    <a:pt x="144" y="123"/>
                    <a:pt x="145" y="122"/>
                  </a:cubicBezTo>
                  <a:cubicBezTo>
                    <a:pt x="151" y="121"/>
                    <a:pt x="155" y="114"/>
                    <a:pt x="154" y="108"/>
                  </a:cubicBezTo>
                  <a:cubicBezTo>
                    <a:pt x="146" y="77"/>
                    <a:pt x="127" y="49"/>
                    <a:pt x="102" y="29"/>
                  </a:cubicBez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 vert="horz" wrap="square" lIns="91395" tIns="45697" rIns="91395" bIns="4569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cs typeface="Arial" charset="0"/>
              </a:endParaRPr>
            </a:p>
          </p:txBody>
        </p:sp>
      </p:grpSp>
      <p:sp>
        <p:nvSpPr>
          <p:cNvPr id="90" name="Oval 89">
            <a:extLst>
              <a:ext uri="{FF2B5EF4-FFF2-40B4-BE49-F238E27FC236}">
                <a16:creationId xmlns="" xmlns:a16="http://schemas.microsoft.com/office/drawing/2014/main" id="{90466FAC-E1DC-4F40-BAF5-9DD103E67916}"/>
              </a:ext>
            </a:extLst>
          </p:cNvPr>
          <p:cNvSpPr/>
          <p:nvPr/>
        </p:nvSpPr>
        <p:spPr bwMode="gray">
          <a:xfrm>
            <a:off x="4030619" y="3811755"/>
            <a:ext cx="1037680" cy="1001855"/>
          </a:xfrm>
          <a:prstGeom prst="ellipse">
            <a:avLst/>
          </a:prstGeom>
          <a:solidFill>
            <a:srgbClr val="778888">
              <a:lumMod val="20000"/>
              <a:lumOff val="80000"/>
            </a:srgbClr>
          </a:solidFill>
          <a:ln w="6350">
            <a:solidFill>
              <a:srgbClr val="778888">
                <a:lumMod val="20000"/>
                <a:lumOff val="80000"/>
              </a:srgbClr>
            </a:solidFill>
            <a:miter lim="800000"/>
            <a:headEnd/>
            <a:tailEnd/>
          </a:ln>
          <a:effectLst/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/>
          <a:p>
            <a:pPr defTabSz="914400" fontAlgn="base">
              <a:spcAft>
                <a:spcPts val="300"/>
              </a:spcAft>
            </a:pPr>
            <a:endParaRPr lang="en-GB" sz="1400" kern="0" dirty="0">
              <a:solidFill>
                <a:sysClr val="windowText" lastClr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91" name="TextBox 90">
            <a:extLst>
              <a:ext uri="{FF2B5EF4-FFF2-40B4-BE49-F238E27FC236}">
                <a16:creationId xmlns="" xmlns:a16="http://schemas.microsoft.com/office/drawing/2014/main" id="{F134BE4F-9515-4AC0-8893-89C86421BC77}"/>
              </a:ext>
            </a:extLst>
          </p:cNvPr>
          <p:cNvSpPr txBox="1"/>
          <p:nvPr/>
        </p:nvSpPr>
        <p:spPr>
          <a:xfrm>
            <a:off x="4073352" y="4041038"/>
            <a:ext cx="988666" cy="53436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000" b="1" dirty="0" smtClean="0">
                <a:solidFill>
                  <a:prstClr val="black"/>
                </a:solidFill>
                <a:latin typeface="+mj-lt"/>
                <a:cs typeface="Arial" charset="0"/>
              </a:rPr>
              <a:t>DATA IS USED SAFELY &amp; SECURELY</a:t>
            </a:r>
            <a:endParaRPr lang="en-GB" sz="1000" b="1" dirty="0">
              <a:solidFill>
                <a:prstClr val="black"/>
              </a:solidFill>
              <a:latin typeface="+mj-lt"/>
              <a:cs typeface="Arial" charset="0"/>
            </a:endParaRPr>
          </a:p>
        </p:txBody>
      </p:sp>
      <p:sp>
        <p:nvSpPr>
          <p:cNvPr id="46" name="Slide Number Placeholder 3">
            <a:extLst>
              <a:ext uri="{FF2B5EF4-FFF2-40B4-BE49-F238E27FC236}">
                <a16:creationId xmlns="" xmlns:a16="http://schemas.microsoft.com/office/drawing/2014/main" id="{1984593C-0814-4B16-97EB-620E2BAD3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177271" y="6421437"/>
            <a:ext cx="1435344" cy="365125"/>
          </a:xfrm>
        </p:spPr>
        <p:txBody>
          <a:bodyPr/>
          <a:lstStyle/>
          <a:p>
            <a:r>
              <a:rPr lang="en-GB" dirty="0"/>
              <a:t>NHS Confidential - Slide </a:t>
            </a:r>
            <a:fld id="{A00A4DE3-B3FB-4E1D-9074-8020E3F9A992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47" name="Text Placeholder 9">
            <a:extLst>
              <a:ext uri="{FF2B5EF4-FFF2-40B4-BE49-F238E27FC236}">
                <a16:creationId xmlns="" xmlns:a16="http://schemas.microsoft.com/office/drawing/2014/main" id="{DF074ACA-5D46-4E70-AB6B-84CED61186E8}"/>
              </a:ext>
            </a:extLst>
          </p:cNvPr>
          <p:cNvSpPr txBox="1">
            <a:spLocks/>
          </p:cNvSpPr>
          <p:nvPr/>
        </p:nvSpPr>
        <p:spPr>
          <a:xfrm>
            <a:off x="429649" y="1697385"/>
            <a:ext cx="8288427" cy="67995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GB" sz="1600" b="1" dirty="0">
                <a:solidFill>
                  <a:srgbClr val="076BC8"/>
                </a:solidFill>
              </a:rPr>
              <a:t>A comprehensive framework is required to develop a sustainable and proportionate approach to strategically manage Cyber Security.</a:t>
            </a:r>
          </a:p>
        </p:txBody>
      </p:sp>
    </p:spTree>
    <p:extLst>
      <p:ext uri="{BB962C8B-B14F-4D97-AF65-F5344CB8AC3E}">
        <p14:creationId xmlns:p14="http://schemas.microsoft.com/office/powerpoint/2010/main" val="538212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="" xmlns:a16="http://schemas.microsoft.com/office/drawing/2014/main" id="{489ADE7C-3331-4556-A8C1-2C20D02F6407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243005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90" name="think-cell Slide" r:id="rId5" imgW="530" imgH="528" progId="TCLayout.ActiveDocument.1">
                  <p:embed/>
                </p:oleObj>
              </mc:Choice>
              <mc:Fallback>
                <p:oleObj name="think-cell Slide" r:id="rId5" imgW="530" imgH="528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="" xmlns:a16="http://schemas.microsoft.com/office/drawing/2014/main" id="{489ADE7C-3331-4556-A8C1-2C20D02F640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="" xmlns:a16="http://schemas.microsoft.com/office/drawing/2014/main" id="{602E538A-F260-4E10-8753-77A377683589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en-GB" sz="200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E14E0FFE-8A6C-4B18-A429-B5D471500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796" y="438453"/>
            <a:ext cx="6723004" cy="806156"/>
          </a:xfrm>
        </p:spPr>
        <p:txBody>
          <a:bodyPr/>
          <a:lstStyle/>
          <a:p>
            <a:r>
              <a:rPr lang="en-GB" sz="2000" dirty="0"/>
              <a:t>SCENARIO </a:t>
            </a:r>
            <a:r>
              <a:rPr lang="en-GB" sz="2000" dirty="0" smtClean="0"/>
              <a:t>1:  </a:t>
            </a:r>
            <a:r>
              <a:rPr lang="en-GB" sz="2000" b="0" dirty="0"/>
              <a:t>INTEGRATED CARE PATHWAYS - WHAT QUESTIONS SHOULD YOU BE ASKING TO ASSURE SECURITY?</a:t>
            </a:r>
          </a:p>
        </p:txBody>
      </p:sp>
      <p:sp>
        <p:nvSpPr>
          <p:cNvPr id="44" name="Text Placeholder 9">
            <a:extLst>
              <a:ext uri="{FF2B5EF4-FFF2-40B4-BE49-F238E27FC236}">
                <a16:creationId xmlns="" xmlns:a16="http://schemas.microsoft.com/office/drawing/2014/main" id="{752E26F6-9287-479C-B9B5-35E53FEF334A}"/>
              </a:ext>
            </a:extLst>
          </p:cNvPr>
          <p:cNvSpPr txBox="1">
            <a:spLocks/>
          </p:cNvSpPr>
          <p:nvPr/>
        </p:nvSpPr>
        <p:spPr>
          <a:xfrm>
            <a:off x="429649" y="1717370"/>
            <a:ext cx="8391158" cy="59904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1600" b="1" dirty="0"/>
              <a:t>The seven key principles can be used to form the basis of the questions the board should be asking to assure the security of a project like Integrated Care Pathways.</a:t>
            </a:r>
          </a:p>
        </p:txBody>
      </p:sp>
      <p:sp>
        <p:nvSpPr>
          <p:cNvPr id="46" name="Slide Number Placeholder 3">
            <a:extLst>
              <a:ext uri="{FF2B5EF4-FFF2-40B4-BE49-F238E27FC236}">
                <a16:creationId xmlns="" xmlns:a16="http://schemas.microsoft.com/office/drawing/2014/main" id="{1984593C-0814-4B16-97EB-620E2BAD3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177271" y="6421437"/>
            <a:ext cx="1435344" cy="365125"/>
          </a:xfrm>
        </p:spPr>
        <p:txBody>
          <a:bodyPr/>
          <a:lstStyle/>
          <a:p>
            <a:r>
              <a:rPr lang="en-GB" dirty="0"/>
              <a:t>NHS Confidential - Slide </a:t>
            </a:r>
            <a:fld id="{A00A4DE3-B3FB-4E1D-9074-8020E3F9A992}" type="slidenum">
              <a:rPr lang="en-GB" smtClean="0"/>
              <a:pPr/>
              <a:t>9</a:t>
            </a:fld>
            <a:endParaRPr lang="en-GB" dirty="0"/>
          </a:p>
        </p:txBody>
      </p:sp>
      <p:graphicFrame>
        <p:nvGraphicFramePr>
          <p:cNvPr id="48" name="Content Placeholder 21">
            <a:extLst>
              <a:ext uri="{FF2B5EF4-FFF2-40B4-BE49-F238E27FC236}">
                <a16:creationId xmlns="" xmlns:a16="http://schemas.microsoft.com/office/drawing/2014/main" id="{351F1DC2-9082-4A82-B924-257CE512C93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2515531"/>
              </p:ext>
            </p:extLst>
          </p:nvPr>
        </p:nvGraphicFramePr>
        <p:xfrm>
          <a:off x="2580006" y="2826924"/>
          <a:ext cx="3996337" cy="29496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49" name="Freeform 13">
            <a:extLst>
              <a:ext uri="{FF2B5EF4-FFF2-40B4-BE49-F238E27FC236}">
                <a16:creationId xmlns="" xmlns:a16="http://schemas.microsoft.com/office/drawing/2014/main" id="{61ECA325-BBA4-4B72-BDEB-865F4AB41B3C}"/>
              </a:ext>
            </a:extLst>
          </p:cNvPr>
          <p:cNvSpPr>
            <a:spLocks noEditPoints="1"/>
          </p:cNvSpPr>
          <p:nvPr/>
        </p:nvSpPr>
        <p:spPr bwMode="auto">
          <a:xfrm>
            <a:off x="5183420" y="3727381"/>
            <a:ext cx="576704" cy="484937"/>
          </a:xfrm>
          <a:custGeom>
            <a:avLst/>
            <a:gdLst>
              <a:gd name="T0" fmla="*/ 646 w 878"/>
              <a:gd name="T1" fmla="*/ 690 h 935"/>
              <a:gd name="T2" fmla="*/ 723 w 878"/>
              <a:gd name="T3" fmla="*/ 717 h 935"/>
              <a:gd name="T4" fmla="*/ 714 w 878"/>
              <a:gd name="T5" fmla="*/ 832 h 935"/>
              <a:gd name="T6" fmla="*/ 669 w 878"/>
              <a:gd name="T7" fmla="*/ 753 h 935"/>
              <a:gd name="T8" fmla="*/ 655 w 878"/>
              <a:gd name="T9" fmla="*/ 862 h 935"/>
              <a:gd name="T10" fmla="*/ 436 w 878"/>
              <a:gd name="T11" fmla="*/ 154 h 935"/>
              <a:gd name="T12" fmla="*/ 452 w 878"/>
              <a:gd name="T13" fmla="*/ 222 h 935"/>
              <a:gd name="T14" fmla="*/ 418 w 878"/>
              <a:gd name="T15" fmla="*/ 220 h 935"/>
              <a:gd name="T16" fmla="*/ 452 w 878"/>
              <a:gd name="T17" fmla="*/ 246 h 935"/>
              <a:gd name="T18" fmla="*/ 498 w 878"/>
              <a:gd name="T19" fmla="*/ 324 h 935"/>
              <a:gd name="T20" fmla="*/ 600 w 878"/>
              <a:gd name="T21" fmla="*/ 418 h 935"/>
              <a:gd name="T22" fmla="*/ 770 w 878"/>
              <a:gd name="T23" fmla="*/ 199 h 935"/>
              <a:gd name="T24" fmla="*/ 615 w 878"/>
              <a:gd name="T25" fmla="*/ 425 h 935"/>
              <a:gd name="T26" fmla="*/ 624 w 878"/>
              <a:gd name="T27" fmla="*/ 452 h 935"/>
              <a:gd name="T28" fmla="*/ 630 w 878"/>
              <a:gd name="T29" fmla="*/ 665 h 935"/>
              <a:gd name="T30" fmla="*/ 573 w 878"/>
              <a:gd name="T31" fmla="*/ 717 h 935"/>
              <a:gd name="T32" fmla="*/ 467 w 878"/>
              <a:gd name="T33" fmla="*/ 656 h 935"/>
              <a:gd name="T34" fmla="*/ 311 w 878"/>
              <a:gd name="T35" fmla="*/ 886 h 935"/>
              <a:gd name="T36" fmla="*/ 208 w 878"/>
              <a:gd name="T37" fmla="*/ 694 h 935"/>
              <a:gd name="T38" fmla="*/ 323 w 878"/>
              <a:gd name="T39" fmla="*/ 709 h 935"/>
              <a:gd name="T40" fmla="*/ 335 w 878"/>
              <a:gd name="T41" fmla="*/ 787 h 935"/>
              <a:gd name="T42" fmla="*/ 215 w 878"/>
              <a:gd name="T43" fmla="*/ 829 h 935"/>
              <a:gd name="T44" fmla="*/ 278 w 878"/>
              <a:gd name="T45" fmla="*/ 746 h 935"/>
              <a:gd name="T46" fmla="*/ 218 w 878"/>
              <a:gd name="T47" fmla="*/ 714 h 935"/>
              <a:gd name="T48" fmla="*/ 322 w 878"/>
              <a:gd name="T49" fmla="*/ 683 h 935"/>
              <a:gd name="T50" fmla="*/ 303 w 878"/>
              <a:gd name="T51" fmla="*/ 438 h 935"/>
              <a:gd name="T52" fmla="*/ 335 w 878"/>
              <a:gd name="T53" fmla="*/ 300 h 935"/>
              <a:gd name="T54" fmla="*/ 321 w 878"/>
              <a:gd name="T55" fmla="*/ 429 h 935"/>
              <a:gd name="T56" fmla="*/ 407 w 878"/>
              <a:gd name="T57" fmla="*/ 325 h 935"/>
              <a:gd name="T58" fmla="*/ 435 w 878"/>
              <a:gd name="T59" fmla="*/ 246 h 935"/>
              <a:gd name="T60" fmla="*/ 580 w 878"/>
              <a:gd name="T61" fmla="*/ 439 h 935"/>
              <a:gd name="T62" fmla="*/ 365 w 878"/>
              <a:gd name="T63" fmla="*/ 484 h 935"/>
              <a:gd name="T64" fmla="*/ 244 w 878"/>
              <a:gd name="T65" fmla="*/ 549 h 935"/>
              <a:gd name="T66" fmla="*/ 385 w 878"/>
              <a:gd name="T67" fmla="*/ 609 h 935"/>
              <a:gd name="T68" fmla="*/ 472 w 878"/>
              <a:gd name="T69" fmla="*/ 629 h 935"/>
              <a:gd name="T70" fmla="*/ 569 w 878"/>
              <a:gd name="T71" fmla="*/ 590 h 935"/>
              <a:gd name="T72" fmla="*/ 668 w 878"/>
              <a:gd name="T73" fmla="*/ 541 h 935"/>
              <a:gd name="T74" fmla="*/ 574 w 878"/>
              <a:gd name="T75" fmla="*/ 468 h 935"/>
              <a:gd name="T76" fmla="*/ 394 w 878"/>
              <a:gd name="T77" fmla="*/ 434 h 935"/>
              <a:gd name="T78" fmla="*/ 673 w 878"/>
              <a:gd name="T79" fmla="*/ 306 h 935"/>
              <a:gd name="T80" fmla="*/ 644 w 878"/>
              <a:gd name="T81" fmla="*/ 265 h 935"/>
              <a:gd name="T82" fmla="*/ 730 w 878"/>
              <a:gd name="T83" fmla="*/ 333 h 935"/>
              <a:gd name="T84" fmla="*/ 664 w 878"/>
              <a:gd name="T85" fmla="*/ 349 h 935"/>
              <a:gd name="T86" fmla="*/ 648 w 878"/>
              <a:gd name="T87" fmla="*/ 204 h 935"/>
              <a:gd name="T88" fmla="*/ 265 w 878"/>
              <a:gd name="T89" fmla="*/ 388 h 935"/>
              <a:gd name="T90" fmla="*/ 196 w 878"/>
              <a:gd name="T91" fmla="*/ 371 h 935"/>
              <a:gd name="T92" fmla="*/ 278 w 878"/>
              <a:gd name="T93" fmla="*/ 301 h 935"/>
              <a:gd name="T94" fmla="*/ 281 w 878"/>
              <a:gd name="T95" fmla="*/ 377 h 935"/>
              <a:gd name="T96" fmla="*/ 159 w 878"/>
              <a:gd name="T97" fmla="*/ 254 h 935"/>
              <a:gd name="T98" fmla="*/ 265 w 878"/>
              <a:gd name="T99" fmla="*/ 388 h 9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878" h="935">
                <a:moveTo>
                  <a:pt x="655" y="862"/>
                </a:moveTo>
                <a:cubicBezTo>
                  <a:pt x="734" y="876"/>
                  <a:pt x="842" y="825"/>
                  <a:pt x="765" y="718"/>
                </a:cubicBezTo>
                <a:cubicBezTo>
                  <a:pt x="733" y="675"/>
                  <a:pt x="685" y="671"/>
                  <a:pt x="646" y="690"/>
                </a:cubicBezTo>
                <a:cubicBezTo>
                  <a:pt x="657" y="706"/>
                  <a:pt x="667" y="721"/>
                  <a:pt x="682" y="743"/>
                </a:cubicBezTo>
                <a:cubicBezTo>
                  <a:pt x="697" y="732"/>
                  <a:pt x="704" y="728"/>
                  <a:pt x="714" y="722"/>
                </a:cubicBezTo>
                <a:cubicBezTo>
                  <a:pt x="715" y="718"/>
                  <a:pt x="719" y="716"/>
                  <a:pt x="723" y="717"/>
                </a:cubicBezTo>
                <a:cubicBezTo>
                  <a:pt x="728" y="718"/>
                  <a:pt x="731" y="722"/>
                  <a:pt x="730" y="727"/>
                </a:cubicBezTo>
                <a:cubicBezTo>
                  <a:pt x="725" y="766"/>
                  <a:pt x="726" y="779"/>
                  <a:pt x="726" y="824"/>
                </a:cubicBezTo>
                <a:cubicBezTo>
                  <a:pt x="725" y="830"/>
                  <a:pt x="721" y="836"/>
                  <a:pt x="714" y="832"/>
                </a:cubicBezTo>
                <a:cubicBezTo>
                  <a:pt x="687" y="816"/>
                  <a:pt x="663" y="803"/>
                  <a:pt x="635" y="793"/>
                </a:cubicBezTo>
                <a:cubicBezTo>
                  <a:pt x="629" y="791"/>
                  <a:pt x="627" y="783"/>
                  <a:pt x="632" y="778"/>
                </a:cubicBezTo>
                <a:cubicBezTo>
                  <a:pt x="635" y="776"/>
                  <a:pt x="663" y="756"/>
                  <a:pt x="669" y="753"/>
                </a:cubicBezTo>
                <a:cubicBezTo>
                  <a:pt x="657" y="735"/>
                  <a:pt x="644" y="716"/>
                  <a:pt x="632" y="698"/>
                </a:cubicBezTo>
                <a:cubicBezTo>
                  <a:pt x="608" y="714"/>
                  <a:pt x="589" y="740"/>
                  <a:pt x="585" y="769"/>
                </a:cubicBezTo>
                <a:cubicBezTo>
                  <a:pt x="579" y="818"/>
                  <a:pt x="607" y="854"/>
                  <a:pt x="655" y="862"/>
                </a:cubicBezTo>
                <a:close/>
                <a:moveTo>
                  <a:pt x="418" y="220"/>
                </a:moveTo>
                <a:cubicBezTo>
                  <a:pt x="424" y="221"/>
                  <a:pt x="429" y="222"/>
                  <a:pt x="435" y="222"/>
                </a:cubicBezTo>
                <a:cubicBezTo>
                  <a:pt x="435" y="197"/>
                  <a:pt x="435" y="172"/>
                  <a:pt x="436" y="154"/>
                </a:cubicBezTo>
                <a:cubicBezTo>
                  <a:pt x="436" y="149"/>
                  <a:pt x="441" y="145"/>
                  <a:pt x="445" y="145"/>
                </a:cubicBezTo>
                <a:cubicBezTo>
                  <a:pt x="450" y="145"/>
                  <a:pt x="453" y="149"/>
                  <a:pt x="453" y="153"/>
                </a:cubicBezTo>
                <a:cubicBezTo>
                  <a:pt x="452" y="174"/>
                  <a:pt x="452" y="198"/>
                  <a:pt x="452" y="222"/>
                </a:cubicBezTo>
                <a:cubicBezTo>
                  <a:pt x="512" y="217"/>
                  <a:pt x="568" y="174"/>
                  <a:pt x="512" y="97"/>
                </a:cubicBezTo>
                <a:cubicBezTo>
                  <a:pt x="463" y="29"/>
                  <a:pt x="368" y="73"/>
                  <a:pt x="358" y="141"/>
                </a:cubicBezTo>
                <a:cubicBezTo>
                  <a:pt x="353" y="182"/>
                  <a:pt x="377" y="213"/>
                  <a:pt x="418" y="220"/>
                </a:cubicBezTo>
                <a:close/>
                <a:moveTo>
                  <a:pt x="348" y="95"/>
                </a:moveTo>
                <a:cubicBezTo>
                  <a:pt x="386" y="34"/>
                  <a:pt x="497" y="0"/>
                  <a:pt x="545" y="105"/>
                </a:cubicBezTo>
                <a:cubicBezTo>
                  <a:pt x="587" y="197"/>
                  <a:pt x="521" y="244"/>
                  <a:pt x="452" y="246"/>
                </a:cubicBezTo>
                <a:cubicBezTo>
                  <a:pt x="452" y="278"/>
                  <a:pt x="453" y="307"/>
                  <a:pt x="455" y="325"/>
                </a:cubicBezTo>
                <a:cubicBezTo>
                  <a:pt x="466" y="326"/>
                  <a:pt x="482" y="326"/>
                  <a:pt x="491" y="325"/>
                </a:cubicBezTo>
                <a:cubicBezTo>
                  <a:pt x="493" y="323"/>
                  <a:pt x="496" y="323"/>
                  <a:pt x="498" y="324"/>
                </a:cubicBezTo>
                <a:cubicBezTo>
                  <a:pt x="502" y="325"/>
                  <a:pt x="504" y="330"/>
                  <a:pt x="502" y="334"/>
                </a:cubicBezTo>
                <a:cubicBezTo>
                  <a:pt x="492" y="354"/>
                  <a:pt x="479" y="373"/>
                  <a:pt x="470" y="392"/>
                </a:cubicBezTo>
                <a:cubicBezTo>
                  <a:pt x="512" y="391"/>
                  <a:pt x="557" y="399"/>
                  <a:pt x="600" y="418"/>
                </a:cubicBezTo>
                <a:cubicBezTo>
                  <a:pt x="610" y="402"/>
                  <a:pt x="623" y="383"/>
                  <a:pt x="637" y="361"/>
                </a:cubicBezTo>
                <a:cubicBezTo>
                  <a:pt x="583" y="323"/>
                  <a:pt x="589" y="228"/>
                  <a:pt x="632" y="191"/>
                </a:cubicBezTo>
                <a:cubicBezTo>
                  <a:pt x="675" y="153"/>
                  <a:pt x="741" y="172"/>
                  <a:pt x="770" y="199"/>
                </a:cubicBezTo>
                <a:cubicBezTo>
                  <a:pt x="820" y="245"/>
                  <a:pt x="842" y="345"/>
                  <a:pt x="740" y="371"/>
                </a:cubicBezTo>
                <a:cubicBezTo>
                  <a:pt x="702" y="381"/>
                  <a:pt x="673" y="379"/>
                  <a:pt x="651" y="369"/>
                </a:cubicBezTo>
                <a:cubicBezTo>
                  <a:pt x="639" y="388"/>
                  <a:pt x="627" y="407"/>
                  <a:pt x="615" y="425"/>
                </a:cubicBezTo>
                <a:cubicBezTo>
                  <a:pt x="618" y="426"/>
                  <a:pt x="621" y="428"/>
                  <a:pt x="624" y="429"/>
                </a:cubicBezTo>
                <a:cubicBezTo>
                  <a:pt x="630" y="434"/>
                  <a:pt x="631" y="443"/>
                  <a:pt x="627" y="449"/>
                </a:cubicBezTo>
                <a:cubicBezTo>
                  <a:pt x="626" y="450"/>
                  <a:pt x="625" y="451"/>
                  <a:pt x="624" y="452"/>
                </a:cubicBezTo>
                <a:cubicBezTo>
                  <a:pt x="681" y="475"/>
                  <a:pt x="704" y="508"/>
                  <a:pt x="700" y="541"/>
                </a:cubicBezTo>
                <a:cubicBezTo>
                  <a:pt x="695" y="575"/>
                  <a:pt x="662" y="608"/>
                  <a:pt x="607" y="630"/>
                </a:cubicBezTo>
                <a:cubicBezTo>
                  <a:pt x="616" y="644"/>
                  <a:pt x="624" y="655"/>
                  <a:pt x="630" y="665"/>
                </a:cubicBezTo>
                <a:cubicBezTo>
                  <a:pt x="687" y="635"/>
                  <a:pt x="763" y="641"/>
                  <a:pt x="803" y="728"/>
                </a:cubicBezTo>
                <a:cubicBezTo>
                  <a:pt x="878" y="894"/>
                  <a:pt x="650" y="935"/>
                  <a:pt x="579" y="848"/>
                </a:cubicBezTo>
                <a:cubicBezTo>
                  <a:pt x="553" y="815"/>
                  <a:pt x="552" y="751"/>
                  <a:pt x="573" y="717"/>
                </a:cubicBezTo>
                <a:cubicBezTo>
                  <a:pt x="583" y="700"/>
                  <a:pt x="598" y="685"/>
                  <a:pt x="615" y="674"/>
                </a:cubicBezTo>
                <a:cubicBezTo>
                  <a:pt x="606" y="660"/>
                  <a:pt x="598" y="648"/>
                  <a:pt x="591" y="636"/>
                </a:cubicBezTo>
                <a:cubicBezTo>
                  <a:pt x="556" y="648"/>
                  <a:pt x="515" y="655"/>
                  <a:pt x="467" y="656"/>
                </a:cubicBezTo>
                <a:cubicBezTo>
                  <a:pt x="444" y="657"/>
                  <a:pt x="406" y="655"/>
                  <a:pt x="366" y="650"/>
                </a:cubicBezTo>
                <a:cubicBezTo>
                  <a:pt x="358" y="660"/>
                  <a:pt x="348" y="674"/>
                  <a:pt x="335" y="692"/>
                </a:cubicBezTo>
                <a:cubicBezTo>
                  <a:pt x="396" y="741"/>
                  <a:pt x="389" y="864"/>
                  <a:pt x="311" y="886"/>
                </a:cubicBezTo>
                <a:cubicBezTo>
                  <a:pt x="245" y="905"/>
                  <a:pt x="154" y="890"/>
                  <a:pt x="139" y="811"/>
                </a:cubicBezTo>
                <a:cubicBezTo>
                  <a:pt x="131" y="765"/>
                  <a:pt x="143" y="715"/>
                  <a:pt x="195" y="680"/>
                </a:cubicBezTo>
                <a:cubicBezTo>
                  <a:pt x="209" y="671"/>
                  <a:pt x="213" y="689"/>
                  <a:pt x="208" y="694"/>
                </a:cubicBezTo>
                <a:cubicBezTo>
                  <a:pt x="168" y="727"/>
                  <a:pt x="142" y="785"/>
                  <a:pt x="175" y="834"/>
                </a:cubicBezTo>
                <a:cubicBezTo>
                  <a:pt x="205" y="877"/>
                  <a:pt x="260" y="880"/>
                  <a:pt x="301" y="867"/>
                </a:cubicBezTo>
                <a:cubicBezTo>
                  <a:pt x="368" y="846"/>
                  <a:pt x="371" y="750"/>
                  <a:pt x="323" y="709"/>
                </a:cubicBezTo>
                <a:cubicBezTo>
                  <a:pt x="314" y="723"/>
                  <a:pt x="303" y="738"/>
                  <a:pt x="292" y="757"/>
                </a:cubicBezTo>
                <a:cubicBezTo>
                  <a:pt x="321" y="778"/>
                  <a:pt x="321" y="778"/>
                  <a:pt x="321" y="778"/>
                </a:cubicBezTo>
                <a:cubicBezTo>
                  <a:pt x="327" y="777"/>
                  <a:pt x="333" y="781"/>
                  <a:pt x="335" y="787"/>
                </a:cubicBezTo>
                <a:cubicBezTo>
                  <a:pt x="337" y="794"/>
                  <a:pt x="333" y="801"/>
                  <a:pt x="327" y="803"/>
                </a:cubicBezTo>
                <a:cubicBezTo>
                  <a:pt x="279" y="822"/>
                  <a:pt x="273" y="826"/>
                  <a:pt x="229" y="840"/>
                </a:cubicBezTo>
                <a:cubicBezTo>
                  <a:pt x="223" y="842"/>
                  <a:pt x="214" y="836"/>
                  <a:pt x="215" y="829"/>
                </a:cubicBezTo>
                <a:cubicBezTo>
                  <a:pt x="219" y="807"/>
                  <a:pt x="226" y="761"/>
                  <a:pt x="227" y="728"/>
                </a:cubicBezTo>
                <a:cubicBezTo>
                  <a:pt x="227" y="719"/>
                  <a:pt x="237" y="716"/>
                  <a:pt x="244" y="721"/>
                </a:cubicBezTo>
                <a:cubicBezTo>
                  <a:pt x="250" y="726"/>
                  <a:pt x="271" y="741"/>
                  <a:pt x="278" y="746"/>
                </a:cubicBezTo>
                <a:cubicBezTo>
                  <a:pt x="290" y="727"/>
                  <a:pt x="300" y="712"/>
                  <a:pt x="310" y="699"/>
                </a:cubicBezTo>
                <a:cubicBezTo>
                  <a:pt x="304" y="696"/>
                  <a:pt x="298" y="694"/>
                  <a:pt x="291" y="692"/>
                </a:cubicBezTo>
                <a:cubicBezTo>
                  <a:pt x="257" y="684"/>
                  <a:pt x="243" y="693"/>
                  <a:pt x="218" y="714"/>
                </a:cubicBezTo>
                <a:cubicBezTo>
                  <a:pt x="210" y="720"/>
                  <a:pt x="195" y="713"/>
                  <a:pt x="205" y="702"/>
                </a:cubicBezTo>
                <a:cubicBezTo>
                  <a:pt x="226" y="680"/>
                  <a:pt x="255" y="663"/>
                  <a:pt x="297" y="673"/>
                </a:cubicBezTo>
                <a:cubicBezTo>
                  <a:pt x="306" y="675"/>
                  <a:pt x="315" y="679"/>
                  <a:pt x="322" y="683"/>
                </a:cubicBezTo>
                <a:cubicBezTo>
                  <a:pt x="332" y="671"/>
                  <a:pt x="341" y="660"/>
                  <a:pt x="349" y="647"/>
                </a:cubicBezTo>
                <a:cubicBezTo>
                  <a:pt x="280" y="635"/>
                  <a:pt x="212" y="607"/>
                  <a:pt x="214" y="550"/>
                </a:cubicBezTo>
                <a:cubicBezTo>
                  <a:pt x="216" y="512"/>
                  <a:pt x="251" y="469"/>
                  <a:pt x="303" y="438"/>
                </a:cubicBezTo>
                <a:cubicBezTo>
                  <a:pt x="296" y="429"/>
                  <a:pt x="289" y="419"/>
                  <a:pt x="281" y="409"/>
                </a:cubicBezTo>
                <a:cubicBezTo>
                  <a:pt x="238" y="437"/>
                  <a:pt x="180" y="433"/>
                  <a:pt x="145" y="398"/>
                </a:cubicBezTo>
                <a:cubicBezTo>
                  <a:pt x="0" y="251"/>
                  <a:pt x="311" y="100"/>
                  <a:pt x="335" y="300"/>
                </a:cubicBezTo>
                <a:cubicBezTo>
                  <a:pt x="336" y="303"/>
                  <a:pt x="337" y="305"/>
                  <a:pt x="337" y="308"/>
                </a:cubicBezTo>
                <a:cubicBezTo>
                  <a:pt x="334" y="348"/>
                  <a:pt x="319" y="378"/>
                  <a:pt x="297" y="397"/>
                </a:cubicBezTo>
                <a:cubicBezTo>
                  <a:pt x="305" y="408"/>
                  <a:pt x="313" y="418"/>
                  <a:pt x="321" y="429"/>
                </a:cubicBezTo>
                <a:cubicBezTo>
                  <a:pt x="356" y="411"/>
                  <a:pt x="397" y="398"/>
                  <a:pt x="441" y="393"/>
                </a:cubicBezTo>
                <a:cubicBezTo>
                  <a:pt x="428" y="375"/>
                  <a:pt x="404" y="338"/>
                  <a:pt x="403" y="336"/>
                </a:cubicBezTo>
                <a:cubicBezTo>
                  <a:pt x="401" y="333"/>
                  <a:pt x="403" y="328"/>
                  <a:pt x="407" y="325"/>
                </a:cubicBezTo>
                <a:cubicBezTo>
                  <a:pt x="410" y="324"/>
                  <a:pt x="413" y="324"/>
                  <a:pt x="416" y="326"/>
                </a:cubicBezTo>
                <a:cubicBezTo>
                  <a:pt x="422" y="325"/>
                  <a:pt x="433" y="325"/>
                  <a:pt x="438" y="325"/>
                </a:cubicBezTo>
                <a:cubicBezTo>
                  <a:pt x="437" y="306"/>
                  <a:pt x="436" y="276"/>
                  <a:pt x="435" y="246"/>
                </a:cubicBezTo>
                <a:cubicBezTo>
                  <a:pt x="403" y="243"/>
                  <a:pt x="372" y="231"/>
                  <a:pt x="353" y="208"/>
                </a:cubicBezTo>
                <a:cubicBezTo>
                  <a:pt x="331" y="180"/>
                  <a:pt x="330" y="125"/>
                  <a:pt x="348" y="95"/>
                </a:cubicBezTo>
                <a:close/>
                <a:moveTo>
                  <a:pt x="580" y="439"/>
                </a:moveTo>
                <a:cubicBezTo>
                  <a:pt x="533" y="424"/>
                  <a:pt x="484" y="415"/>
                  <a:pt x="438" y="421"/>
                </a:cubicBezTo>
                <a:cubicBezTo>
                  <a:pt x="402" y="426"/>
                  <a:pt x="368" y="437"/>
                  <a:pt x="338" y="451"/>
                </a:cubicBezTo>
                <a:cubicBezTo>
                  <a:pt x="349" y="464"/>
                  <a:pt x="358" y="476"/>
                  <a:pt x="365" y="484"/>
                </a:cubicBezTo>
                <a:cubicBezTo>
                  <a:pt x="377" y="499"/>
                  <a:pt x="357" y="507"/>
                  <a:pt x="349" y="496"/>
                </a:cubicBezTo>
                <a:cubicBezTo>
                  <a:pt x="342" y="487"/>
                  <a:pt x="332" y="475"/>
                  <a:pt x="321" y="460"/>
                </a:cubicBezTo>
                <a:cubicBezTo>
                  <a:pt x="274" y="486"/>
                  <a:pt x="244" y="521"/>
                  <a:pt x="244" y="549"/>
                </a:cubicBezTo>
                <a:cubicBezTo>
                  <a:pt x="243" y="589"/>
                  <a:pt x="305" y="610"/>
                  <a:pt x="366" y="620"/>
                </a:cubicBezTo>
                <a:cubicBezTo>
                  <a:pt x="368" y="617"/>
                  <a:pt x="370" y="614"/>
                  <a:pt x="371" y="611"/>
                </a:cubicBezTo>
                <a:cubicBezTo>
                  <a:pt x="375" y="607"/>
                  <a:pt x="381" y="606"/>
                  <a:pt x="385" y="609"/>
                </a:cubicBezTo>
                <a:cubicBezTo>
                  <a:pt x="389" y="613"/>
                  <a:pt x="390" y="619"/>
                  <a:pt x="387" y="623"/>
                </a:cubicBezTo>
                <a:cubicBezTo>
                  <a:pt x="387" y="623"/>
                  <a:pt x="387" y="623"/>
                  <a:pt x="387" y="623"/>
                </a:cubicBezTo>
                <a:cubicBezTo>
                  <a:pt x="422" y="628"/>
                  <a:pt x="454" y="630"/>
                  <a:pt x="472" y="629"/>
                </a:cubicBezTo>
                <a:cubicBezTo>
                  <a:pt x="513" y="628"/>
                  <a:pt x="548" y="623"/>
                  <a:pt x="576" y="614"/>
                </a:cubicBezTo>
                <a:cubicBezTo>
                  <a:pt x="573" y="610"/>
                  <a:pt x="570" y="605"/>
                  <a:pt x="567" y="602"/>
                </a:cubicBezTo>
                <a:cubicBezTo>
                  <a:pt x="564" y="598"/>
                  <a:pt x="565" y="593"/>
                  <a:pt x="569" y="590"/>
                </a:cubicBezTo>
                <a:cubicBezTo>
                  <a:pt x="572" y="588"/>
                  <a:pt x="577" y="589"/>
                  <a:pt x="580" y="592"/>
                </a:cubicBezTo>
                <a:cubicBezTo>
                  <a:pt x="584" y="598"/>
                  <a:pt x="588" y="604"/>
                  <a:pt x="592" y="609"/>
                </a:cubicBezTo>
                <a:cubicBezTo>
                  <a:pt x="642" y="591"/>
                  <a:pt x="667" y="564"/>
                  <a:pt x="668" y="541"/>
                </a:cubicBezTo>
                <a:cubicBezTo>
                  <a:pt x="668" y="511"/>
                  <a:pt x="641" y="486"/>
                  <a:pt x="587" y="471"/>
                </a:cubicBezTo>
                <a:cubicBezTo>
                  <a:pt x="584" y="474"/>
                  <a:pt x="579" y="474"/>
                  <a:pt x="576" y="471"/>
                </a:cubicBezTo>
                <a:cubicBezTo>
                  <a:pt x="575" y="470"/>
                  <a:pt x="574" y="469"/>
                  <a:pt x="574" y="468"/>
                </a:cubicBezTo>
                <a:cubicBezTo>
                  <a:pt x="530" y="459"/>
                  <a:pt x="471" y="455"/>
                  <a:pt x="398" y="462"/>
                </a:cubicBezTo>
                <a:cubicBezTo>
                  <a:pt x="391" y="463"/>
                  <a:pt x="384" y="457"/>
                  <a:pt x="383" y="450"/>
                </a:cubicBezTo>
                <a:cubicBezTo>
                  <a:pt x="382" y="442"/>
                  <a:pt x="387" y="435"/>
                  <a:pt x="394" y="434"/>
                </a:cubicBezTo>
                <a:cubicBezTo>
                  <a:pt x="454" y="427"/>
                  <a:pt x="521" y="427"/>
                  <a:pt x="580" y="439"/>
                </a:cubicBezTo>
                <a:close/>
                <a:moveTo>
                  <a:pt x="651" y="340"/>
                </a:moveTo>
                <a:cubicBezTo>
                  <a:pt x="658" y="329"/>
                  <a:pt x="666" y="318"/>
                  <a:pt x="673" y="306"/>
                </a:cubicBezTo>
                <a:cubicBezTo>
                  <a:pt x="648" y="287"/>
                  <a:pt x="648" y="287"/>
                  <a:pt x="648" y="287"/>
                </a:cubicBezTo>
                <a:cubicBezTo>
                  <a:pt x="643" y="287"/>
                  <a:pt x="637" y="284"/>
                  <a:pt x="636" y="278"/>
                </a:cubicBezTo>
                <a:cubicBezTo>
                  <a:pt x="634" y="273"/>
                  <a:pt x="638" y="266"/>
                  <a:pt x="644" y="265"/>
                </a:cubicBezTo>
                <a:cubicBezTo>
                  <a:pt x="686" y="249"/>
                  <a:pt x="692" y="246"/>
                  <a:pt x="731" y="234"/>
                </a:cubicBezTo>
                <a:cubicBezTo>
                  <a:pt x="736" y="232"/>
                  <a:pt x="744" y="238"/>
                  <a:pt x="743" y="244"/>
                </a:cubicBezTo>
                <a:cubicBezTo>
                  <a:pt x="739" y="263"/>
                  <a:pt x="731" y="304"/>
                  <a:pt x="730" y="333"/>
                </a:cubicBezTo>
                <a:cubicBezTo>
                  <a:pt x="730" y="341"/>
                  <a:pt x="721" y="344"/>
                  <a:pt x="715" y="339"/>
                </a:cubicBezTo>
                <a:cubicBezTo>
                  <a:pt x="709" y="335"/>
                  <a:pt x="692" y="321"/>
                  <a:pt x="685" y="316"/>
                </a:cubicBezTo>
                <a:cubicBezTo>
                  <a:pt x="678" y="327"/>
                  <a:pt x="671" y="338"/>
                  <a:pt x="664" y="349"/>
                </a:cubicBezTo>
                <a:cubicBezTo>
                  <a:pt x="684" y="358"/>
                  <a:pt x="710" y="359"/>
                  <a:pt x="744" y="347"/>
                </a:cubicBezTo>
                <a:cubicBezTo>
                  <a:pt x="803" y="326"/>
                  <a:pt x="797" y="246"/>
                  <a:pt x="760" y="216"/>
                </a:cubicBezTo>
                <a:cubicBezTo>
                  <a:pt x="707" y="172"/>
                  <a:pt x="664" y="189"/>
                  <a:pt x="648" y="204"/>
                </a:cubicBezTo>
                <a:cubicBezTo>
                  <a:pt x="634" y="219"/>
                  <a:pt x="624" y="248"/>
                  <a:pt x="623" y="270"/>
                </a:cubicBezTo>
                <a:cubicBezTo>
                  <a:pt x="621" y="296"/>
                  <a:pt x="630" y="324"/>
                  <a:pt x="651" y="340"/>
                </a:cubicBezTo>
                <a:close/>
                <a:moveTo>
                  <a:pt x="265" y="388"/>
                </a:moveTo>
                <a:cubicBezTo>
                  <a:pt x="253" y="374"/>
                  <a:pt x="243" y="360"/>
                  <a:pt x="236" y="351"/>
                </a:cubicBezTo>
                <a:cubicBezTo>
                  <a:pt x="227" y="359"/>
                  <a:pt x="219" y="365"/>
                  <a:pt x="214" y="371"/>
                </a:cubicBezTo>
                <a:cubicBezTo>
                  <a:pt x="205" y="380"/>
                  <a:pt x="197" y="379"/>
                  <a:pt x="196" y="371"/>
                </a:cubicBezTo>
                <a:cubicBezTo>
                  <a:pt x="190" y="327"/>
                  <a:pt x="188" y="312"/>
                  <a:pt x="178" y="273"/>
                </a:cubicBezTo>
                <a:cubicBezTo>
                  <a:pt x="176" y="265"/>
                  <a:pt x="187" y="260"/>
                  <a:pt x="195" y="264"/>
                </a:cubicBezTo>
                <a:cubicBezTo>
                  <a:pt x="216" y="274"/>
                  <a:pt x="229" y="281"/>
                  <a:pt x="278" y="301"/>
                </a:cubicBezTo>
                <a:cubicBezTo>
                  <a:pt x="285" y="304"/>
                  <a:pt x="286" y="311"/>
                  <a:pt x="279" y="316"/>
                </a:cubicBezTo>
                <a:cubicBezTo>
                  <a:pt x="272" y="322"/>
                  <a:pt x="264" y="327"/>
                  <a:pt x="251" y="338"/>
                </a:cubicBezTo>
                <a:cubicBezTo>
                  <a:pt x="259" y="348"/>
                  <a:pt x="269" y="362"/>
                  <a:pt x="281" y="377"/>
                </a:cubicBezTo>
                <a:cubicBezTo>
                  <a:pt x="299" y="361"/>
                  <a:pt x="312" y="337"/>
                  <a:pt x="314" y="308"/>
                </a:cubicBezTo>
                <a:cubicBezTo>
                  <a:pt x="314" y="306"/>
                  <a:pt x="314" y="304"/>
                  <a:pt x="315" y="303"/>
                </a:cubicBezTo>
                <a:cubicBezTo>
                  <a:pt x="304" y="208"/>
                  <a:pt x="207" y="211"/>
                  <a:pt x="159" y="254"/>
                </a:cubicBezTo>
                <a:cubicBezTo>
                  <a:pt x="137" y="273"/>
                  <a:pt x="126" y="304"/>
                  <a:pt x="129" y="331"/>
                </a:cubicBezTo>
                <a:cubicBezTo>
                  <a:pt x="131" y="351"/>
                  <a:pt x="148" y="381"/>
                  <a:pt x="181" y="394"/>
                </a:cubicBezTo>
                <a:cubicBezTo>
                  <a:pt x="210" y="405"/>
                  <a:pt x="240" y="402"/>
                  <a:pt x="265" y="388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64" tIns="34282" rIns="68564" bIns="34282" numCol="1" anchor="t" anchorCtr="0" compatLnSpc="1">
            <a:prstTxWarp prst="textNoShape">
              <a:avLst/>
            </a:prstTxWarp>
          </a:bodyPr>
          <a:lstStyle/>
          <a:p>
            <a:pPr defTabSz="914400">
              <a:defRPr/>
            </a:pPr>
            <a:endParaRPr lang="en-GB" sz="1600" kern="0" dirty="0">
              <a:solidFill>
                <a:srgbClr val="000000"/>
              </a:solidFill>
              <a:latin typeface="+mj-lt"/>
              <a:cs typeface="Arial" charset="0"/>
            </a:endParaRPr>
          </a:p>
        </p:txBody>
      </p:sp>
      <p:sp>
        <p:nvSpPr>
          <p:cNvPr id="51" name="Freeform 46">
            <a:extLst>
              <a:ext uri="{FF2B5EF4-FFF2-40B4-BE49-F238E27FC236}">
                <a16:creationId xmlns="" xmlns:a16="http://schemas.microsoft.com/office/drawing/2014/main" id="{452BD4EC-5104-4CE8-800F-A953EBDE643E}"/>
              </a:ext>
            </a:extLst>
          </p:cNvPr>
          <p:cNvSpPr>
            <a:spLocks/>
          </p:cNvSpPr>
          <p:nvPr/>
        </p:nvSpPr>
        <p:spPr bwMode="auto">
          <a:xfrm>
            <a:off x="5014107" y="4592758"/>
            <a:ext cx="524794" cy="422169"/>
          </a:xfrm>
          <a:custGeom>
            <a:avLst/>
            <a:gdLst>
              <a:gd name="T0" fmla="*/ 188 w 226"/>
              <a:gd name="T1" fmla="*/ 134 h 213"/>
              <a:gd name="T2" fmla="*/ 161 w 226"/>
              <a:gd name="T3" fmla="*/ 142 h 213"/>
              <a:gd name="T4" fmla="*/ 137 w 226"/>
              <a:gd name="T5" fmla="*/ 124 h 213"/>
              <a:gd name="T6" fmla="*/ 143 w 226"/>
              <a:gd name="T7" fmla="*/ 107 h 213"/>
              <a:gd name="T8" fmla="*/ 131 w 226"/>
              <a:gd name="T9" fmla="*/ 79 h 213"/>
              <a:gd name="T10" fmla="*/ 140 w 226"/>
              <a:gd name="T11" fmla="*/ 50 h 213"/>
              <a:gd name="T12" fmla="*/ 169 w 226"/>
              <a:gd name="T13" fmla="*/ 36 h 213"/>
              <a:gd name="T14" fmla="*/ 156 w 226"/>
              <a:gd name="T15" fmla="*/ 5 h 213"/>
              <a:gd name="T16" fmla="*/ 125 w 226"/>
              <a:gd name="T17" fmla="*/ 18 h 213"/>
              <a:gd name="T18" fmla="*/ 135 w 226"/>
              <a:gd name="T19" fmla="*/ 48 h 213"/>
              <a:gd name="T20" fmla="*/ 121 w 226"/>
              <a:gd name="T21" fmla="*/ 75 h 213"/>
              <a:gd name="T22" fmla="*/ 114 w 226"/>
              <a:gd name="T23" fmla="*/ 73 h 213"/>
              <a:gd name="T24" fmla="*/ 79 w 226"/>
              <a:gd name="T25" fmla="*/ 103 h 213"/>
              <a:gd name="T26" fmla="*/ 81 w 226"/>
              <a:gd name="T27" fmla="*/ 116 h 213"/>
              <a:gd name="T28" fmla="*/ 57 w 226"/>
              <a:gd name="T29" fmla="*/ 124 h 213"/>
              <a:gd name="T30" fmla="*/ 45 w 226"/>
              <a:gd name="T31" fmla="*/ 112 h 213"/>
              <a:gd name="T32" fmla="*/ 8 w 226"/>
              <a:gd name="T33" fmla="*/ 122 h 213"/>
              <a:gd name="T34" fmla="*/ 18 w 226"/>
              <a:gd name="T35" fmla="*/ 159 h 213"/>
              <a:gd name="T36" fmla="*/ 55 w 226"/>
              <a:gd name="T37" fmla="*/ 149 h 213"/>
              <a:gd name="T38" fmla="*/ 59 w 226"/>
              <a:gd name="T39" fmla="*/ 134 h 213"/>
              <a:gd name="T40" fmla="*/ 84 w 226"/>
              <a:gd name="T41" fmla="*/ 121 h 213"/>
              <a:gd name="T42" fmla="*/ 109 w 226"/>
              <a:gd name="T43" fmla="*/ 137 h 213"/>
              <a:gd name="T44" fmla="*/ 132 w 226"/>
              <a:gd name="T45" fmla="*/ 130 h 213"/>
              <a:gd name="T46" fmla="*/ 152 w 226"/>
              <a:gd name="T47" fmla="*/ 152 h 213"/>
              <a:gd name="T48" fmla="*/ 147 w 226"/>
              <a:gd name="T49" fmla="*/ 170 h 213"/>
              <a:gd name="T50" fmla="*/ 183 w 226"/>
              <a:gd name="T51" fmla="*/ 211 h 213"/>
              <a:gd name="T52" fmla="*/ 224 w 226"/>
              <a:gd name="T53" fmla="*/ 175 h 213"/>
              <a:gd name="T54" fmla="*/ 188 w 226"/>
              <a:gd name="T55" fmla="*/ 134 h 2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226" h="213">
                <a:moveTo>
                  <a:pt x="188" y="134"/>
                </a:moveTo>
                <a:cubicBezTo>
                  <a:pt x="178" y="133"/>
                  <a:pt x="169" y="136"/>
                  <a:pt x="161" y="142"/>
                </a:cubicBezTo>
                <a:cubicBezTo>
                  <a:pt x="137" y="124"/>
                  <a:pt x="137" y="124"/>
                  <a:pt x="137" y="124"/>
                </a:cubicBezTo>
                <a:cubicBezTo>
                  <a:pt x="141" y="120"/>
                  <a:pt x="143" y="114"/>
                  <a:pt x="143" y="107"/>
                </a:cubicBezTo>
                <a:cubicBezTo>
                  <a:pt x="144" y="96"/>
                  <a:pt x="139" y="86"/>
                  <a:pt x="131" y="79"/>
                </a:cubicBezTo>
                <a:cubicBezTo>
                  <a:pt x="140" y="50"/>
                  <a:pt x="140" y="50"/>
                  <a:pt x="140" y="50"/>
                </a:cubicBezTo>
                <a:cubicBezTo>
                  <a:pt x="152" y="53"/>
                  <a:pt x="164" y="47"/>
                  <a:pt x="169" y="36"/>
                </a:cubicBezTo>
                <a:cubicBezTo>
                  <a:pt x="174" y="24"/>
                  <a:pt x="168" y="10"/>
                  <a:pt x="156" y="5"/>
                </a:cubicBezTo>
                <a:cubicBezTo>
                  <a:pt x="144" y="0"/>
                  <a:pt x="130" y="5"/>
                  <a:pt x="125" y="18"/>
                </a:cubicBezTo>
                <a:cubicBezTo>
                  <a:pt x="120" y="29"/>
                  <a:pt x="125" y="42"/>
                  <a:pt x="135" y="48"/>
                </a:cubicBezTo>
                <a:cubicBezTo>
                  <a:pt x="121" y="75"/>
                  <a:pt x="121" y="75"/>
                  <a:pt x="121" y="75"/>
                </a:cubicBezTo>
                <a:cubicBezTo>
                  <a:pt x="119" y="74"/>
                  <a:pt x="116" y="73"/>
                  <a:pt x="114" y="73"/>
                </a:cubicBezTo>
                <a:cubicBezTo>
                  <a:pt x="96" y="72"/>
                  <a:pt x="81" y="85"/>
                  <a:pt x="79" y="103"/>
                </a:cubicBezTo>
                <a:cubicBezTo>
                  <a:pt x="79" y="108"/>
                  <a:pt x="80" y="112"/>
                  <a:pt x="81" y="116"/>
                </a:cubicBezTo>
                <a:cubicBezTo>
                  <a:pt x="57" y="124"/>
                  <a:pt x="57" y="124"/>
                  <a:pt x="57" y="124"/>
                </a:cubicBezTo>
                <a:cubicBezTo>
                  <a:pt x="54" y="119"/>
                  <a:pt x="50" y="115"/>
                  <a:pt x="45" y="112"/>
                </a:cubicBezTo>
                <a:cubicBezTo>
                  <a:pt x="32" y="104"/>
                  <a:pt x="15" y="109"/>
                  <a:pt x="8" y="122"/>
                </a:cubicBezTo>
                <a:cubicBezTo>
                  <a:pt x="0" y="135"/>
                  <a:pt x="5" y="152"/>
                  <a:pt x="18" y="159"/>
                </a:cubicBezTo>
                <a:cubicBezTo>
                  <a:pt x="31" y="167"/>
                  <a:pt x="48" y="162"/>
                  <a:pt x="55" y="149"/>
                </a:cubicBezTo>
                <a:cubicBezTo>
                  <a:pt x="58" y="144"/>
                  <a:pt x="59" y="139"/>
                  <a:pt x="59" y="134"/>
                </a:cubicBezTo>
                <a:cubicBezTo>
                  <a:pt x="84" y="121"/>
                  <a:pt x="84" y="121"/>
                  <a:pt x="84" y="121"/>
                </a:cubicBezTo>
                <a:cubicBezTo>
                  <a:pt x="89" y="130"/>
                  <a:pt x="98" y="137"/>
                  <a:pt x="109" y="137"/>
                </a:cubicBezTo>
                <a:cubicBezTo>
                  <a:pt x="118" y="138"/>
                  <a:pt x="126" y="135"/>
                  <a:pt x="132" y="130"/>
                </a:cubicBezTo>
                <a:cubicBezTo>
                  <a:pt x="152" y="152"/>
                  <a:pt x="152" y="152"/>
                  <a:pt x="152" y="152"/>
                </a:cubicBezTo>
                <a:cubicBezTo>
                  <a:pt x="149" y="157"/>
                  <a:pt x="147" y="163"/>
                  <a:pt x="147" y="170"/>
                </a:cubicBezTo>
                <a:cubicBezTo>
                  <a:pt x="145" y="191"/>
                  <a:pt x="161" y="210"/>
                  <a:pt x="183" y="211"/>
                </a:cubicBezTo>
                <a:cubicBezTo>
                  <a:pt x="204" y="213"/>
                  <a:pt x="223" y="197"/>
                  <a:pt x="224" y="175"/>
                </a:cubicBezTo>
                <a:cubicBezTo>
                  <a:pt x="226" y="154"/>
                  <a:pt x="210" y="135"/>
                  <a:pt x="188" y="13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68564" tIns="34282" rIns="68564" bIns="34282" numCol="1" anchor="t" anchorCtr="0" compatLnSpc="1">
            <a:prstTxWarp prst="textNoShape">
              <a:avLst/>
            </a:prstTxWarp>
          </a:bodyPr>
          <a:lstStyle/>
          <a:p>
            <a:pPr defTabSz="914400">
              <a:defRPr/>
            </a:pPr>
            <a:endParaRPr lang="en-GB" sz="1600" kern="0" dirty="0">
              <a:solidFill>
                <a:srgbClr val="000000"/>
              </a:solidFill>
              <a:latin typeface="+mj-lt"/>
              <a:cs typeface="Arial" charset="0"/>
            </a:endParaRPr>
          </a:p>
        </p:txBody>
      </p:sp>
      <p:sp>
        <p:nvSpPr>
          <p:cNvPr id="52" name="Freeform 24">
            <a:extLst>
              <a:ext uri="{FF2B5EF4-FFF2-40B4-BE49-F238E27FC236}">
                <a16:creationId xmlns="" xmlns:a16="http://schemas.microsoft.com/office/drawing/2014/main" id="{5A476085-B762-4DA0-883E-6588A192A8EA}"/>
              </a:ext>
            </a:extLst>
          </p:cNvPr>
          <p:cNvSpPr>
            <a:spLocks/>
          </p:cNvSpPr>
          <p:nvPr/>
        </p:nvSpPr>
        <p:spPr bwMode="auto">
          <a:xfrm>
            <a:off x="4727475" y="3310728"/>
            <a:ext cx="64803" cy="121861"/>
          </a:xfrm>
          <a:custGeom>
            <a:avLst/>
            <a:gdLst>
              <a:gd name="T0" fmla="*/ 0 w 44"/>
              <a:gd name="T1" fmla="*/ 87 h 97"/>
              <a:gd name="T2" fmla="*/ 11 w 44"/>
              <a:gd name="T3" fmla="*/ 97 h 97"/>
              <a:gd name="T4" fmla="*/ 33 w 44"/>
              <a:gd name="T5" fmla="*/ 97 h 97"/>
              <a:gd name="T6" fmla="*/ 44 w 44"/>
              <a:gd name="T7" fmla="*/ 87 h 97"/>
              <a:gd name="T8" fmla="*/ 44 w 44"/>
              <a:gd name="T9" fmla="*/ 11 h 97"/>
              <a:gd name="T10" fmla="*/ 33 w 44"/>
              <a:gd name="T11" fmla="*/ 0 h 97"/>
              <a:gd name="T12" fmla="*/ 11 w 44"/>
              <a:gd name="T13" fmla="*/ 0 h 97"/>
              <a:gd name="T14" fmla="*/ 0 w 44"/>
              <a:gd name="T15" fmla="*/ 11 h 97"/>
              <a:gd name="T16" fmla="*/ 0 w 44"/>
              <a:gd name="T17" fmla="*/ 87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4" h="97">
                <a:moveTo>
                  <a:pt x="0" y="87"/>
                </a:moveTo>
                <a:cubicBezTo>
                  <a:pt x="0" y="92"/>
                  <a:pt x="5" y="97"/>
                  <a:pt x="11" y="97"/>
                </a:cubicBezTo>
                <a:cubicBezTo>
                  <a:pt x="33" y="97"/>
                  <a:pt x="33" y="97"/>
                  <a:pt x="33" y="97"/>
                </a:cubicBezTo>
                <a:cubicBezTo>
                  <a:pt x="39" y="97"/>
                  <a:pt x="44" y="92"/>
                  <a:pt x="44" y="87"/>
                </a:cubicBezTo>
                <a:cubicBezTo>
                  <a:pt x="44" y="11"/>
                  <a:pt x="44" y="11"/>
                  <a:pt x="44" y="11"/>
                </a:cubicBezTo>
                <a:cubicBezTo>
                  <a:pt x="44" y="5"/>
                  <a:pt x="39" y="0"/>
                  <a:pt x="33" y="0"/>
                </a:cubicBezTo>
                <a:cubicBezTo>
                  <a:pt x="11" y="0"/>
                  <a:pt x="11" y="0"/>
                  <a:pt x="11" y="0"/>
                </a:cubicBezTo>
                <a:cubicBezTo>
                  <a:pt x="5" y="0"/>
                  <a:pt x="0" y="5"/>
                  <a:pt x="0" y="11"/>
                </a:cubicBezTo>
                <a:lnTo>
                  <a:pt x="0" y="8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64" tIns="34282" rIns="68564" bIns="34282" numCol="1" anchor="t" anchorCtr="0" compatLnSpc="1">
            <a:prstTxWarp prst="textNoShape">
              <a:avLst/>
            </a:prstTxWarp>
          </a:bodyPr>
          <a:lstStyle/>
          <a:p>
            <a:pPr defTabSz="914400">
              <a:defRPr/>
            </a:pPr>
            <a:endParaRPr lang="en-GB" sz="1600" kern="0" dirty="0">
              <a:solidFill>
                <a:srgbClr val="000000"/>
              </a:solidFill>
              <a:latin typeface="+mj-lt"/>
              <a:cs typeface="Arial" charset="0"/>
            </a:endParaRPr>
          </a:p>
        </p:txBody>
      </p:sp>
      <p:sp>
        <p:nvSpPr>
          <p:cNvPr id="53" name="Freeform 25">
            <a:extLst>
              <a:ext uri="{FF2B5EF4-FFF2-40B4-BE49-F238E27FC236}">
                <a16:creationId xmlns="" xmlns:a16="http://schemas.microsoft.com/office/drawing/2014/main" id="{557FBAF7-BA5C-4E40-8513-8A1211933DBC}"/>
              </a:ext>
            </a:extLst>
          </p:cNvPr>
          <p:cNvSpPr>
            <a:spLocks/>
          </p:cNvSpPr>
          <p:nvPr/>
        </p:nvSpPr>
        <p:spPr bwMode="auto">
          <a:xfrm>
            <a:off x="5120922" y="3310728"/>
            <a:ext cx="64803" cy="121861"/>
          </a:xfrm>
          <a:custGeom>
            <a:avLst/>
            <a:gdLst>
              <a:gd name="T0" fmla="*/ 44 w 44"/>
              <a:gd name="T1" fmla="*/ 11 h 97"/>
              <a:gd name="T2" fmla="*/ 33 w 44"/>
              <a:gd name="T3" fmla="*/ 0 h 97"/>
              <a:gd name="T4" fmla="*/ 11 w 44"/>
              <a:gd name="T5" fmla="*/ 0 h 97"/>
              <a:gd name="T6" fmla="*/ 0 w 44"/>
              <a:gd name="T7" fmla="*/ 11 h 97"/>
              <a:gd name="T8" fmla="*/ 0 w 44"/>
              <a:gd name="T9" fmla="*/ 87 h 97"/>
              <a:gd name="T10" fmla="*/ 11 w 44"/>
              <a:gd name="T11" fmla="*/ 97 h 97"/>
              <a:gd name="T12" fmla="*/ 33 w 44"/>
              <a:gd name="T13" fmla="*/ 97 h 97"/>
              <a:gd name="T14" fmla="*/ 44 w 44"/>
              <a:gd name="T15" fmla="*/ 87 h 97"/>
              <a:gd name="T16" fmla="*/ 44 w 44"/>
              <a:gd name="T17" fmla="*/ 11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4" h="97">
                <a:moveTo>
                  <a:pt x="44" y="11"/>
                </a:moveTo>
                <a:cubicBezTo>
                  <a:pt x="44" y="5"/>
                  <a:pt x="39" y="0"/>
                  <a:pt x="33" y="0"/>
                </a:cubicBezTo>
                <a:cubicBezTo>
                  <a:pt x="11" y="0"/>
                  <a:pt x="11" y="0"/>
                  <a:pt x="11" y="0"/>
                </a:cubicBezTo>
                <a:cubicBezTo>
                  <a:pt x="5" y="0"/>
                  <a:pt x="0" y="5"/>
                  <a:pt x="0" y="11"/>
                </a:cubicBezTo>
                <a:cubicBezTo>
                  <a:pt x="0" y="87"/>
                  <a:pt x="0" y="87"/>
                  <a:pt x="0" y="87"/>
                </a:cubicBezTo>
                <a:cubicBezTo>
                  <a:pt x="0" y="92"/>
                  <a:pt x="5" y="97"/>
                  <a:pt x="11" y="97"/>
                </a:cubicBezTo>
                <a:cubicBezTo>
                  <a:pt x="33" y="97"/>
                  <a:pt x="33" y="97"/>
                  <a:pt x="33" y="97"/>
                </a:cubicBezTo>
                <a:cubicBezTo>
                  <a:pt x="39" y="97"/>
                  <a:pt x="44" y="92"/>
                  <a:pt x="44" y="87"/>
                </a:cubicBezTo>
                <a:lnTo>
                  <a:pt x="44" y="1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64" tIns="34282" rIns="68564" bIns="34282" numCol="1" anchor="t" anchorCtr="0" compatLnSpc="1">
            <a:prstTxWarp prst="textNoShape">
              <a:avLst/>
            </a:prstTxWarp>
          </a:bodyPr>
          <a:lstStyle/>
          <a:p>
            <a:pPr defTabSz="914400">
              <a:defRPr/>
            </a:pPr>
            <a:endParaRPr lang="en-GB" sz="1600" kern="0" dirty="0">
              <a:solidFill>
                <a:srgbClr val="000000"/>
              </a:solidFill>
              <a:latin typeface="+mj-lt"/>
              <a:cs typeface="Arial" charset="0"/>
            </a:endParaRPr>
          </a:p>
        </p:txBody>
      </p:sp>
      <p:sp>
        <p:nvSpPr>
          <p:cNvPr id="54" name="Freeform 26">
            <a:extLst>
              <a:ext uri="{FF2B5EF4-FFF2-40B4-BE49-F238E27FC236}">
                <a16:creationId xmlns="" xmlns:a16="http://schemas.microsoft.com/office/drawing/2014/main" id="{FE1176E4-EBCB-4A44-91A9-3D31C3FB48EC}"/>
              </a:ext>
            </a:extLst>
          </p:cNvPr>
          <p:cNvSpPr>
            <a:spLocks noEditPoints="1"/>
          </p:cNvSpPr>
          <p:nvPr/>
        </p:nvSpPr>
        <p:spPr bwMode="auto">
          <a:xfrm>
            <a:off x="4808478" y="3284121"/>
            <a:ext cx="297219" cy="207536"/>
          </a:xfrm>
          <a:custGeom>
            <a:avLst/>
            <a:gdLst>
              <a:gd name="T0" fmla="*/ 202 w 202"/>
              <a:gd name="T1" fmla="*/ 30 h 165"/>
              <a:gd name="T2" fmla="*/ 131 w 202"/>
              <a:gd name="T3" fmla="*/ 4 h 165"/>
              <a:gd name="T4" fmla="*/ 66 w 202"/>
              <a:gd name="T5" fmla="*/ 0 h 165"/>
              <a:gd name="T6" fmla="*/ 0 w 202"/>
              <a:gd name="T7" fmla="*/ 27 h 165"/>
              <a:gd name="T8" fmla="*/ 13 w 202"/>
              <a:gd name="T9" fmla="*/ 113 h 165"/>
              <a:gd name="T10" fmla="*/ 23 w 202"/>
              <a:gd name="T11" fmla="*/ 135 h 165"/>
              <a:gd name="T12" fmla="*/ 35 w 202"/>
              <a:gd name="T13" fmla="*/ 140 h 165"/>
              <a:gd name="T14" fmla="*/ 53 w 202"/>
              <a:gd name="T15" fmla="*/ 148 h 165"/>
              <a:gd name="T16" fmla="*/ 69 w 202"/>
              <a:gd name="T17" fmla="*/ 161 h 165"/>
              <a:gd name="T18" fmla="*/ 88 w 202"/>
              <a:gd name="T19" fmla="*/ 161 h 165"/>
              <a:gd name="T20" fmla="*/ 102 w 202"/>
              <a:gd name="T21" fmla="*/ 165 h 165"/>
              <a:gd name="T22" fmla="*/ 111 w 202"/>
              <a:gd name="T23" fmla="*/ 157 h 165"/>
              <a:gd name="T24" fmla="*/ 130 w 202"/>
              <a:gd name="T25" fmla="*/ 158 h 165"/>
              <a:gd name="T26" fmla="*/ 137 w 202"/>
              <a:gd name="T27" fmla="*/ 151 h 165"/>
              <a:gd name="T28" fmla="*/ 159 w 202"/>
              <a:gd name="T29" fmla="*/ 145 h 165"/>
              <a:gd name="T30" fmla="*/ 162 w 202"/>
              <a:gd name="T31" fmla="*/ 143 h 165"/>
              <a:gd name="T32" fmla="*/ 173 w 202"/>
              <a:gd name="T33" fmla="*/ 144 h 165"/>
              <a:gd name="T34" fmla="*/ 183 w 202"/>
              <a:gd name="T35" fmla="*/ 124 h 165"/>
              <a:gd name="T36" fmla="*/ 174 w 202"/>
              <a:gd name="T37" fmla="*/ 132 h 165"/>
              <a:gd name="T38" fmla="*/ 171 w 202"/>
              <a:gd name="T39" fmla="*/ 134 h 165"/>
              <a:gd name="T40" fmla="*/ 161 w 202"/>
              <a:gd name="T41" fmla="*/ 130 h 165"/>
              <a:gd name="T42" fmla="*/ 127 w 202"/>
              <a:gd name="T43" fmla="*/ 98 h 165"/>
              <a:gd name="T44" fmla="*/ 151 w 202"/>
              <a:gd name="T45" fmla="*/ 140 h 165"/>
              <a:gd name="T46" fmla="*/ 145 w 202"/>
              <a:gd name="T47" fmla="*/ 143 h 165"/>
              <a:gd name="T48" fmla="*/ 115 w 202"/>
              <a:gd name="T49" fmla="*/ 100 h 165"/>
              <a:gd name="T50" fmla="*/ 128 w 202"/>
              <a:gd name="T51" fmla="*/ 146 h 165"/>
              <a:gd name="T52" fmla="*/ 128 w 202"/>
              <a:gd name="T53" fmla="*/ 148 h 165"/>
              <a:gd name="T54" fmla="*/ 126 w 202"/>
              <a:gd name="T55" fmla="*/ 149 h 165"/>
              <a:gd name="T56" fmla="*/ 122 w 202"/>
              <a:gd name="T57" fmla="*/ 151 h 165"/>
              <a:gd name="T58" fmla="*/ 111 w 202"/>
              <a:gd name="T59" fmla="*/ 143 h 165"/>
              <a:gd name="T60" fmla="*/ 79 w 202"/>
              <a:gd name="T61" fmla="*/ 116 h 165"/>
              <a:gd name="T62" fmla="*/ 102 w 202"/>
              <a:gd name="T63" fmla="*/ 155 h 165"/>
              <a:gd name="T64" fmla="*/ 35 w 202"/>
              <a:gd name="T65" fmla="*/ 106 h 165"/>
              <a:gd name="T66" fmla="*/ 10 w 202"/>
              <a:gd name="T67" fmla="*/ 103 h 165"/>
              <a:gd name="T68" fmla="*/ 28 w 202"/>
              <a:gd name="T69" fmla="*/ 37 h 165"/>
              <a:gd name="T70" fmla="*/ 76 w 202"/>
              <a:gd name="T71" fmla="*/ 12 h 165"/>
              <a:gd name="T72" fmla="*/ 46 w 202"/>
              <a:gd name="T73" fmla="*/ 42 h 165"/>
              <a:gd name="T74" fmla="*/ 73 w 202"/>
              <a:gd name="T75" fmla="*/ 47 h 165"/>
              <a:gd name="T76" fmla="*/ 114 w 202"/>
              <a:gd name="T77" fmla="*/ 43 h 165"/>
              <a:gd name="T78" fmla="*/ 172 w 202"/>
              <a:gd name="T79" fmla="*/ 118 h 165"/>
              <a:gd name="T80" fmla="*/ 174 w 202"/>
              <a:gd name="T81" fmla="*/ 132 h 1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202" h="165">
                <a:moveTo>
                  <a:pt x="202" y="112"/>
                </a:moveTo>
                <a:cubicBezTo>
                  <a:pt x="202" y="30"/>
                  <a:pt x="202" y="30"/>
                  <a:pt x="202" y="30"/>
                </a:cubicBezTo>
                <a:cubicBezTo>
                  <a:pt x="178" y="30"/>
                  <a:pt x="178" y="30"/>
                  <a:pt x="178" y="30"/>
                </a:cubicBezTo>
                <a:cubicBezTo>
                  <a:pt x="131" y="4"/>
                  <a:pt x="131" y="4"/>
                  <a:pt x="131" y="4"/>
                </a:cubicBezTo>
                <a:cubicBezTo>
                  <a:pt x="91" y="4"/>
                  <a:pt x="91" y="4"/>
                  <a:pt x="91" y="4"/>
                </a:cubicBezTo>
                <a:cubicBezTo>
                  <a:pt x="66" y="0"/>
                  <a:pt x="66" y="0"/>
                  <a:pt x="66" y="0"/>
                </a:cubicBezTo>
                <a:cubicBezTo>
                  <a:pt x="25" y="27"/>
                  <a:pt x="25" y="27"/>
                  <a:pt x="25" y="27"/>
                </a:cubicBezTo>
                <a:cubicBezTo>
                  <a:pt x="0" y="27"/>
                  <a:pt x="0" y="27"/>
                  <a:pt x="0" y="27"/>
                </a:cubicBezTo>
                <a:cubicBezTo>
                  <a:pt x="1" y="112"/>
                  <a:pt x="1" y="112"/>
                  <a:pt x="1" y="112"/>
                </a:cubicBezTo>
                <a:cubicBezTo>
                  <a:pt x="13" y="113"/>
                  <a:pt x="13" y="113"/>
                  <a:pt x="13" y="113"/>
                </a:cubicBezTo>
                <a:cubicBezTo>
                  <a:pt x="13" y="117"/>
                  <a:pt x="13" y="124"/>
                  <a:pt x="13" y="126"/>
                </a:cubicBezTo>
                <a:cubicBezTo>
                  <a:pt x="14" y="129"/>
                  <a:pt x="20" y="135"/>
                  <a:pt x="23" y="135"/>
                </a:cubicBezTo>
                <a:cubicBezTo>
                  <a:pt x="26" y="135"/>
                  <a:pt x="34" y="128"/>
                  <a:pt x="34" y="128"/>
                </a:cubicBezTo>
                <a:cubicBezTo>
                  <a:pt x="34" y="128"/>
                  <a:pt x="35" y="137"/>
                  <a:pt x="35" y="140"/>
                </a:cubicBezTo>
                <a:cubicBezTo>
                  <a:pt x="35" y="142"/>
                  <a:pt x="39" y="149"/>
                  <a:pt x="43" y="149"/>
                </a:cubicBezTo>
                <a:cubicBezTo>
                  <a:pt x="46" y="149"/>
                  <a:pt x="53" y="148"/>
                  <a:pt x="53" y="148"/>
                </a:cubicBezTo>
                <a:cubicBezTo>
                  <a:pt x="53" y="148"/>
                  <a:pt x="55" y="155"/>
                  <a:pt x="58" y="158"/>
                </a:cubicBezTo>
                <a:cubicBezTo>
                  <a:pt x="60" y="160"/>
                  <a:pt x="67" y="161"/>
                  <a:pt x="69" y="161"/>
                </a:cubicBezTo>
                <a:cubicBezTo>
                  <a:pt x="70" y="160"/>
                  <a:pt x="76" y="157"/>
                  <a:pt x="80" y="155"/>
                </a:cubicBezTo>
                <a:cubicBezTo>
                  <a:pt x="85" y="158"/>
                  <a:pt x="88" y="161"/>
                  <a:pt x="88" y="161"/>
                </a:cubicBezTo>
                <a:cubicBezTo>
                  <a:pt x="90" y="162"/>
                  <a:pt x="96" y="165"/>
                  <a:pt x="102" y="165"/>
                </a:cubicBezTo>
                <a:cubicBezTo>
                  <a:pt x="102" y="165"/>
                  <a:pt x="102" y="165"/>
                  <a:pt x="102" y="165"/>
                </a:cubicBezTo>
                <a:cubicBezTo>
                  <a:pt x="105" y="165"/>
                  <a:pt x="108" y="164"/>
                  <a:pt x="110" y="161"/>
                </a:cubicBezTo>
                <a:cubicBezTo>
                  <a:pt x="111" y="160"/>
                  <a:pt x="111" y="159"/>
                  <a:pt x="111" y="157"/>
                </a:cubicBezTo>
                <a:cubicBezTo>
                  <a:pt x="114" y="159"/>
                  <a:pt x="118" y="161"/>
                  <a:pt x="122" y="161"/>
                </a:cubicBezTo>
                <a:cubicBezTo>
                  <a:pt x="125" y="161"/>
                  <a:pt x="128" y="160"/>
                  <a:pt x="130" y="158"/>
                </a:cubicBezTo>
                <a:cubicBezTo>
                  <a:pt x="131" y="157"/>
                  <a:pt x="135" y="155"/>
                  <a:pt x="136" y="151"/>
                </a:cubicBezTo>
                <a:cubicBezTo>
                  <a:pt x="136" y="151"/>
                  <a:pt x="137" y="151"/>
                  <a:pt x="137" y="151"/>
                </a:cubicBezTo>
                <a:cubicBezTo>
                  <a:pt x="140" y="153"/>
                  <a:pt x="146" y="154"/>
                  <a:pt x="151" y="152"/>
                </a:cubicBezTo>
                <a:cubicBezTo>
                  <a:pt x="153" y="151"/>
                  <a:pt x="157" y="148"/>
                  <a:pt x="159" y="145"/>
                </a:cubicBezTo>
                <a:cubicBezTo>
                  <a:pt x="160" y="144"/>
                  <a:pt x="160" y="143"/>
                  <a:pt x="160" y="142"/>
                </a:cubicBezTo>
                <a:cubicBezTo>
                  <a:pt x="162" y="143"/>
                  <a:pt x="162" y="143"/>
                  <a:pt x="162" y="143"/>
                </a:cubicBezTo>
                <a:cubicBezTo>
                  <a:pt x="162" y="143"/>
                  <a:pt x="162" y="143"/>
                  <a:pt x="162" y="143"/>
                </a:cubicBezTo>
                <a:cubicBezTo>
                  <a:pt x="163" y="143"/>
                  <a:pt x="170" y="145"/>
                  <a:pt x="173" y="144"/>
                </a:cubicBezTo>
                <a:cubicBezTo>
                  <a:pt x="177" y="143"/>
                  <a:pt x="181" y="139"/>
                  <a:pt x="182" y="137"/>
                </a:cubicBezTo>
                <a:cubicBezTo>
                  <a:pt x="183" y="135"/>
                  <a:pt x="183" y="131"/>
                  <a:pt x="183" y="124"/>
                </a:cubicBezTo>
                <a:lnTo>
                  <a:pt x="202" y="112"/>
                </a:lnTo>
                <a:close/>
                <a:moveTo>
                  <a:pt x="174" y="132"/>
                </a:moveTo>
                <a:cubicBezTo>
                  <a:pt x="173" y="133"/>
                  <a:pt x="172" y="134"/>
                  <a:pt x="171" y="134"/>
                </a:cubicBezTo>
                <a:cubicBezTo>
                  <a:pt x="171" y="134"/>
                  <a:pt x="171" y="134"/>
                  <a:pt x="171" y="134"/>
                </a:cubicBezTo>
                <a:cubicBezTo>
                  <a:pt x="169" y="134"/>
                  <a:pt x="168" y="134"/>
                  <a:pt x="166" y="134"/>
                </a:cubicBezTo>
                <a:cubicBezTo>
                  <a:pt x="161" y="130"/>
                  <a:pt x="161" y="130"/>
                  <a:pt x="161" y="130"/>
                </a:cubicBezTo>
                <a:cubicBezTo>
                  <a:pt x="137" y="91"/>
                  <a:pt x="137" y="91"/>
                  <a:pt x="137" y="91"/>
                </a:cubicBezTo>
                <a:cubicBezTo>
                  <a:pt x="127" y="98"/>
                  <a:pt x="127" y="98"/>
                  <a:pt x="127" y="98"/>
                </a:cubicBezTo>
                <a:cubicBezTo>
                  <a:pt x="151" y="138"/>
                  <a:pt x="151" y="138"/>
                  <a:pt x="151" y="138"/>
                </a:cubicBezTo>
                <a:cubicBezTo>
                  <a:pt x="151" y="139"/>
                  <a:pt x="151" y="140"/>
                  <a:pt x="151" y="140"/>
                </a:cubicBezTo>
                <a:cubicBezTo>
                  <a:pt x="150" y="141"/>
                  <a:pt x="149" y="142"/>
                  <a:pt x="148" y="143"/>
                </a:cubicBezTo>
                <a:cubicBezTo>
                  <a:pt x="147" y="143"/>
                  <a:pt x="146" y="143"/>
                  <a:pt x="145" y="143"/>
                </a:cubicBezTo>
                <a:cubicBezTo>
                  <a:pt x="142" y="143"/>
                  <a:pt x="140" y="141"/>
                  <a:pt x="139" y="140"/>
                </a:cubicBezTo>
                <a:cubicBezTo>
                  <a:pt x="115" y="100"/>
                  <a:pt x="115" y="100"/>
                  <a:pt x="115" y="100"/>
                </a:cubicBezTo>
                <a:cubicBezTo>
                  <a:pt x="104" y="108"/>
                  <a:pt x="104" y="108"/>
                  <a:pt x="104" y="108"/>
                </a:cubicBezTo>
                <a:cubicBezTo>
                  <a:pt x="128" y="146"/>
                  <a:pt x="128" y="146"/>
                  <a:pt x="128" y="146"/>
                </a:cubicBezTo>
                <a:cubicBezTo>
                  <a:pt x="128" y="147"/>
                  <a:pt x="128" y="147"/>
                  <a:pt x="128" y="147"/>
                </a:cubicBezTo>
                <a:cubicBezTo>
                  <a:pt x="128" y="147"/>
                  <a:pt x="128" y="148"/>
                  <a:pt x="128" y="148"/>
                </a:cubicBezTo>
                <a:cubicBezTo>
                  <a:pt x="128" y="148"/>
                  <a:pt x="127" y="149"/>
                  <a:pt x="126" y="149"/>
                </a:cubicBezTo>
                <a:cubicBezTo>
                  <a:pt x="126" y="149"/>
                  <a:pt x="126" y="149"/>
                  <a:pt x="126" y="149"/>
                </a:cubicBezTo>
                <a:cubicBezTo>
                  <a:pt x="125" y="150"/>
                  <a:pt x="125" y="150"/>
                  <a:pt x="125" y="150"/>
                </a:cubicBezTo>
                <a:cubicBezTo>
                  <a:pt x="124" y="151"/>
                  <a:pt x="123" y="151"/>
                  <a:pt x="122" y="151"/>
                </a:cubicBezTo>
                <a:cubicBezTo>
                  <a:pt x="119" y="151"/>
                  <a:pt x="114" y="147"/>
                  <a:pt x="112" y="146"/>
                </a:cubicBezTo>
                <a:cubicBezTo>
                  <a:pt x="111" y="143"/>
                  <a:pt x="111" y="143"/>
                  <a:pt x="111" y="143"/>
                </a:cubicBezTo>
                <a:cubicBezTo>
                  <a:pt x="89" y="108"/>
                  <a:pt x="89" y="108"/>
                  <a:pt x="89" y="108"/>
                </a:cubicBezTo>
                <a:cubicBezTo>
                  <a:pt x="79" y="116"/>
                  <a:pt x="79" y="116"/>
                  <a:pt x="79" y="116"/>
                </a:cubicBezTo>
                <a:cubicBezTo>
                  <a:pt x="79" y="116"/>
                  <a:pt x="103" y="155"/>
                  <a:pt x="103" y="155"/>
                </a:cubicBezTo>
                <a:cubicBezTo>
                  <a:pt x="102" y="155"/>
                  <a:pt x="102" y="155"/>
                  <a:pt x="102" y="155"/>
                </a:cubicBezTo>
                <a:cubicBezTo>
                  <a:pt x="98" y="155"/>
                  <a:pt x="94" y="153"/>
                  <a:pt x="93" y="152"/>
                </a:cubicBezTo>
                <a:cubicBezTo>
                  <a:pt x="91" y="151"/>
                  <a:pt x="68" y="133"/>
                  <a:pt x="35" y="106"/>
                </a:cubicBezTo>
                <a:cubicBezTo>
                  <a:pt x="33" y="105"/>
                  <a:pt x="33" y="105"/>
                  <a:pt x="33" y="105"/>
                </a:cubicBezTo>
                <a:cubicBezTo>
                  <a:pt x="10" y="103"/>
                  <a:pt x="10" y="103"/>
                  <a:pt x="10" y="103"/>
                </a:cubicBezTo>
                <a:cubicBezTo>
                  <a:pt x="9" y="37"/>
                  <a:pt x="9" y="37"/>
                  <a:pt x="9" y="37"/>
                </a:cubicBezTo>
                <a:cubicBezTo>
                  <a:pt x="28" y="37"/>
                  <a:pt x="28" y="37"/>
                  <a:pt x="28" y="37"/>
                </a:cubicBezTo>
                <a:cubicBezTo>
                  <a:pt x="68" y="10"/>
                  <a:pt x="68" y="10"/>
                  <a:pt x="68" y="10"/>
                </a:cubicBezTo>
                <a:cubicBezTo>
                  <a:pt x="76" y="12"/>
                  <a:pt x="76" y="12"/>
                  <a:pt x="76" y="12"/>
                </a:cubicBezTo>
                <a:cubicBezTo>
                  <a:pt x="45" y="40"/>
                  <a:pt x="45" y="40"/>
                  <a:pt x="45" y="40"/>
                </a:cubicBezTo>
                <a:cubicBezTo>
                  <a:pt x="46" y="42"/>
                  <a:pt x="46" y="42"/>
                  <a:pt x="46" y="42"/>
                </a:cubicBezTo>
                <a:cubicBezTo>
                  <a:pt x="46" y="47"/>
                  <a:pt x="51" y="49"/>
                  <a:pt x="63" y="49"/>
                </a:cubicBezTo>
                <a:cubicBezTo>
                  <a:pt x="66" y="49"/>
                  <a:pt x="69" y="49"/>
                  <a:pt x="73" y="47"/>
                </a:cubicBezTo>
                <a:cubicBezTo>
                  <a:pt x="94" y="35"/>
                  <a:pt x="94" y="35"/>
                  <a:pt x="94" y="35"/>
                </a:cubicBezTo>
                <a:cubicBezTo>
                  <a:pt x="114" y="43"/>
                  <a:pt x="114" y="43"/>
                  <a:pt x="114" y="43"/>
                </a:cubicBezTo>
                <a:cubicBezTo>
                  <a:pt x="125" y="50"/>
                  <a:pt x="125" y="50"/>
                  <a:pt x="125" y="50"/>
                </a:cubicBezTo>
                <a:cubicBezTo>
                  <a:pt x="172" y="118"/>
                  <a:pt x="172" y="118"/>
                  <a:pt x="172" y="118"/>
                </a:cubicBezTo>
                <a:cubicBezTo>
                  <a:pt x="174" y="124"/>
                  <a:pt x="174" y="124"/>
                  <a:pt x="174" y="124"/>
                </a:cubicBezTo>
                <a:cubicBezTo>
                  <a:pt x="174" y="128"/>
                  <a:pt x="174" y="131"/>
                  <a:pt x="174" y="13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64" tIns="34282" rIns="68564" bIns="34282" numCol="1" anchor="t" anchorCtr="0" compatLnSpc="1">
            <a:prstTxWarp prst="textNoShape">
              <a:avLst/>
            </a:prstTxWarp>
          </a:bodyPr>
          <a:lstStyle/>
          <a:p>
            <a:pPr defTabSz="914400">
              <a:defRPr/>
            </a:pPr>
            <a:endParaRPr lang="en-GB" sz="1600" kern="0" dirty="0">
              <a:solidFill>
                <a:srgbClr val="000000"/>
              </a:solidFill>
              <a:latin typeface="+mj-lt"/>
              <a:cs typeface="Arial" charset="0"/>
            </a:endParaRPr>
          </a:p>
        </p:txBody>
      </p:sp>
      <p:sp>
        <p:nvSpPr>
          <p:cNvPr id="92" name="Freeform 51">
            <a:extLst>
              <a:ext uri="{FF2B5EF4-FFF2-40B4-BE49-F238E27FC236}">
                <a16:creationId xmlns="" xmlns:a16="http://schemas.microsoft.com/office/drawing/2014/main" id="{89E7D740-0774-426E-AAC9-68FF2F6AB2CE}"/>
              </a:ext>
            </a:extLst>
          </p:cNvPr>
          <p:cNvSpPr>
            <a:spLocks/>
          </p:cNvSpPr>
          <p:nvPr/>
        </p:nvSpPr>
        <p:spPr bwMode="auto">
          <a:xfrm>
            <a:off x="4116721" y="3318581"/>
            <a:ext cx="107354" cy="190326"/>
          </a:xfrm>
          <a:custGeom>
            <a:avLst/>
            <a:gdLst>
              <a:gd name="T0" fmla="*/ 28 w 56"/>
              <a:gd name="T1" fmla="*/ 19 h 96"/>
              <a:gd name="T2" fmla="*/ 42 w 56"/>
              <a:gd name="T3" fmla="*/ 32 h 96"/>
              <a:gd name="T4" fmla="*/ 56 w 56"/>
              <a:gd name="T5" fmla="*/ 32 h 96"/>
              <a:gd name="T6" fmla="*/ 36 w 56"/>
              <a:gd name="T7" fmla="*/ 10 h 96"/>
              <a:gd name="T8" fmla="*/ 36 w 56"/>
              <a:gd name="T9" fmla="*/ 0 h 96"/>
              <a:gd name="T10" fmla="*/ 20 w 56"/>
              <a:gd name="T11" fmla="*/ 0 h 96"/>
              <a:gd name="T12" fmla="*/ 20 w 56"/>
              <a:gd name="T13" fmla="*/ 10 h 96"/>
              <a:gd name="T14" fmla="*/ 0 w 56"/>
              <a:gd name="T15" fmla="*/ 31 h 96"/>
              <a:gd name="T16" fmla="*/ 26 w 56"/>
              <a:gd name="T17" fmla="*/ 55 h 96"/>
              <a:gd name="T18" fmla="*/ 42 w 56"/>
              <a:gd name="T19" fmla="*/ 67 h 96"/>
              <a:gd name="T20" fmla="*/ 28 w 56"/>
              <a:gd name="T21" fmla="*/ 77 h 96"/>
              <a:gd name="T22" fmla="*/ 14 w 56"/>
              <a:gd name="T23" fmla="*/ 64 h 96"/>
              <a:gd name="T24" fmla="*/ 0 w 56"/>
              <a:gd name="T25" fmla="*/ 64 h 96"/>
              <a:gd name="T26" fmla="*/ 20 w 56"/>
              <a:gd name="T27" fmla="*/ 86 h 96"/>
              <a:gd name="T28" fmla="*/ 20 w 56"/>
              <a:gd name="T29" fmla="*/ 96 h 96"/>
              <a:gd name="T30" fmla="*/ 36 w 56"/>
              <a:gd name="T31" fmla="*/ 96 h 96"/>
              <a:gd name="T32" fmla="*/ 36 w 56"/>
              <a:gd name="T33" fmla="*/ 86 h 96"/>
              <a:gd name="T34" fmla="*/ 56 w 56"/>
              <a:gd name="T35" fmla="*/ 65 h 96"/>
              <a:gd name="T36" fmla="*/ 30 w 56"/>
              <a:gd name="T37" fmla="*/ 41 h 96"/>
              <a:gd name="T38" fmla="*/ 14 w 56"/>
              <a:gd name="T39" fmla="*/ 29 h 96"/>
              <a:gd name="T40" fmla="*/ 28 w 56"/>
              <a:gd name="T41" fmla="*/ 19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56" h="96">
                <a:moveTo>
                  <a:pt x="28" y="19"/>
                </a:moveTo>
                <a:cubicBezTo>
                  <a:pt x="37" y="19"/>
                  <a:pt x="42" y="27"/>
                  <a:pt x="42" y="32"/>
                </a:cubicBezTo>
                <a:cubicBezTo>
                  <a:pt x="56" y="32"/>
                  <a:pt x="56" y="32"/>
                  <a:pt x="56" y="32"/>
                </a:cubicBezTo>
                <a:cubicBezTo>
                  <a:pt x="56" y="22"/>
                  <a:pt x="48" y="13"/>
                  <a:pt x="36" y="10"/>
                </a:cubicBezTo>
                <a:cubicBezTo>
                  <a:pt x="36" y="0"/>
                  <a:pt x="36" y="0"/>
                  <a:pt x="36" y="0"/>
                </a:cubicBezTo>
                <a:cubicBezTo>
                  <a:pt x="20" y="0"/>
                  <a:pt x="20" y="0"/>
                  <a:pt x="20" y="0"/>
                </a:cubicBezTo>
                <a:cubicBezTo>
                  <a:pt x="20" y="10"/>
                  <a:pt x="20" y="10"/>
                  <a:pt x="20" y="10"/>
                </a:cubicBezTo>
                <a:cubicBezTo>
                  <a:pt x="2" y="13"/>
                  <a:pt x="0" y="26"/>
                  <a:pt x="0" y="31"/>
                </a:cubicBezTo>
                <a:cubicBezTo>
                  <a:pt x="0" y="39"/>
                  <a:pt x="3" y="49"/>
                  <a:pt x="26" y="55"/>
                </a:cubicBezTo>
                <a:cubicBezTo>
                  <a:pt x="36" y="58"/>
                  <a:pt x="42" y="60"/>
                  <a:pt x="42" y="67"/>
                </a:cubicBezTo>
                <a:cubicBezTo>
                  <a:pt x="42" y="72"/>
                  <a:pt x="37" y="77"/>
                  <a:pt x="28" y="77"/>
                </a:cubicBezTo>
                <a:cubicBezTo>
                  <a:pt x="16" y="77"/>
                  <a:pt x="14" y="69"/>
                  <a:pt x="14" y="64"/>
                </a:cubicBezTo>
                <a:cubicBezTo>
                  <a:pt x="0" y="64"/>
                  <a:pt x="0" y="64"/>
                  <a:pt x="0" y="64"/>
                </a:cubicBezTo>
                <a:cubicBezTo>
                  <a:pt x="0" y="68"/>
                  <a:pt x="2" y="83"/>
                  <a:pt x="20" y="86"/>
                </a:cubicBezTo>
                <a:cubicBezTo>
                  <a:pt x="20" y="96"/>
                  <a:pt x="20" y="96"/>
                  <a:pt x="20" y="96"/>
                </a:cubicBezTo>
                <a:cubicBezTo>
                  <a:pt x="36" y="96"/>
                  <a:pt x="36" y="96"/>
                  <a:pt x="36" y="96"/>
                </a:cubicBezTo>
                <a:cubicBezTo>
                  <a:pt x="36" y="86"/>
                  <a:pt x="36" y="86"/>
                  <a:pt x="36" y="86"/>
                </a:cubicBezTo>
                <a:cubicBezTo>
                  <a:pt x="54" y="83"/>
                  <a:pt x="56" y="70"/>
                  <a:pt x="56" y="65"/>
                </a:cubicBezTo>
                <a:cubicBezTo>
                  <a:pt x="56" y="53"/>
                  <a:pt x="46" y="46"/>
                  <a:pt x="30" y="41"/>
                </a:cubicBezTo>
                <a:cubicBezTo>
                  <a:pt x="22" y="38"/>
                  <a:pt x="14" y="35"/>
                  <a:pt x="14" y="29"/>
                </a:cubicBezTo>
                <a:cubicBezTo>
                  <a:pt x="14" y="24"/>
                  <a:pt x="19" y="19"/>
                  <a:pt x="28" y="1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64" tIns="34282" rIns="68564" bIns="34282" numCol="1" anchor="t" anchorCtr="0" compatLnSpc="1">
            <a:prstTxWarp prst="textNoShape">
              <a:avLst/>
            </a:prstTxWarp>
          </a:bodyPr>
          <a:lstStyle/>
          <a:p>
            <a:pPr defTabSz="914400">
              <a:defRPr/>
            </a:pPr>
            <a:endParaRPr lang="en-GB" sz="1600" kern="0" dirty="0">
              <a:solidFill>
                <a:srgbClr val="000000"/>
              </a:solidFill>
              <a:latin typeface="+mj-lt"/>
              <a:cs typeface="Arial" charset="0"/>
            </a:endParaRPr>
          </a:p>
        </p:txBody>
      </p:sp>
      <p:sp>
        <p:nvSpPr>
          <p:cNvPr id="93" name="Freeform 52">
            <a:extLst>
              <a:ext uri="{FF2B5EF4-FFF2-40B4-BE49-F238E27FC236}">
                <a16:creationId xmlns="" xmlns:a16="http://schemas.microsoft.com/office/drawing/2014/main" id="{543D3199-965F-408C-A4BD-19810D798C3B}"/>
              </a:ext>
            </a:extLst>
          </p:cNvPr>
          <p:cNvSpPr>
            <a:spLocks noEditPoints="1"/>
          </p:cNvSpPr>
          <p:nvPr/>
        </p:nvSpPr>
        <p:spPr bwMode="auto">
          <a:xfrm>
            <a:off x="3926131" y="3203585"/>
            <a:ext cx="495727" cy="419941"/>
          </a:xfrm>
          <a:custGeom>
            <a:avLst/>
            <a:gdLst>
              <a:gd name="T0" fmla="*/ 192 w 192"/>
              <a:gd name="T1" fmla="*/ 106 h 190"/>
              <a:gd name="T2" fmla="*/ 192 w 192"/>
              <a:gd name="T3" fmla="*/ 84 h 190"/>
              <a:gd name="T4" fmla="*/ 170 w 192"/>
              <a:gd name="T5" fmla="*/ 79 h 190"/>
              <a:gd name="T6" fmla="*/ 166 w 192"/>
              <a:gd name="T7" fmla="*/ 65 h 190"/>
              <a:gd name="T8" fmla="*/ 180 w 192"/>
              <a:gd name="T9" fmla="*/ 47 h 190"/>
              <a:gd name="T10" fmla="*/ 167 w 192"/>
              <a:gd name="T11" fmla="*/ 30 h 190"/>
              <a:gd name="T12" fmla="*/ 146 w 192"/>
              <a:gd name="T13" fmla="*/ 38 h 190"/>
              <a:gd name="T14" fmla="*/ 135 w 192"/>
              <a:gd name="T15" fmla="*/ 30 h 190"/>
              <a:gd name="T16" fmla="*/ 136 w 192"/>
              <a:gd name="T17" fmla="*/ 7 h 190"/>
              <a:gd name="T18" fmla="*/ 115 w 192"/>
              <a:gd name="T19" fmla="*/ 0 h 190"/>
              <a:gd name="T20" fmla="*/ 103 w 192"/>
              <a:gd name="T21" fmla="*/ 19 h 190"/>
              <a:gd name="T22" fmla="*/ 96 w 192"/>
              <a:gd name="T23" fmla="*/ 19 h 190"/>
              <a:gd name="T24" fmla="*/ 89 w 192"/>
              <a:gd name="T25" fmla="*/ 19 h 190"/>
              <a:gd name="T26" fmla="*/ 77 w 192"/>
              <a:gd name="T27" fmla="*/ 0 h 190"/>
              <a:gd name="T28" fmla="*/ 56 w 192"/>
              <a:gd name="T29" fmla="*/ 7 h 190"/>
              <a:gd name="T30" fmla="*/ 57 w 192"/>
              <a:gd name="T31" fmla="*/ 30 h 190"/>
              <a:gd name="T32" fmla="*/ 46 w 192"/>
              <a:gd name="T33" fmla="*/ 38 h 190"/>
              <a:gd name="T34" fmla="*/ 25 w 192"/>
              <a:gd name="T35" fmla="*/ 30 h 190"/>
              <a:gd name="T36" fmla="*/ 12 w 192"/>
              <a:gd name="T37" fmla="*/ 47 h 190"/>
              <a:gd name="T38" fmla="*/ 26 w 192"/>
              <a:gd name="T39" fmla="*/ 65 h 190"/>
              <a:gd name="T40" fmla="*/ 22 w 192"/>
              <a:gd name="T41" fmla="*/ 79 h 190"/>
              <a:gd name="T42" fmla="*/ 0 w 192"/>
              <a:gd name="T43" fmla="*/ 84 h 190"/>
              <a:gd name="T44" fmla="*/ 0 w 192"/>
              <a:gd name="T45" fmla="*/ 106 h 190"/>
              <a:gd name="T46" fmla="*/ 22 w 192"/>
              <a:gd name="T47" fmla="*/ 111 h 190"/>
              <a:gd name="T48" fmla="*/ 26 w 192"/>
              <a:gd name="T49" fmla="*/ 125 h 190"/>
              <a:gd name="T50" fmla="*/ 12 w 192"/>
              <a:gd name="T51" fmla="*/ 143 h 190"/>
              <a:gd name="T52" fmla="*/ 25 w 192"/>
              <a:gd name="T53" fmla="*/ 160 h 190"/>
              <a:gd name="T54" fmla="*/ 46 w 192"/>
              <a:gd name="T55" fmla="*/ 152 h 190"/>
              <a:gd name="T56" fmla="*/ 57 w 192"/>
              <a:gd name="T57" fmla="*/ 160 h 190"/>
              <a:gd name="T58" fmla="*/ 56 w 192"/>
              <a:gd name="T59" fmla="*/ 183 h 190"/>
              <a:gd name="T60" fmla="*/ 77 w 192"/>
              <a:gd name="T61" fmla="*/ 190 h 190"/>
              <a:gd name="T62" fmla="*/ 89 w 192"/>
              <a:gd name="T63" fmla="*/ 171 h 190"/>
              <a:gd name="T64" fmla="*/ 96 w 192"/>
              <a:gd name="T65" fmla="*/ 171 h 190"/>
              <a:gd name="T66" fmla="*/ 103 w 192"/>
              <a:gd name="T67" fmla="*/ 171 h 190"/>
              <a:gd name="T68" fmla="*/ 115 w 192"/>
              <a:gd name="T69" fmla="*/ 190 h 190"/>
              <a:gd name="T70" fmla="*/ 136 w 192"/>
              <a:gd name="T71" fmla="*/ 183 h 190"/>
              <a:gd name="T72" fmla="*/ 135 w 192"/>
              <a:gd name="T73" fmla="*/ 160 h 190"/>
              <a:gd name="T74" fmla="*/ 146 w 192"/>
              <a:gd name="T75" fmla="*/ 152 h 190"/>
              <a:gd name="T76" fmla="*/ 167 w 192"/>
              <a:gd name="T77" fmla="*/ 160 h 190"/>
              <a:gd name="T78" fmla="*/ 180 w 192"/>
              <a:gd name="T79" fmla="*/ 143 h 190"/>
              <a:gd name="T80" fmla="*/ 166 w 192"/>
              <a:gd name="T81" fmla="*/ 125 h 190"/>
              <a:gd name="T82" fmla="*/ 170 w 192"/>
              <a:gd name="T83" fmla="*/ 111 h 190"/>
              <a:gd name="T84" fmla="*/ 192 w 192"/>
              <a:gd name="T85" fmla="*/ 106 h 190"/>
              <a:gd name="T86" fmla="*/ 96 w 192"/>
              <a:gd name="T87" fmla="*/ 156 h 190"/>
              <a:gd name="T88" fmla="*/ 35 w 192"/>
              <a:gd name="T89" fmla="*/ 95 h 190"/>
              <a:gd name="T90" fmla="*/ 96 w 192"/>
              <a:gd name="T91" fmla="*/ 34 h 190"/>
              <a:gd name="T92" fmla="*/ 157 w 192"/>
              <a:gd name="T93" fmla="*/ 95 h 190"/>
              <a:gd name="T94" fmla="*/ 96 w 192"/>
              <a:gd name="T95" fmla="*/ 156 h 1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192" h="190">
                <a:moveTo>
                  <a:pt x="192" y="106"/>
                </a:moveTo>
                <a:cubicBezTo>
                  <a:pt x="192" y="84"/>
                  <a:pt x="192" y="84"/>
                  <a:pt x="192" y="84"/>
                </a:cubicBezTo>
                <a:cubicBezTo>
                  <a:pt x="170" y="79"/>
                  <a:pt x="170" y="79"/>
                  <a:pt x="170" y="79"/>
                </a:cubicBezTo>
                <a:cubicBezTo>
                  <a:pt x="169" y="74"/>
                  <a:pt x="168" y="69"/>
                  <a:pt x="166" y="65"/>
                </a:cubicBezTo>
                <a:cubicBezTo>
                  <a:pt x="180" y="47"/>
                  <a:pt x="180" y="47"/>
                  <a:pt x="180" y="47"/>
                </a:cubicBezTo>
                <a:cubicBezTo>
                  <a:pt x="167" y="30"/>
                  <a:pt x="167" y="30"/>
                  <a:pt x="167" y="30"/>
                </a:cubicBezTo>
                <a:cubicBezTo>
                  <a:pt x="146" y="38"/>
                  <a:pt x="146" y="38"/>
                  <a:pt x="146" y="38"/>
                </a:cubicBezTo>
                <a:cubicBezTo>
                  <a:pt x="143" y="35"/>
                  <a:pt x="139" y="32"/>
                  <a:pt x="135" y="30"/>
                </a:cubicBezTo>
                <a:cubicBezTo>
                  <a:pt x="136" y="7"/>
                  <a:pt x="136" y="7"/>
                  <a:pt x="136" y="7"/>
                </a:cubicBezTo>
                <a:cubicBezTo>
                  <a:pt x="115" y="0"/>
                  <a:pt x="115" y="0"/>
                  <a:pt x="115" y="0"/>
                </a:cubicBezTo>
                <a:cubicBezTo>
                  <a:pt x="103" y="19"/>
                  <a:pt x="103" y="19"/>
                  <a:pt x="103" y="19"/>
                </a:cubicBezTo>
                <a:cubicBezTo>
                  <a:pt x="101" y="19"/>
                  <a:pt x="98" y="19"/>
                  <a:pt x="96" y="19"/>
                </a:cubicBezTo>
                <a:cubicBezTo>
                  <a:pt x="94" y="19"/>
                  <a:pt x="91" y="19"/>
                  <a:pt x="89" y="19"/>
                </a:cubicBezTo>
                <a:cubicBezTo>
                  <a:pt x="77" y="0"/>
                  <a:pt x="77" y="0"/>
                  <a:pt x="77" y="0"/>
                </a:cubicBezTo>
                <a:cubicBezTo>
                  <a:pt x="56" y="7"/>
                  <a:pt x="56" y="7"/>
                  <a:pt x="56" y="7"/>
                </a:cubicBezTo>
                <a:cubicBezTo>
                  <a:pt x="57" y="30"/>
                  <a:pt x="57" y="30"/>
                  <a:pt x="57" y="30"/>
                </a:cubicBezTo>
                <a:cubicBezTo>
                  <a:pt x="53" y="32"/>
                  <a:pt x="49" y="35"/>
                  <a:pt x="46" y="38"/>
                </a:cubicBezTo>
                <a:cubicBezTo>
                  <a:pt x="25" y="30"/>
                  <a:pt x="25" y="30"/>
                  <a:pt x="25" y="30"/>
                </a:cubicBezTo>
                <a:cubicBezTo>
                  <a:pt x="12" y="47"/>
                  <a:pt x="12" y="47"/>
                  <a:pt x="12" y="47"/>
                </a:cubicBezTo>
                <a:cubicBezTo>
                  <a:pt x="26" y="65"/>
                  <a:pt x="26" y="65"/>
                  <a:pt x="26" y="65"/>
                </a:cubicBezTo>
                <a:cubicBezTo>
                  <a:pt x="24" y="69"/>
                  <a:pt x="23" y="74"/>
                  <a:pt x="22" y="79"/>
                </a:cubicBezTo>
                <a:cubicBezTo>
                  <a:pt x="0" y="84"/>
                  <a:pt x="0" y="84"/>
                  <a:pt x="0" y="84"/>
                </a:cubicBezTo>
                <a:cubicBezTo>
                  <a:pt x="0" y="106"/>
                  <a:pt x="0" y="106"/>
                  <a:pt x="0" y="106"/>
                </a:cubicBezTo>
                <a:cubicBezTo>
                  <a:pt x="22" y="111"/>
                  <a:pt x="22" y="111"/>
                  <a:pt x="22" y="111"/>
                </a:cubicBezTo>
                <a:cubicBezTo>
                  <a:pt x="23" y="116"/>
                  <a:pt x="24" y="121"/>
                  <a:pt x="26" y="125"/>
                </a:cubicBezTo>
                <a:cubicBezTo>
                  <a:pt x="12" y="143"/>
                  <a:pt x="12" y="143"/>
                  <a:pt x="12" y="143"/>
                </a:cubicBezTo>
                <a:cubicBezTo>
                  <a:pt x="25" y="160"/>
                  <a:pt x="25" y="160"/>
                  <a:pt x="25" y="160"/>
                </a:cubicBezTo>
                <a:cubicBezTo>
                  <a:pt x="46" y="152"/>
                  <a:pt x="46" y="152"/>
                  <a:pt x="46" y="152"/>
                </a:cubicBezTo>
                <a:cubicBezTo>
                  <a:pt x="49" y="155"/>
                  <a:pt x="53" y="158"/>
                  <a:pt x="57" y="160"/>
                </a:cubicBezTo>
                <a:cubicBezTo>
                  <a:pt x="56" y="183"/>
                  <a:pt x="56" y="183"/>
                  <a:pt x="56" y="183"/>
                </a:cubicBezTo>
                <a:cubicBezTo>
                  <a:pt x="77" y="190"/>
                  <a:pt x="77" y="190"/>
                  <a:pt x="77" y="190"/>
                </a:cubicBezTo>
                <a:cubicBezTo>
                  <a:pt x="89" y="171"/>
                  <a:pt x="89" y="171"/>
                  <a:pt x="89" y="171"/>
                </a:cubicBezTo>
                <a:cubicBezTo>
                  <a:pt x="91" y="171"/>
                  <a:pt x="94" y="171"/>
                  <a:pt x="96" y="171"/>
                </a:cubicBezTo>
                <a:cubicBezTo>
                  <a:pt x="98" y="171"/>
                  <a:pt x="101" y="171"/>
                  <a:pt x="103" y="171"/>
                </a:cubicBezTo>
                <a:cubicBezTo>
                  <a:pt x="115" y="190"/>
                  <a:pt x="115" y="190"/>
                  <a:pt x="115" y="190"/>
                </a:cubicBezTo>
                <a:cubicBezTo>
                  <a:pt x="136" y="183"/>
                  <a:pt x="136" y="183"/>
                  <a:pt x="136" y="183"/>
                </a:cubicBezTo>
                <a:cubicBezTo>
                  <a:pt x="135" y="160"/>
                  <a:pt x="135" y="160"/>
                  <a:pt x="135" y="160"/>
                </a:cubicBezTo>
                <a:cubicBezTo>
                  <a:pt x="139" y="158"/>
                  <a:pt x="143" y="155"/>
                  <a:pt x="146" y="152"/>
                </a:cubicBezTo>
                <a:cubicBezTo>
                  <a:pt x="167" y="160"/>
                  <a:pt x="167" y="160"/>
                  <a:pt x="167" y="160"/>
                </a:cubicBezTo>
                <a:cubicBezTo>
                  <a:pt x="180" y="143"/>
                  <a:pt x="180" y="143"/>
                  <a:pt x="180" y="143"/>
                </a:cubicBezTo>
                <a:cubicBezTo>
                  <a:pt x="166" y="125"/>
                  <a:pt x="166" y="125"/>
                  <a:pt x="166" y="125"/>
                </a:cubicBezTo>
                <a:cubicBezTo>
                  <a:pt x="168" y="121"/>
                  <a:pt x="169" y="116"/>
                  <a:pt x="170" y="111"/>
                </a:cubicBezTo>
                <a:lnTo>
                  <a:pt x="192" y="106"/>
                </a:lnTo>
                <a:close/>
                <a:moveTo>
                  <a:pt x="96" y="156"/>
                </a:moveTo>
                <a:cubicBezTo>
                  <a:pt x="62" y="156"/>
                  <a:pt x="35" y="129"/>
                  <a:pt x="35" y="95"/>
                </a:cubicBezTo>
                <a:cubicBezTo>
                  <a:pt x="35" y="61"/>
                  <a:pt x="62" y="34"/>
                  <a:pt x="96" y="34"/>
                </a:cubicBezTo>
                <a:cubicBezTo>
                  <a:pt x="130" y="34"/>
                  <a:pt x="157" y="61"/>
                  <a:pt x="157" y="95"/>
                </a:cubicBezTo>
                <a:cubicBezTo>
                  <a:pt x="157" y="129"/>
                  <a:pt x="130" y="156"/>
                  <a:pt x="96" y="156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64" tIns="34282" rIns="68564" bIns="34282" numCol="1" anchor="t" anchorCtr="0" compatLnSpc="1">
            <a:prstTxWarp prst="textNoShape">
              <a:avLst/>
            </a:prstTxWarp>
          </a:bodyPr>
          <a:lstStyle/>
          <a:p>
            <a:pPr defTabSz="914400">
              <a:defRPr/>
            </a:pPr>
            <a:endParaRPr lang="en-GB" sz="1600" kern="0" dirty="0">
              <a:solidFill>
                <a:srgbClr val="000000"/>
              </a:solidFill>
              <a:latin typeface="+mj-lt"/>
              <a:cs typeface="Arial" charset="0"/>
            </a:endParaRPr>
          </a:p>
        </p:txBody>
      </p:sp>
      <p:grpSp>
        <p:nvGrpSpPr>
          <p:cNvPr id="94" name="Group 93">
            <a:extLst>
              <a:ext uri="{FF2B5EF4-FFF2-40B4-BE49-F238E27FC236}">
                <a16:creationId xmlns="" xmlns:a16="http://schemas.microsoft.com/office/drawing/2014/main" id="{37C6ED0C-D281-4B45-8333-64BEA2FEB524}"/>
              </a:ext>
            </a:extLst>
          </p:cNvPr>
          <p:cNvGrpSpPr/>
          <p:nvPr/>
        </p:nvGrpSpPr>
        <p:grpSpPr>
          <a:xfrm>
            <a:off x="4351380" y="4933526"/>
            <a:ext cx="523836" cy="430450"/>
            <a:chOff x="3310760" y="2392596"/>
            <a:chExt cx="442149" cy="363325"/>
          </a:xfrm>
        </p:grpSpPr>
        <p:sp>
          <p:nvSpPr>
            <p:cNvPr id="95" name="Freeform 6">
              <a:extLst>
                <a:ext uri="{FF2B5EF4-FFF2-40B4-BE49-F238E27FC236}">
                  <a16:creationId xmlns="" xmlns:a16="http://schemas.microsoft.com/office/drawing/2014/main" id="{A93C472F-DA30-4A76-A854-095721616FC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634844" y="2514760"/>
              <a:ext cx="118065" cy="214228"/>
            </a:xfrm>
            <a:custGeom>
              <a:avLst/>
              <a:gdLst>
                <a:gd name="T0" fmla="*/ 110 w 274"/>
                <a:gd name="T1" fmla="*/ 159 h 515"/>
                <a:gd name="T2" fmla="*/ 84 w 274"/>
                <a:gd name="T3" fmla="*/ 96 h 515"/>
                <a:gd name="T4" fmla="*/ 119 w 274"/>
                <a:gd name="T5" fmla="*/ 24 h 515"/>
                <a:gd name="T6" fmla="*/ 85 w 274"/>
                <a:gd name="T7" fmla="*/ 44 h 515"/>
                <a:gd name="T8" fmla="*/ 63 w 274"/>
                <a:gd name="T9" fmla="*/ 96 h 515"/>
                <a:gd name="T10" fmla="*/ 104 w 274"/>
                <a:gd name="T11" fmla="*/ 162 h 515"/>
                <a:gd name="T12" fmla="*/ 100 w 274"/>
                <a:gd name="T13" fmla="*/ 340 h 515"/>
                <a:gd name="T14" fmla="*/ 122 w 274"/>
                <a:gd name="T15" fmla="*/ 191 h 515"/>
                <a:gd name="T16" fmla="*/ 60 w 274"/>
                <a:gd name="T17" fmla="*/ 462 h 515"/>
                <a:gd name="T18" fmla="*/ 52 w 274"/>
                <a:gd name="T19" fmla="*/ 431 h 515"/>
                <a:gd name="T20" fmla="*/ 78 w 274"/>
                <a:gd name="T21" fmla="*/ 405 h 515"/>
                <a:gd name="T22" fmla="*/ 213 w 274"/>
                <a:gd name="T23" fmla="*/ 394 h 515"/>
                <a:gd name="T24" fmla="*/ 25 w 274"/>
                <a:gd name="T25" fmla="*/ 439 h 515"/>
                <a:gd name="T26" fmla="*/ 60 w 274"/>
                <a:gd name="T27" fmla="*/ 462 h 515"/>
                <a:gd name="T28" fmla="*/ 54 w 274"/>
                <a:gd name="T29" fmla="*/ 488 h 515"/>
                <a:gd name="T30" fmla="*/ 26 w 274"/>
                <a:gd name="T31" fmla="*/ 492 h 515"/>
                <a:gd name="T32" fmla="*/ 70 w 274"/>
                <a:gd name="T33" fmla="*/ 515 h 515"/>
                <a:gd name="T34" fmla="*/ 20 w 274"/>
                <a:gd name="T35" fmla="*/ 515 h 515"/>
                <a:gd name="T36" fmla="*/ 8 w 274"/>
                <a:gd name="T37" fmla="*/ 510 h 515"/>
                <a:gd name="T38" fmla="*/ 4 w 274"/>
                <a:gd name="T39" fmla="*/ 499 h 515"/>
                <a:gd name="T40" fmla="*/ 8 w 274"/>
                <a:gd name="T41" fmla="*/ 470 h 515"/>
                <a:gd name="T42" fmla="*/ 2 w 274"/>
                <a:gd name="T43" fmla="*/ 443 h 515"/>
                <a:gd name="T44" fmla="*/ 42 w 274"/>
                <a:gd name="T45" fmla="*/ 383 h 515"/>
                <a:gd name="T46" fmla="*/ 37 w 274"/>
                <a:gd name="T47" fmla="*/ 371 h 515"/>
                <a:gd name="T48" fmla="*/ 55 w 274"/>
                <a:gd name="T49" fmla="*/ 360 h 515"/>
                <a:gd name="T50" fmla="*/ 56 w 274"/>
                <a:gd name="T51" fmla="*/ 338 h 515"/>
                <a:gd name="T52" fmla="*/ 69 w 274"/>
                <a:gd name="T53" fmla="*/ 164 h 515"/>
                <a:gd name="T54" fmla="*/ 69 w 274"/>
                <a:gd name="T55" fmla="*/ 28 h 515"/>
                <a:gd name="T56" fmla="*/ 137 w 274"/>
                <a:gd name="T57" fmla="*/ 0 h 515"/>
                <a:gd name="T58" fmla="*/ 205 w 274"/>
                <a:gd name="T59" fmla="*/ 28 h 515"/>
                <a:gd name="T60" fmla="*/ 205 w 274"/>
                <a:gd name="T61" fmla="*/ 28 h 515"/>
                <a:gd name="T62" fmla="*/ 205 w 274"/>
                <a:gd name="T63" fmla="*/ 163 h 515"/>
                <a:gd name="T64" fmla="*/ 173 w 274"/>
                <a:gd name="T65" fmla="*/ 185 h 515"/>
                <a:gd name="T66" fmla="*/ 221 w 274"/>
                <a:gd name="T67" fmla="*/ 346 h 515"/>
                <a:gd name="T68" fmla="*/ 219 w 274"/>
                <a:gd name="T69" fmla="*/ 360 h 515"/>
                <a:gd name="T70" fmla="*/ 226 w 274"/>
                <a:gd name="T71" fmla="*/ 360 h 515"/>
                <a:gd name="T72" fmla="*/ 236 w 274"/>
                <a:gd name="T73" fmla="*/ 375 h 515"/>
                <a:gd name="T74" fmla="*/ 271 w 274"/>
                <a:gd name="T75" fmla="*/ 431 h 515"/>
                <a:gd name="T76" fmla="*/ 272 w 274"/>
                <a:gd name="T77" fmla="*/ 442 h 515"/>
                <a:gd name="T78" fmla="*/ 266 w 274"/>
                <a:gd name="T79" fmla="*/ 470 h 515"/>
                <a:gd name="T80" fmla="*/ 270 w 274"/>
                <a:gd name="T81" fmla="*/ 499 h 515"/>
                <a:gd name="T82" fmla="*/ 265 w 274"/>
                <a:gd name="T83" fmla="*/ 511 h 515"/>
                <a:gd name="T84" fmla="*/ 70 w 274"/>
                <a:gd name="T85" fmla="*/ 515 h 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274" h="515">
                  <a:moveTo>
                    <a:pt x="104" y="162"/>
                  </a:moveTo>
                  <a:cubicBezTo>
                    <a:pt x="106" y="161"/>
                    <a:pt x="107" y="160"/>
                    <a:pt x="110" y="159"/>
                  </a:cubicBezTo>
                  <a:cubicBezTo>
                    <a:pt x="108" y="158"/>
                    <a:pt x="107" y="156"/>
                    <a:pt x="106" y="155"/>
                  </a:cubicBezTo>
                  <a:cubicBezTo>
                    <a:pt x="92" y="139"/>
                    <a:pt x="84" y="119"/>
                    <a:pt x="84" y="96"/>
                  </a:cubicBezTo>
                  <a:cubicBezTo>
                    <a:pt x="84" y="73"/>
                    <a:pt x="92" y="52"/>
                    <a:pt x="106" y="36"/>
                  </a:cubicBezTo>
                  <a:cubicBezTo>
                    <a:pt x="110" y="32"/>
                    <a:pt x="115" y="28"/>
                    <a:pt x="119" y="24"/>
                  </a:cubicBezTo>
                  <a:cubicBezTo>
                    <a:pt x="106" y="28"/>
                    <a:pt x="94" y="35"/>
                    <a:pt x="85" y="44"/>
                  </a:cubicBezTo>
                  <a:cubicBezTo>
                    <a:pt x="85" y="44"/>
                    <a:pt x="85" y="44"/>
                    <a:pt x="85" y="44"/>
                  </a:cubicBezTo>
                  <a:cubicBezTo>
                    <a:pt x="85" y="44"/>
                    <a:pt x="85" y="44"/>
                    <a:pt x="85" y="44"/>
                  </a:cubicBezTo>
                  <a:cubicBezTo>
                    <a:pt x="71" y="57"/>
                    <a:pt x="63" y="76"/>
                    <a:pt x="63" y="96"/>
                  </a:cubicBezTo>
                  <a:cubicBezTo>
                    <a:pt x="63" y="116"/>
                    <a:pt x="71" y="135"/>
                    <a:pt x="85" y="148"/>
                  </a:cubicBezTo>
                  <a:cubicBezTo>
                    <a:pt x="90" y="154"/>
                    <a:pt x="97" y="158"/>
                    <a:pt x="104" y="162"/>
                  </a:cubicBezTo>
                  <a:close/>
                  <a:moveTo>
                    <a:pt x="79" y="340"/>
                  </a:moveTo>
                  <a:cubicBezTo>
                    <a:pt x="100" y="340"/>
                    <a:pt x="100" y="340"/>
                    <a:pt x="100" y="340"/>
                  </a:cubicBezTo>
                  <a:cubicBezTo>
                    <a:pt x="115" y="305"/>
                    <a:pt x="131" y="230"/>
                    <a:pt x="133" y="191"/>
                  </a:cubicBezTo>
                  <a:cubicBezTo>
                    <a:pt x="131" y="191"/>
                    <a:pt x="124" y="191"/>
                    <a:pt x="122" y="191"/>
                  </a:cubicBezTo>
                  <a:cubicBezTo>
                    <a:pt x="119" y="247"/>
                    <a:pt x="97" y="298"/>
                    <a:pt x="79" y="340"/>
                  </a:cubicBezTo>
                  <a:close/>
                  <a:moveTo>
                    <a:pt x="60" y="462"/>
                  </a:moveTo>
                  <a:cubicBezTo>
                    <a:pt x="51" y="442"/>
                    <a:pt x="51" y="442"/>
                    <a:pt x="51" y="442"/>
                  </a:cubicBezTo>
                  <a:cubicBezTo>
                    <a:pt x="49" y="438"/>
                    <a:pt x="49" y="434"/>
                    <a:pt x="52" y="431"/>
                  </a:cubicBezTo>
                  <a:cubicBezTo>
                    <a:pt x="69" y="409"/>
                    <a:pt x="69" y="409"/>
                    <a:pt x="69" y="409"/>
                  </a:cubicBezTo>
                  <a:cubicBezTo>
                    <a:pt x="71" y="406"/>
                    <a:pt x="75" y="405"/>
                    <a:pt x="78" y="405"/>
                  </a:cubicBezTo>
                  <a:cubicBezTo>
                    <a:pt x="221" y="404"/>
                    <a:pt x="221" y="404"/>
                    <a:pt x="221" y="404"/>
                  </a:cubicBezTo>
                  <a:cubicBezTo>
                    <a:pt x="213" y="394"/>
                    <a:pt x="213" y="394"/>
                    <a:pt x="213" y="394"/>
                  </a:cubicBezTo>
                  <a:cubicBezTo>
                    <a:pt x="61" y="394"/>
                    <a:pt x="61" y="394"/>
                    <a:pt x="61" y="394"/>
                  </a:cubicBezTo>
                  <a:cubicBezTo>
                    <a:pt x="25" y="439"/>
                    <a:pt x="25" y="439"/>
                    <a:pt x="25" y="439"/>
                  </a:cubicBezTo>
                  <a:cubicBezTo>
                    <a:pt x="36" y="462"/>
                    <a:pt x="36" y="462"/>
                    <a:pt x="36" y="462"/>
                  </a:cubicBezTo>
                  <a:cubicBezTo>
                    <a:pt x="60" y="462"/>
                    <a:pt x="60" y="462"/>
                    <a:pt x="60" y="462"/>
                  </a:cubicBezTo>
                  <a:close/>
                  <a:moveTo>
                    <a:pt x="54" y="492"/>
                  </a:moveTo>
                  <a:cubicBezTo>
                    <a:pt x="54" y="488"/>
                    <a:pt x="54" y="488"/>
                    <a:pt x="54" y="488"/>
                  </a:cubicBezTo>
                  <a:cubicBezTo>
                    <a:pt x="26" y="488"/>
                    <a:pt x="26" y="488"/>
                    <a:pt x="26" y="488"/>
                  </a:cubicBezTo>
                  <a:cubicBezTo>
                    <a:pt x="26" y="492"/>
                    <a:pt x="26" y="492"/>
                    <a:pt x="26" y="492"/>
                  </a:cubicBezTo>
                  <a:cubicBezTo>
                    <a:pt x="54" y="492"/>
                    <a:pt x="54" y="492"/>
                    <a:pt x="54" y="492"/>
                  </a:cubicBezTo>
                  <a:close/>
                  <a:moveTo>
                    <a:pt x="70" y="515"/>
                  </a:moveTo>
                  <a:cubicBezTo>
                    <a:pt x="70" y="515"/>
                    <a:pt x="70" y="515"/>
                    <a:pt x="70" y="515"/>
                  </a:cubicBezTo>
                  <a:cubicBezTo>
                    <a:pt x="20" y="515"/>
                    <a:pt x="20" y="515"/>
                    <a:pt x="20" y="515"/>
                  </a:cubicBezTo>
                  <a:cubicBezTo>
                    <a:pt x="15" y="515"/>
                    <a:pt x="11" y="513"/>
                    <a:pt x="8" y="510"/>
                  </a:cubicBezTo>
                  <a:cubicBezTo>
                    <a:pt x="8" y="510"/>
                    <a:pt x="8" y="510"/>
                    <a:pt x="8" y="510"/>
                  </a:cubicBezTo>
                  <a:cubicBezTo>
                    <a:pt x="8" y="510"/>
                    <a:pt x="8" y="510"/>
                    <a:pt x="8" y="510"/>
                  </a:cubicBezTo>
                  <a:cubicBezTo>
                    <a:pt x="5" y="507"/>
                    <a:pt x="4" y="503"/>
                    <a:pt x="4" y="499"/>
                  </a:cubicBezTo>
                  <a:cubicBezTo>
                    <a:pt x="4" y="482"/>
                    <a:pt x="4" y="482"/>
                    <a:pt x="4" y="482"/>
                  </a:cubicBezTo>
                  <a:cubicBezTo>
                    <a:pt x="4" y="477"/>
                    <a:pt x="5" y="473"/>
                    <a:pt x="8" y="470"/>
                  </a:cubicBezTo>
                  <a:cubicBezTo>
                    <a:pt x="10" y="469"/>
                    <a:pt x="12" y="467"/>
                    <a:pt x="14" y="467"/>
                  </a:cubicBezTo>
                  <a:cubicBezTo>
                    <a:pt x="2" y="443"/>
                    <a:pt x="2" y="443"/>
                    <a:pt x="2" y="443"/>
                  </a:cubicBezTo>
                  <a:cubicBezTo>
                    <a:pt x="0" y="439"/>
                    <a:pt x="1" y="434"/>
                    <a:pt x="3" y="431"/>
                  </a:cubicBezTo>
                  <a:cubicBezTo>
                    <a:pt x="42" y="383"/>
                    <a:pt x="42" y="383"/>
                    <a:pt x="42" y="383"/>
                  </a:cubicBezTo>
                  <a:cubicBezTo>
                    <a:pt x="39" y="376"/>
                    <a:pt x="39" y="376"/>
                    <a:pt x="39" y="376"/>
                  </a:cubicBezTo>
                  <a:cubicBezTo>
                    <a:pt x="38" y="374"/>
                    <a:pt x="37" y="372"/>
                    <a:pt x="37" y="371"/>
                  </a:cubicBezTo>
                  <a:cubicBezTo>
                    <a:pt x="37" y="364"/>
                    <a:pt x="42" y="360"/>
                    <a:pt x="48" y="360"/>
                  </a:cubicBezTo>
                  <a:cubicBezTo>
                    <a:pt x="55" y="360"/>
                    <a:pt x="55" y="360"/>
                    <a:pt x="55" y="360"/>
                  </a:cubicBezTo>
                  <a:cubicBezTo>
                    <a:pt x="52" y="356"/>
                    <a:pt x="50" y="351"/>
                    <a:pt x="52" y="347"/>
                  </a:cubicBezTo>
                  <a:cubicBezTo>
                    <a:pt x="56" y="338"/>
                    <a:pt x="56" y="338"/>
                    <a:pt x="56" y="338"/>
                  </a:cubicBezTo>
                  <a:cubicBezTo>
                    <a:pt x="75" y="295"/>
                    <a:pt x="98" y="241"/>
                    <a:pt x="101" y="185"/>
                  </a:cubicBezTo>
                  <a:cubicBezTo>
                    <a:pt x="89" y="180"/>
                    <a:pt x="78" y="173"/>
                    <a:pt x="69" y="164"/>
                  </a:cubicBezTo>
                  <a:cubicBezTo>
                    <a:pt x="52" y="146"/>
                    <a:pt x="41" y="123"/>
                    <a:pt x="41" y="96"/>
                  </a:cubicBezTo>
                  <a:cubicBezTo>
                    <a:pt x="41" y="70"/>
                    <a:pt x="52" y="46"/>
                    <a:pt x="69" y="28"/>
                  </a:cubicBezTo>
                  <a:cubicBezTo>
                    <a:pt x="69" y="28"/>
                    <a:pt x="69" y="28"/>
                    <a:pt x="69" y="28"/>
                  </a:cubicBezTo>
                  <a:cubicBezTo>
                    <a:pt x="87" y="11"/>
                    <a:pt x="111" y="0"/>
                    <a:pt x="137" y="0"/>
                  </a:cubicBezTo>
                  <a:cubicBezTo>
                    <a:pt x="163" y="0"/>
                    <a:pt x="187" y="11"/>
                    <a:pt x="205" y="28"/>
                  </a:cubicBezTo>
                  <a:cubicBezTo>
                    <a:pt x="205" y="28"/>
                    <a:pt x="205" y="28"/>
                    <a:pt x="205" y="28"/>
                  </a:cubicBezTo>
                  <a:cubicBezTo>
                    <a:pt x="205" y="28"/>
                    <a:pt x="205" y="28"/>
                    <a:pt x="205" y="28"/>
                  </a:cubicBezTo>
                  <a:cubicBezTo>
                    <a:pt x="205" y="28"/>
                    <a:pt x="205" y="28"/>
                    <a:pt x="205" y="28"/>
                  </a:cubicBezTo>
                  <a:cubicBezTo>
                    <a:pt x="222" y="46"/>
                    <a:pt x="233" y="70"/>
                    <a:pt x="233" y="96"/>
                  </a:cubicBezTo>
                  <a:cubicBezTo>
                    <a:pt x="233" y="122"/>
                    <a:pt x="222" y="146"/>
                    <a:pt x="205" y="163"/>
                  </a:cubicBezTo>
                  <a:cubicBezTo>
                    <a:pt x="205" y="164"/>
                    <a:pt x="205" y="164"/>
                    <a:pt x="205" y="164"/>
                  </a:cubicBezTo>
                  <a:cubicBezTo>
                    <a:pt x="196" y="173"/>
                    <a:pt x="185" y="180"/>
                    <a:pt x="173" y="185"/>
                  </a:cubicBezTo>
                  <a:cubicBezTo>
                    <a:pt x="175" y="242"/>
                    <a:pt x="197" y="292"/>
                    <a:pt x="216" y="333"/>
                  </a:cubicBezTo>
                  <a:cubicBezTo>
                    <a:pt x="217" y="335"/>
                    <a:pt x="217" y="337"/>
                    <a:pt x="221" y="346"/>
                  </a:cubicBezTo>
                  <a:cubicBezTo>
                    <a:pt x="222" y="348"/>
                    <a:pt x="223" y="350"/>
                    <a:pt x="223" y="351"/>
                  </a:cubicBezTo>
                  <a:cubicBezTo>
                    <a:pt x="223" y="355"/>
                    <a:pt x="221" y="358"/>
                    <a:pt x="219" y="360"/>
                  </a:cubicBezTo>
                  <a:cubicBezTo>
                    <a:pt x="226" y="360"/>
                    <a:pt x="226" y="360"/>
                    <a:pt x="226" y="360"/>
                  </a:cubicBezTo>
                  <a:cubicBezTo>
                    <a:pt x="226" y="360"/>
                    <a:pt x="226" y="360"/>
                    <a:pt x="226" y="360"/>
                  </a:cubicBezTo>
                  <a:cubicBezTo>
                    <a:pt x="227" y="360"/>
                    <a:pt x="229" y="360"/>
                    <a:pt x="230" y="361"/>
                  </a:cubicBezTo>
                  <a:cubicBezTo>
                    <a:pt x="236" y="363"/>
                    <a:pt x="238" y="370"/>
                    <a:pt x="236" y="375"/>
                  </a:cubicBezTo>
                  <a:cubicBezTo>
                    <a:pt x="232" y="383"/>
                    <a:pt x="232" y="383"/>
                    <a:pt x="232" y="383"/>
                  </a:cubicBezTo>
                  <a:cubicBezTo>
                    <a:pt x="271" y="431"/>
                    <a:pt x="271" y="431"/>
                    <a:pt x="271" y="431"/>
                  </a:cubicBezTo>
                  <a:cubicBezTo>
                    <a:pt x="271" y="431"/>
                    <a:pt x="271" y="431"/>
                    <a:pt x="271" y="431"/>
                  </a:cubicBezTo>
                  <a:cubicBezTo>
                    <a:pt x="273" y="434"/>
                    <a:pt x="274" y="438"/>
                    <a:pt x="272" y="442"/>
                  </a:cubicBezTo>
                  <a:cubicBezTo>
                    <a:pt x="260" y="467"/>
                    <a:pt x="260" y="467"/>
                    <a:pt x="260" y="467"/>
                  </a:cubicBezTo>
                  <a:cubicBezTo>
                    <a:pt x="262" y="467"/>
                    <a:pt x="264" y="469"/>
                    <a:pt x="266" y="470"/>
                  </a:cubicBezTo>
                  <a:cubicBezTo>
                    <a:pt x="269" y="473"/>
                    <a:pt x="270" y="477"/>
                    <a:pt x="270" y="482"/>
                  </a:cubicBezTo>
                  <a:cubicBezTo>
                    <a:pt x="270" y="499"/>
                    <a:pt x="270" y="499"/>
                    <a:pt x="270" y="499"/>
                  </a:cubicBezTo>
                  <a:cubicBezTo>
                    <a:pt x="270" y="503"/>
                    <a:pt x="268" y="507"/>
                    <a:pt x="266" y="510"/>
                  </a:cubicBezTo>
                  <a:cubicBezTo>
                    <a:pt x="265" y="510"/>
                    <a:pt x="265" y="510"/>
                    <a:pt x="265" y="511"/>
                  </a:cubicBezTo>
                  <a:cubicBezTo>
                    <a:pt x="262" y="513"/>
                    <a:pt x="258" y="515"/>
                    <a:pt x="254" y="515"/>
                  </a:cubicBezTo>
                  <a:cubicBezTo>
                    <a:pt x="70" y="515"/>
                    <a:pt x="70" y="515"/>
                    <a:pt x="70" y="515"/>
                  </a:cubicBezTo>
                  <a:close/>
                </a:path>
              </a:pathLst>
            </a:custGeom>
            <a:solidFill>
              <a:sysClr val="window" lastClr="FFFFFF"/>
            </a:solidFill>
            <a:ln w="9525">
              <a:noFill/>
              <a:round/>
              <a:headEnd/>
              <a:tailEnd/>
            </a:ln>
            <a:extLst/>
          </p:spPr>
          <p:txBody>
            <a:bodyPr vert="horz" wrap="square" lIns="68564" tIns="34282" rIns="68564" bIns="34282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cs typeface="Arial" charset="0"/>
              </a:endParaRPr>
            </a:p>
          </p:txBody>
        </p:sp>
        <p:sp>
          <p:nvSpPr>
            <p:cNvPr id="96" name="Freeform 7">
              <a:extLst>
                <a:ext uri="{FF2B5EF4-FFF2-40B4-BE49-F238E27FC236}">
                  <a16:creationId xmlns="" xmlns:a16="http://schemas.microsoft.com/office/drawing/2014/main" id="{57A5D97B-D180-4F4C-BC31-F35CC353917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310760" y="2514760"/>
              <a:ext cx="108211" cy="214228"/>
            </a:xfrm>
            <a:custGeom>
              <a:avLst/>
              <a:gdLst>
                <a:gd name="T0" fmla="*/ 110 w 251"/>
                <a:gd name="T1" fmla="*/ 159 h 515"/>
                <a:gd name="T2" fmla="*/ 84 w 251"/>
                <a:gd name="T3" fmla="*/ 96 h 515"/>
                <a:gd name="T4" fmla="*/ 119 w 251"/>
                <a:gd name="T5" fmla="*/ 24 h 515"/>
                <a:gd name="T6" fmla="*/ 85 w 251"/>
                <a:gd name="T7" fmla="*/ 44 h 515"/>
                <a:gd name="T8" fmla="*/ 63 w 251"/>
                <a:gd name="T9" fmla="*/ 96 h 515"/>
                <a:gd name="T10" fmla="*/ 104 w 251"/>
                <a:gd name="T11" fmla="*/ 162 h 515"/>
                <a:gd name="T12" fmla="*/ 100 w 251"/>
                <a:gd name="T13" fmla="*/ 340 h 515"/>
                <a:gd name="T14" fmla="*/ 122 w 251"/>
                <a:gd name="T15" fmla="*/ 191 h 515"/>
                <a:gd name="T16" fmla="*/ 60 w 251"/>
                <a:gd name="T17" fmla="*/ 462 h 515"/>
                <a:gd name="T18" fmla="*/ 52 w 251"/>
                <a:gd name="T19" fmla="*/ 431 h 515"/>
                <a:gd name="T20" fmla="*/ 78 w 251"/>
                <a:gd name="T21" fmla="*/ 405 h 515"/>
                <a:gd name="T22" fmla="*/ 213 w 251"/>
                <a:gd name="T23" fmla="*/ 394 h 515"/>
                <a:gd name="T24" fmla="*/ 25 w 251"/>
                <a:gd name="T25" fmla="*/ 439 h 515"/>
                <a:gd name="T26" fmla="*/ 60 w 251"/>
                <a:gd name="T27" fmla="*/ 462 h 515"/>
                <a:gd name="T28" fmla="*/ 54 w 251"/>
                <a:gd name="T29" fmla="*/ 488 h 515"/>
                <a:gd name="T30" fmla="*/ 26 w 251"/>
                <a:gd name="T31" fmla="*/ 492 h 515"/>
                <a:gd name="T32" fmla="*/ 70 w 251"/>
                <a:gd name="T33" fmla="*/ 515 h 515"/>
                <a:gd name="T34" fmla="*/ 20 w 251"/>
                <a:gd name="T35" fmla="*/ 515 h 515"/>
                <a:gd name="T36" fmla="*/ 8 w 251"/>
                <a:gd name="T37" fmla="*/ 510 h 515"/>
                <a:gd name="T38" fmla="*/ 4 w 251"/>
                <a:gd name="T39" fmla="*/ 499 h 515"/>
                <a:gd name="T40" fmla="*/ 8 w 251"/>
                <a:gd name="T41" fmla="*/ 470 h 515"/>
                <a:gd name="T42" fmla="*/ 2 w 251"/>
                <a:gd name="T43" fmla="*/ 443 h 515"/>
                <a:gd name="T44" fmla="*/ 42 w 251"/>
                <a:gd name="T45" fmla="*/ 383 h 515"/>
                <a:gd name="T46" fmla="*/ 37 w 251"/>
                <a:gd name="T47" fmla="*/ 371 h 515"/>
                <a:gd name="T48" fmla="*/ 55 w 251"/>
                <a:gd name="T49" fmla="*/ 360 h 515"/>
                <a:gd name="T50" fmla="*/ 56 w 251"/>
                <a:gd name="T51" fmla="*/ 338 h 515"/>
                <a:gd name="T52" fmla="*/ 69 w 251"/>
                <a:gd name="T53" fmla="*/ 164 h 515"/>
                <a:gd name="T54" fmla="*/ 69 w 251"/>
                <a:gd name="T55" fmla="*/ 28 h 515"/>
                <a:gd name="T56" fmla="*/ 137 w 251"/>
                <a:gd name="T57" fmla="*/ 0 h 515"/>
                <a:gd name="T58" fmla="*/ 205 w 251"/>
                <a:gd name="T59" fmla="*/ 28 h 515"/>
                <a:gd name="T60" fmla="*/ 205 w 251"/>
                <a:gd name="T61" fmla="*/ 28 h 515"/>
                <a:gd name="T62" fmla="*/ 205 w 251"/>
                <a:gd name="T63" fmla="*/ 163 h 515"/>
                <a:gd name="T64" fmla="*/ 173 w 251"/>
                <a:gd name="T65" fmla="*/ 185 h 515"/>
                <a:gd name="T66" fmla="*/ 221 w 251"/>
                <a:gd name="T67" fmla="*/ 346 h 515"/>
                <a:gd name="T68" fmla="*/ 219 w 251"/>
                <a:gd name="T69" fmla="*/ 360 h 515"/>
                <a:gd name="T70" fmla="*/ 226 w 251"/>
                <a:gd name="T71" fmla="*/ 360 h 515"/>
                <a:gd name="T72" fmla="*/ 236 w 251"/>
                <a:gd name="T73" fmla="*/ 375 h 515"/>
                <a:gd name="T74" fmla="*/ 251 w 251"/>
                <a:gd name="T75" fmla="*/ 406 h 515"/>
                <a:gd name="T76" fmla="*/ 224 w 251"/>
                <a:gd name="T77" fmla="*/ 505 h 515"/>
                <a:gd name="T78" fmla="*/ 70 w 251"/>
                <a:gd name="T79" fmla="*/ 515 h 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251" h="515">
                  <a:moveTo>
                    <a:pt x="104" y="162"/>
                  </a:moveTo>
                  <a:cubicBezTo>
                    <a:pt x="106" y="161"/>
                    <a:pt x="107" y="160"/>
                    <a:pt x="110" y="159"/>
                  </a:cubicBezTo>
                  <a:cubicBezTo>
                    <a:pt x="108" y="158"/>
                    <a:pt x="107" y="156"/>
                    <a:pt x="106" y="155"/>
                  </a:cubicBezTo>
                  <a:cubicBezTo>
                    <a:pt x="92" y="139"/>
                    <a:pt x="84" y="119"/>
                    <a:pt x="84" y="96"/>
                  </a:cubicBezTo>
                  <a:cubicBezTo>
                    <a:pt x="84" y="73"/>
                    <a:pt x="92" y="52"/>
                    <a:pt x="106" y="36"/>
                  </a:cubicBezTo>
                  <a:cubicBezTo>
                    <a:pt x="110" y="32"/>
                    <a:pt x="115" y="28"/>
                    <a:pt x="119" y="24"/>
                  </a:cubicBezTo>
                  <a:cubicBezTo>
                    <a:pt x="106" y="28"/>
                    <a:pt x="94" y="35"/>
                    <a:pt x="85" y="44"/>
                  </a:cubicBezTo>
                  <a:cubicBezTo>
                    <a:pt x="85" y="44"/>
                    <a:pt x="85" y="44"/>
                    <a:pt x="85" y="44"/>
                  </a:cubicBezTo>
                  <a:cubicBezTo>
                    <a:pt x="85" y="44"/>
                    <a:pt x="85" y="44"/>
                    <a:pt x="85" y="44"/>
                  </a:cubicBezTo>
                  <a:cubicBezTo>
                    <a:pt x="72" y="57"/>
                    <a:pt x="63" y="76"/>
                    <a:pt x="63" y="96"/>
                  </a:cubicBezTo>
                  <a:cubicBezTo>
                    <a:pt x="63" y="116"/>
                    <a:pt x="72" y="135"/>
                    <a:pt x="85" y="148"/>
                  </a:cubicBezTo>
                  <a:cubicBezTo>
                    <a:pt x="90" y="154"/>
                    <a:pt x="97" y="158"/>
                    <a:pt x="104" y="162"/>
                  </a:cubicBezTo>
                  <a:close/>
                  <a:moveTo>
                    <a:pt x="79" y="340"/>
                  </a:moveTo>
                  <a:cubicBezTo>
                    <a:pt x="100" y="340"/>
                    <a:pt x="100" y="340"/>
                    <a:pt x="100" y="340"/>
                  </a:cubicBezTo>
                  <a:cubicBezTo>
                    <a:pt x="115" y="305"/>
                    <a:pt x="131" y="230"/>
                    <a:pt x="133" y="191"/>
                  </a:cubicBezTo>
                  <a:cubicBezTo>
                    <a:pt x="131" y="191"/>
                    <a:pt x="124" y="191"/>
                    <a:pt x="122" y="191"/>
                  </a:cubicBezTo>
                  <a:cubicBezTo>
                    <a:pt x="119" y="247"/>
                    <a:pt x="97" y="298"/>
                    <a:pt x="79" y="340"/>
                  </a:cubicBezTo>
                  <a:close/>
                  <a:moveTo>
                    <a:pt x="60" y="462"/>
                  </a:moveTo>
                  <a:cubicBezTo>
                    <a:pt x="51" y="442"/>
                    <a:pt x="51" y="442"/>
                    <a:pt x="51" y="442"/>
                  </a:cubicBezTo>
                  <a:cubicBezTo>
                    <a:pt x="49" y="438"/>
                    <a:pt x="49" y="434"/>
                    <a:pt x="52" y="431"/>
                  </a:cubicBezTo>
                  <a:cubicBezTo>
                    <a:pt x="69" y="409"/>
                    <a:pt x="69" y="409"/>
                    <a:pt x="69" y="409"/>
                  </a:cubicBezTo>
                  <a:cubicBezTo>
                    <a:pt x="72" y="406"/>
                    <a:pt x="75" y="405"/>
                    <a:pt x="78" y="405"/>
                  </a:cubicBezTo>
                  <a:cubicBezTo>
                    <a:pt x="221" y="404"/>
                    <a:pt x="221" y="404"/>
                    <a:pt x="221" y="404"/>
                  </a:cubicBezTo>
                  <a:cubicBezTo>
                    <a:pt x="213" y="394"/>
                    <a:pt x="213" y="394"/>
                    <a:pt x="213" y="394"/>
                  </a:cubicBezTo>
                  <a:cubicBezTo>
                    <a:pt x="61" y="394"/>
                    <a:pt x="61" y="394"/>
                    <a:pt x="61" y="394"/>
                  </a:cubicBezTo>
                  <a:cubicBezTo>
                    <a:pt x="25" y="439"/>
                    <a:pt x="25" y="439"/>
                    <a:pt x="25" y="439"/>
                  </a:cubicBezTo>
                  <a:cubicBezTo>
                    <a:pt x="37" y="462"/>
                    <a:pt x="37" y="462"/>
                    <a:pt x="37" y="462"/>
                  </a:cubicBezTo>
                  <a:cubicBezTo>
                    <a:pt x="60" y="462"/>
                    <a:pt x="60" y="462"/>
                    <a:pt x="60" y="462"/>
                  </a:cubicBezTo>
                  <a:close/>
                  <a:moveTo>
                    <a:pt x="54" y="492"/>
                  </a:moveTo>
                  <a:cubicBezTo>
                    <a:pt x="54" y="488"/>
                    <a:pt x="54" y="488"/>
                    <a:pt x="54" y="488"/>
                  </a:cubicBezTo>
                  <a:cubicBezTo>
                    <a:pt x="26" y="488"/>
                    <a:pt x="26" y="488"/>
                    <a:pt x="26" y="488"/>
                  </a:cubicBezTo>
                  <a:cubicBezTo>
                    <a:pt x="26" y="492"/>
                    <a:pt x="26" y="492"/>
                    <a:pt x="26" y="492"/>
                  </a:cubicBezTo>
                  <a:cubicBezTo>
                    <a:pt x="54" y="492"/>
                    <a:pt x="54" y="492"/>
                    <a:pt x="54" y="492"/>
                  </a:cubicBezTo>
                  <a:close/>
                  <a:moveTo>
                    <a:pt x="70" y="515"/>
                  </a:moveTo>
                  <a:cubicBezTo>
                    <a:pt x="70" y="515"/>
                    <a:pt x="70" y="515"/>
                    <a:pt x="70" y="515"/>
                  </a:cubicBezTo>
                  <a:cubicBezTo>
                    <a:pt x="20" y="515"/>
                    <a:pt x="20" y="515"/>
                    <a:pt x="20" y="515"/>
                  </a:cubicBezTo>
                  <a:cubicBezTo>
                    <a:pt x="15" y="515"/>
                    <a:pt x="11" y="513"/>
                    <a:pt x="8" y="510"/>
                  </a:cubicBezTo>
                  <a:cubicBezTo>
                    <a:pt x="8" y="510"/>
                    <a:pt x="8" y="510"/>
                    <a:pt x="8" y="510"/>
                  </a:cubicBezTo>
                  <a:cubicBezTo>
                    <a:pt x="8" y="510"/>
                    <a:pt x="8" y="510"/>
                    <a:pt x="8" y="510"/>
                  </a:cubicBezTo>
                  <a:cubicBezTo>
                    <a:pt x="5" y="507"/>
                    <a:pt x="4" y="503"/>
                    <a:pt x="4" y="499"/>
                  </a:cubicBezTo>
                  <a:cubicBezTo>
                    <a:pt x="4" y="482"/>
                    <a:pt x="4" y="482"/>
                    <a:pt x="4" y="482"/>
                  </a:cubicBezTo>
                  <a:cubicBezTo>
                    <a:pt x="4" y="477"/>
                    <a:pt x="5" y="473"/>
                    <a:pt x="8" y="470"/>
                  </a:cubicBezTo>
                  <a:cubicBezTo>
                    <a:pt x="10" y="469"/>
                    <a:pt x="12" y="467"/>
                    <a:pt x="14" y="467"/>
                  </a:cubicBezTo>
                  <a:cubicBezTo>
                    <a:pt x="2" y="443"/>
                    <a:pt x="2" y="443"/>
                    <a:pt x="2" y="443"/>
                  </a:cubicBezTo>
                  <a:cubicBezTo>
                    <a:pt x="0" y="439"/>
                    <a:pt x="1" y="434"/>
                    <a:pt x="3" y="431"/>
                  </a:cubicBezTo>
                  <a:cubicBezTo>
                    <a:pt x="42" y="383"/>
                    <a:pt x="42" y="383"/>
                    <a:pt x="42" y="383"/>
                  </a:cubicBezTo>
                  <a:cubicBezTo>
                    <a:pt x="39" y="376"/>
                    <a:pt x="39" y="376"/>
                    <a:pt x="39" y="376"/>
                  </a:cubicBezTo>
                  <a:cubicBezTo>
                    <a:pt x="38" y="374"/>
                    <a:pt x="37" y="372"/>
                    <a:pt x="37" y="371"/>
                  </a:cubicBezTo>
                  <a:cubicBezTo>
                    <a:pt x="37" y="364"/>
                    <a:pt x="42" y="360"/>
                    <a:pt x="48" y="360"/>
                  </a:cubicBezTo>
                  <a:cubicBezTo>
                    <a:pt x="55" y="360"/>
                    <a:pt x="55" y="360"/>
                    <a:pt x="55" y="360"/>
                  </a:cubicBezTo>
                  <a:cubicBezTo>
                    <a:pt x="52" y="356"/>
                    <a:pt x="50" y="351"/>
                    <a:pt x="52" y="347"/>
                  </a:cubicBezTo>
                  <a:cubicBezTo>
                    <a:pt x="56" y="338"/>
                    <a:pt x="56" y="338"/>
                    <a:pt x="56" y="338"/>
                  </a:cubicBezTo>
                  <a:cubicBezTo>
                    <a:pt x="75" y="295"/>
                    <a:pt x="98" y="241"/>
                    <a:pt x="101" y="185"/>
                  </a:cubicBezTo>
                  <a:cubicBezTo>
                    <a:pt x="89" y="180"/>
                    <a:pt x="78" y="173"/>
                    <a:pt x="69" y="164"/>
                  </a:cubicBezTo>
                  <a:cubicBezTo>
                    <a:pt x="52" y="146"/>
                    <a:pt x="41" y="123"/>
                    <a:pt x="41" y="96"/>
                  </a:cubicBezTo>
                  <a:cubicBezTo>
                    <a:pt x="41" y="70"/>
                    <a:pt x="52" y="46"/>
                    <a:pt x="69" y="28"/>
                  </a:cubicBezTo>
                  <a:cubicBezTo>
                    <a:pt x="69" y="28"/>
                    <a:pt x="69" y="28"/>
                    <a:pt x="69" y="28"/>
                  </a:cubicBezTo>
                  <a:cubicBezTo>
                    <a:pt x="87" y="11"/>
                    <a:pt x="111" y="0"/>
                    <a:pt x="137" y="0"/>
                  </a:cubicBezTo>
                  <a:cubicBezTo>
                    <a:pt x="163" y="0"/>
                    <a:pt x="187" y="11"/>
                    <a:pt x="205" y="28"/>
                  </a:cubicBezTo>
                  <a:cubicBezTo>
                    <a:pt x="205" y="28"/>
                    <a:pt x="205" y="28"/>
                    <a:pt x="205" y="28"/>
                  </a:cubicBezTo>
                  <a:cubicBezTo>
                    <a:pt x="205" y="28"/>
                    <a:pt x="205" y="28"/>
                    <a:pt x="205" y="28"/>
                  </a:cubicBezTo>
                  <a:cubicBezTo>
                    <a:pt x="205" y="28"/>
                    <a:pt x="205" y="28"/>
                    <a:pt x="205" y="28"/>
                  </a:cubicBezTo>
                  <a:cubicBezTo>
                    <a:pt x="222" y="46"/>
                    <a:pt x="233" y="70"/>
                    <a:pt x="233" y="96"/>
                  </a:cubicBezTo>
                  <a:cubicBezTo>
                    <a:pt x="233" y="122"/>
                    <a:pt x="222" y="146"/>
                    <a:pt x="205" y="163"/>
                  </a:cubicBezTo>
                  <a:cubicBezTo>
                    <a:pt x="205" y="164"/>
                    <a:pt x="205" y="164"/>
                    <a:pt x="205" y="164"/>
                  </a:cubicBezTo>
                  <a:cubicBezTo>
                    <a:pt x="196" y="173"/>
                    <a:pt x="185" y="180"/>
                    <a:pt x="173" y="185"/>
                  </a:cubicBezTo>
                  <a:cubicBezTo>
                    <a:pt x="175" y="242"/>
                    <a:pt x="197" y="292"/>
                    <a:pt x="216" y="333"/>
                  </a:cubicBezTo>
                  <a:cubicBezTo>
                    <a:pt x="217" y="335"/>
                    <a:pt x="217" y="337"/>
                    <a:pt x="221" y="346"/>
                  </a:cubicBezTo>
                  <a:cubicBezTo>
                    <a:pt x="222" y="348"/>
                    <a:pt x="223" y="350"/>
                    <a:pt x="223" y="351"/>
                  </a:cubicBezTo>
                  <a:cubicBezTo>
                    <a:pt x="223" y="355"/>
                    <a:pt x="221" y="358"/>
                    <a:pt x="219" y="360"/>
                  </a:cubicBezTo>
                  <a:cubicBezTo>
                    <a:pt x="226" y="360"/>
                    <a:pt x="226" y="360"/>
                    <a:pt x="226" y="360"/>
                  </a:cubicBezTo>
                  <a:cubicBezTo>
                    <a:pt x="226" y="360"/>
                    <a:pt x="226" y="360"/>
                    <a:pt x="226" y="360"/>
                  </a:cubicBezTo>
                  <a:cubicBezTo>
                    <a:pt x="227" y="360"/>
                    <a:pt x="229" y="360"/>
                    <a:pt x="231" y="361"/>
                  </a:cubicBezTo>
                  <a:cubicBezTo>
                    <a:pt x="236" y="363"/>
                    <a:pt x="238" y="370"/>
                    <a:pt x="236" y="375"/>
                  </a:cubicBezTo>
                  <a:cubicBezTo>
                    <a:pt x="232" y="383"/>
                    <a:pt x="232" y="383"/>
                    <a:pt x="232" y="383"/>
                  </a:cubicBezTo>
                  <a:cubicBezTo>
                    <a:pt x="251" y="406"/>
                    <a:pt x="251" y="406"/>
                    <a:pt x="251" y="406"/>
                  </a:cubicBezTo>
                  <a:cubicBezTo>
                    <a:pt x="223" y="468"/>
                    <a:pt x="223" y="468"/>
                    <a:pt x="223" y="468"/>
                  </a:cubicBezTo>
                  <a:cubicBezTo>
                    <a:pt x="218" y="480"/>
                    <a:pt x="218" y="493"/>
                    <a:pt x="224" y="505"/>
                  </a:cubicBezTo>
                  <a:cubicBezTo>
                    <a:pt x="229" y="515"/>
                    <a:pt x="229" y="515"/>
                    <a:pt x="229" y="515"/>
                  </a:cubicBezTo>
                  <a:cubicBezTo>
                    <a:pt x="70" y="515"/>
                    <a:pt x="70" y="515"/>
                    <a:pt x="70" y="515"/>
                  </a:cubicBezTo>
                  <a:close/>
                </a:path>
              </a:pathLst>
            </a:custGeom>
            <a:solidFill>
              <a:sysClr val="window" lastClr="FFFFFF"/>
            </a:solidFill>
            <a:ln w="9525">
              <a:noFill/>
              <a:round/>
              <a:headEnd/>
              <a:tailEnd/>
            </a:ln>
            <a:extLst/>
          </p:spPr>
          <p:txBody>
            <a:bodyPr vert="horz" wrap="square" lIns="68564" tIns="34282" rIns="68564" bIns="34282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cs typeface="Arial" charset="0"/>
              </a:endParaRPr>
            </a:p>
          </p:txBody>
        </p:sp>
        <p:sp>
          <p:nvSpPr>
            <p:cNvPr id="97" name="Freeform 8">
              <a:extLst>
                <a:ext uri="{FF2B5EF4-FFF2-40B4-BE49-F238E27FC236}">
                  <a16:creationId xmlns="" xmlns:a16="http://schemas.microsoft.com/office/drawing/2014/main" id="{09457AD7-1C04-4D34-8B0B-A08FE9BDEF7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418058" y="2392596"/>
              <a:ext cx="161313" cy="363325"/>
            </a:xfrm>
            <a:custGeom>
              <a:avLst/>
              <a:gdLst>
                <a:gd name="T0" fmla="*/ 138 w 374"/>
                <a:gd name="T1" fmla="*/ 40 h 874"/>
                <a:gd name="T2" fmla="*/ 176 w 374"/>
                <a:gd name="T3" fmla="*/ 0 h 874"/>
                <a:gd name="T4" fmla="*/ 211 w 374"/>
                <a:gd name="T5" fmla="*/ 40 h 874"/>
                <a:gd name="T6" fmla="*/ 249 w 374"/>
                <a:gd name="T7" fmla="*/ 74 h 874"/>
                <a:gd name="T8" fmla="*/ 211 w 374"/>
                <a:gd name="T9" fmla="*/ 105 h 874"/>
                <a:gd name="T10" fmla="*/ 332 w 374"/>
                <a:gd name="T11" fmla="*/ 123 h 874"/>
                <a:gd name="T12" fmla="*/ 345 w 374"/>
                <a:gd name="T13" fmla="*/ 214 h 874"/>
                <a:gd name="T14" fmla="*/ 351 w 374"/>
                <a:gd name="T15" fmla="*/ 241 h 874"/>
                <a:gd name="T16" fmla="*/ 345 w 374"/>
                <a:gd name="T17" fmla="*/ 255 h 874"/>
                <a:gd name="T18" fmla="*/ 297 w 374"/>
                <a:gd name="T19" fmla="*/ 284 h 874"/>
                <a:gd name="T20" fmla="*/ 291 w 374"/>
                <a:gd name="T21" fmla="*/ 627 h 874"/>
                <a:gd name="T22" fmla="*/ 316 w 374"/>
                <a:gd name="T23" fmla="*/ 652 h 874"/>
                <a:gd name="T24" fmla="*/ 322 w 374"/>
                <a:gd name="T25" fmla="*/ 679 h 874"/>
                <a:gd name="T26" fmla="*/ 372 w 374"/>
                <a:gd name="T27" fmla="*/ 786 h 874"/>
                <a:gd name="T28" fmla="*/ 365 w 374"/>
                <a:gd name="T29" fmla="*/ 820 h 874"/>
                <a:gd name="T30" fmla="*/ 365 w 374"/>
                <a:gd name="T31" fmla="*/ 868 h 874"/>
                <a:gd name="T32" fmla="*/ 75 w 374"/>
                <a:gd name="T33" fmla="*/ 874 h 874"/>
                <a:gd name="T34" fmla="*/ 9 w 374"/>
                <a:gd name="T35" fmla="*/ 868 h 874"/>
                <a:gd name="T36" fmla="*/ 3 w 374"/>
                <a:gd name="T37" fmla="*/ 834 h 874"/>
                <a:gd name="T38" fmla="*/ 2 w 374"/>
                <a:gd name="T39" fmla="*/ 786 h 874"/>
                <a:gd name="T40" fmla="*/ 1 w 374"/>
                <a:gd name="T41" fmla="*/ 774 h 874"/>
                <a:gd name="T42" fmla="*/ 52 w 374"/>
                <a:gd name="T43" fmla="*/ 679 h 874"/>
                <a:gd name="T44" fmla="*/ 71 w 374"/>
                <a:gd name="T45" fmla="*/ 640 h 874"/>
                <a:gd name="T46" fmla="*/ 92 w 374"/>
                <a:gd name="T47" fmla="*/ 295 h 874"/>
                <a:gd name="T48" fmla="*/ 77 w 374"/>
                <a:gd name="T49" fmla="*/ 285 h 874"/>
                <a:gd name="T50" fmla="*/ 29 w 374"/>
                <a:gd name="T51" fmla="*/ 255 h 874"/>
                <a:gd name="T52" fmla="*/ 23 w 374"/>
                <a:gd name="T53" fmla="*/ 228 h 874"/>
                <a:gd name="T54" fmla="*/ 43 w 374"/>
                <a:gd name="T55" fmla="*/ 209 h 874"/>
                <a:gd name="T56" fmla="*/ 52 w 374"/>
                <a:gd name="T57" fmla="*/ 106 h 874"/>
                <a:gd name="T58" fmla="*/ 163 w 374"/>
                <a:gd name="T59" fmla="*/ 105 h 874"/>
                <a:gd name="T60" fmla="*/ 124 w 374"/>
                <a:gd name="T61" fmla="*/ 74 h 874"/>
                <a:gd name="T62" fmla="*/ 72 w 374"/>
                <a:gd name="T63" fmla="*/ 132 h 874"/>
                <a:gd name="T64" fmla="*/ 126 w 374"/>
                <a:gd name="T65" fmla="*/ 268 h 874"/>
                <a:gd name="T66" fmla="*/ 101 w 374"/>
                <a:gd name="T67" fmla="*/ 268 h 874"/>
                <a:gd name="T68" fmla="*/ 126 w 374"/>
                <a:gd name="T69" fmla="*/ 268 h 874"/>
                <a:gd name="T70" fmla="*/ 145 w 374"/>
                <a:gd name="T71" fmla="*/ 295 h 874"/>
                <a:gd name="T72" fmla="*/ 108 w 374"/>
                <a:gd name="T73" fmla="*/ 640 h 874"/>
                <a:gd name="T74" fmla="*/ 107 w 374"/>
                <a:gd name="T75" fmla="*/ 668 h 874"/>
                <a:gd name="T76" fmla="*/ 105 w 374"/>
                <a:gd name="T77" fmla="*/ 679 h 874"/>
                <a:gd name="T78" fmla="*/ 30 w 374"/>
                <a:gd name="T79" fmla="*/ 841 h 874"/>
                <a:gd name="T80" fmla="*/ 311 w 374"/>
                <a:gd name="T81" fmla="*/ 706 h 874"/>
                <a:gd name="T82" fmla="*/ 28 w 374"/>
                <a:gd name="T83" fmla="*/ 779 h 874"/>
                <a:gd name="T84" fmla="*/ 54 w 374"/>
                <a:gd name="T85" fmla="*/ 786 h 874"/>
                <a:gd name="T86" fmla="*/ 54 w 374"/>
                <a:gd name="T87" fmla="*/ 774 h 874"/>
                <a:gd name="T88" fmla="*/ 321 w 374"/>
                <a:gd name="T89" fmla="*/ 723 h 8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374" h="874">
                  <a:moveTo>
                    <a:pt x="124" y="74"/>
                  </a:moveTo>
                  <a:cubicBezTo>
                    <a:pt x="124" y="53"/>
                    <a:pt x="124" y="53"/>
                    <a:pt x="124" y="53"/>
                  </a:cubicBezTo>
                  <a:cubicBezTo>
                    <a:pt x="124" y="46"/>
                    <a:pt x="130" y="40"/>
                    <a:pt x="138" y="40"/>
                  </a:cubicBezTo>
                  <a:cubicBezTo>
                    <a:pt x="163" y="40"/>
                    <a:pt x="163" y="40"/>
                    <a:pt x="163" y="40"/>
                  </a:cubicBezTo>
                  <a:cubicBezTo>
                    <a:pt x="163" y="14"/>
                    <a:pt x="163" y="14"/>
                    <a:pt x="163" y="14"/>
                  </a:cubicBezTo>
                  <a:cubicBezTo>
                    <a:pt x="163" y="6"/>
                    <a:pt x="169" y="0"/>
                    <a:pt x="176" y="0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205" y="0"/>
                    <a:pt x="211" y="6"/>
                    <a:pt x="211" y="14"/>
                  </a:cubicBezTo>
                  <a:cubicBezTo>
                    <a:pt x="211" y="40"/>
                    <a:pt x="211" y="40"/>
                    <a:pt x="211" y="40"/>
                  </a:cubicBezTo>
                  <a:cubicBezTo>
                    <a:pt x="236" y="40"/>
                    <a:pt x="236" y="40"/>
                    <a:pt x="236" y="40"/>
                  </a:cubicBezTo>
                  <a:cubicBezTo>
                    <a:pt x="243" y="40"/>
                    <a:pt x="249" y="46"/>
                    <a:pt x="249" y="53"/>
                  </a:cubicBezTo>
                  <a:cubicBezTo>
                    <a:pt x="249" y="74"/>
                    <a:pt x="249" y="74"/>
                    <a:pt x="249" y="74"/>
                  </a:cubicBezTo>
                  <a:cubicBezTo>
                    <a:pt x="249" y="81"/>
                    <a:pt x="243" y="87"/>
                    <a:pt x="236" y="87"/>
                  </a:cubicBezTo>
                  <a:cubicBezTo>
                    <a:pt x="211" y="87"/>
                    <a:pt x="211" y="87"/>
                    <a:pt x="211" y="87"/>
                  </a:cubicBezTo>
                  <a:cubicBezTo>
                    <a:pt x="211" y="105"/>
                    <a:pt x="211" y="105"/>
                    <a:pt x="211" y="105"/>
                  </a:cubicBezTo>
                  <a:cubicBezTo>
                    <a:pt x="319" y="105"/>
                    <a:pt x="319" y="105"/>
                    <a:pt x="319" y="105"/>
                  </a:cubicBezTo>
                  <a:cubicBezTo>
                    <a:pt x="326" y="105"/>
                    <a:pt x="332" y="111"/>
                    <a:pt x="332" y="119"/>
                  </a:cubicBezTo>
                  <a:cubicBezTo>
                    <a:pt x="332" y="120"/>
                    <a:pt x="332" y="122"/>
                    <a:pt x="332" y="123"/>
                  </a:cubicBezTo>
                  <a:cubicBezTo>
                    <a:pt x="312" y="209"/>
                    <a:pt x="312" y="209"/>
                    <a:pt x="312" y="209"/>
                  </a:cubicBezTo>
                  <a:cubicBezTo>
                    <a:pt x="331" y="209"/>
                    <a:pt x="331" y="209"/>
                    <a:pt x="331" y="209"/>
                  </a:cubicBezTo>
                  <a:cubicBezTo>
                    <a:pt x="337" y="209"/>
                    <a:pt x="341" y="211"/>
                    <a:pt x="345" y="214"/>
                  </a:cubicBezTo>
                  <a:cubicBezTo>
                    <a:pt x="345" y="214"/>
                    <a:pt x="345" y="214"/>
                    <a:pt x="345" y="214"/>
                  </a:cubicBezTo>
                  <a:cubicBezTo>
                    <a:pt x="349" y="218"/>
                    <a:pt x="351" y="223"/>
                    <a:pt x="351" y="228"/>
                  </a:cubicBezTo>
                  <a:cubicBezTo>
                    <a:pt x="351" y="241"/>
                    <a:pt x="351" y="241"/>
                    <a:pt x="351" y="241"/>
                  </a:cubicBezTo>
                  <a:cubicBezTo>
                    <a:pt x="351" y="247"/>
                    <a:pt x="349" y="251"/>
                    <a:pt x="345" y="255"/>
                  </a:cubicBezTo>
                  <a:cubicBezTo>
                    <a:pt x="345" y="255"/>
                    <a:pt x="345" y="255"/>
                    <a:pt x="345" y="255"/>
                  </a:cubicBezTo>
                  <a:cubicBezTo>
                    <a:pt x="345" y="255"/>
                    <a:pt x="345" y="255"/>
                    <a:pt x="345" y="255"/>
                  </a:cubicBezTo>
                  <a:cubicBezTo>
                    <a:pt x="341" y="259"/>
                    <a:pt x="337" y="261"/>
                    <a:pt x="331" y="261"/>
                  </a:cubicBezTo>
                  <a:cubicBezTo>
                    <a:pt x="302" y="261"/>
                    <a:pt x="302" y="261"/>
                    <a:pt x="302" y="261"/>
                  </a:cubicBezTo>
                  <a:cubicBezTo>
                    <a:pt x="297" y="284"/>
                    <a:pt x="297" y="284"/>
                    <a:pt x="297" y="284"/>
                  </a:cubicBezTo>
                  <a:cubicBezTo>
                    <a:pt x="296" y="291"/>
                    <a:pt x="290" y="295"/>
                    <a:pt x="283" y="295"/>
                  </a:cubicBezTo>
                  <a:cubicBezTo>
                    <a:pt x="282" y="295"/>
                    <a:pt x="282" y="295"/>
                    <a:pt x="282" y="295"/>
                  </a:cubicBezTo>
                  <a:cubicBezTo>
                    <a:pt x="243" y="442"/>
                    <a:pt x="266" y="531"/>
                    <a:pt x="291" y="627"/>
                  </a:cubicBezTo>
                  <a:cubicBezTo>
                    <a:pt x="294" y="640"/>
                    <a:pt x="294" y="640"/>
                    <a:pt x="294" y="640"/>
                  </a:cubicBezTo>
                  <a:cubicBezTo>
                    <a:pt x="303" y="640"/>
                    <a:pt x="303" y="640"/>
                    <a:pt x="303" y="640"/>
                  </a:cubicBezTo>
                  <a:cubicBezTo>
                    <a:pt x="310" y="640"/>
                    <a:pt x="316" y="646"/>
                    <a:pt x="316" y="652"/>
                  </a:cubicBezTo>
                  <a:cubicBezTo>
                    <a:pt x="322" y="679"/>
                    <a:pt x="322" y="679"/>
                    <a:pt x="322" y="679"/>
                  </a:cubicBezTo>
                  <a:cubicBezTo>
                    <a:pt x="322" y="679"/>
                    <a:pt x="322" y="679"/>
                    <a:pt x="322" y="679"/>
                  </a:cubicBezTo>
                  <a:cubicBezTo>
                    <a:pt x="322" y="679"/>
                    <a:pt x="322" y="679"/>
                    <a:pt x="322" y="679"/>
                  </a:cubicBezTo>
                  <a:cubicBezTo>
                    <a:pt x="327" y="679"/>
                    <a:pt x="332" y="682"/>
                    <a:pt x="335" y="687"/>
                  </a:cubicBezTo>
                  <a:cubicBezTo>
                    <a:pt x="372" y="774"/>
                    <a:pt x="372" y="774"/>
                    <a:pt x="372" y="774"/>
                  </a:cubicBezTo>
                  <a:cubicBezTo>
                    <a:pt x="374" y="777"/>
                    <a:pt x="374" y="782"/>
                    <a:pt x="372" y="786"/>
                  </a:cubicBezTo>
                  <a:cubicBezTo>
                    <a:pt x="357" y="815"/>
                    <a:pt x="357" y="815"/>
                    <a:pt x="357" y="815"/>
                  </a:cubicBezTo>
                  <a:cubicBezTo>
                    <a:pt x="360" y="816"/>
                    <a:pt x="362" y="818"/>
                    <a:pt x="365" y="820"/>
                  </a:cubicBezTo>
                  <a:cubicBezTo>
                    <a:pt x="365" y="820"/>
                    <a:pt x="365" y="820"/>
                    <a:pt x="365" y="820"/>
                  </a:cubicBezTo>
                  <a:cubicBezTo>
                    <a:pt x="368" y="823"/>
                    <a:pt x="370" y="828"/>
                    <a:pt x="370" y="834"/>
                  </a:cubicBezTo>
                  <a:cubicBezTo>
                    <a:pt x="370" y="854"/>
                    <a:pt x="370" y="854"/>
                    <a:pt x="370" y="854"/>
                  </a:cubicBezTo>
                  <a:cubicBezTo>
                    <a:pt x="370" y="860"/>
                    <a:pt x="368" y="865"/>
                    <a:pt x="365" y="868"/>
                  </a:cubicBezTo>
                  <a:cubicBezTo>
                    <a:pt x="365" y="868"/>
                    <a:pt x="365" y="868"/>
                    <a:pt x="365" y="868"/>
                  </a:cubicBezTo>
                  <a:cubicBezTo>
                    <a:pt x="361" y="872"/>
                    <a:pt x="356" y="874"/>
                    <a:pt x="351" y="874"/>
                  </a:cubicBezTo>
                  <a:cubicBezTo>
                    <a:pt x="75" y="874"/>
                    <a:pt x="75" y="874"/>
                    <a:pt x="75" y="874"/>
                  </a:cubicBezTo>
                  <a:cubicBezTo>
                    <a:pt x="75" y="874"/>
                    <a:pt x="75" y="874"/>
                    <a:pt x="75" y="874"/>
                  </a:cubicBezTo>
                  <a:cubicBezTo>
                    <a:pt x="23" y="874"/>
                    <a:pt x="23" y="874"/>
                    <a:pt x="23" y="874"/>
                  </a:cubicBezTo>
                  <a:cubicBezTo>
                    <a:pt x="18" y="874"/>
                    <a:pt x="13" y="872"/>
                    <a:pt x="9" y="868"/>
                  </a:cubicBezTo>
                  <a:cubicBezTo>
                    <a:pt x="9" y="868"/>
                    <a:pt x="9" y="868"/>
                    <a:pt x="9" y="868"/>
                  </a:cubicBezTo>
                  <a:cubicBezTo>
                    <a:pt x="6" y="865"/>
                    <a:pt x="3" y="860"/>
                    <a:pt x="3" y="854"/>
                  </a:cubicBezTo>
                  <a:cubicBezTo>
                    <a:pt x="3" y="834"/>
                    <a:pt x="3" y="834"/>
                    <a:pt x="3" y="834"/>
                  </a:cubicBezTo>
                  <a:cubicBezTo>
                    <a:pt x="3" y="828"/>
                    <a:pt x="6" y="823"/>
                    <a:pt x="9" y="820"/>
                  </a:cubicBezTo>
                  <a:cubicBezTo>
                    <a:pt x="11" y="818"/>
                    <a:pt x="14" y="816"/>
                    <a:pt x="16" y="815"/>
                  </a:cubicBezTo>
                  <a:cubicBezTo>
                    <a:pt x="2" y="786"/>
                    <a:pt x="2" y="786"/>
                    <a:pt x="2" y="786"/>
                  </a:cubicBezTo>
                  <a:cubicBezTo>
                    <a:pt x="2" y="786"/>
                    <a:pt x="2" y="786"/>
                    <a:pt x="2" y="786"/>
                  </a:cubicBezTo>
                  <a:cubicBezTo>
                    <a:pt x="2" y="786"/>
                    <a:pt x="2" y="786"/>
                    <a:pt x="2" y="786"/>
                  </a:cubicBezTo>
                  <a:cubicBezTo>
                    <a:pt x="0" y="782"/>
                    <a:pt x="0" y="778"/>
                    <a:pt x="1" y="774"/>
                  </a:cubicBezTo>
                  <a:cubicBezTo>
                    <a:pt x="39" y="688"/>
                    <a:pt x="39" y="688"/>
                    <a:pt x="39" y="688"/>
                  </a:cubicBezTo>
                  <a:cubicBezTo>
                    <a:pt x="40" y="683"/>
                    <a:pt x="46" y="679"/>
                    <a:pt x="51" y="679"/>
                  </a:cubicBezTo>
                  <a:cubicBezTo>
                    <a:pt x="52" y="679"/>
                    <a:pt x="52" y="679"/>
                    <a:pt x="52" y="679"/>
                  </a:cubicBezTo>
                  <a:cubicBezTo>
                    <a:pt x="57" y="651"/>
                    <a:pt x="57" y="651"/>
                    <a:pt x="57" y="651"/>
                  </a:cubicBezTo>
                  <a:cubicBezTo>
                    <a:pt x="59" y="645"/>
                    <a:pt x="64" y="640"/>
                    <a:pt x="71" y="640"/>
                  </a:cubicBezTo>
                  <a:cubicBezTo>
                    <a:pt x="71" y="640"/>
                    <a:pt x="71" y="640"/>
                    <a:pt x="71" y="640"/>
                  </a:cubicBezTo>
                  <a:cubicBezTo>
                    <a:pt x="80" y="640"/>
                    <a:pt x="80" y="640"/>
                    <a:pt x="80" y="640"/>
                  </a:cubicBezTo>
                  <a:cubicBezTo>
                    <a:pt x="83" y="627"/>
                    <a:pt x="83" y="627"/>
                    <a:pt x="83" y="627"/>
                  </a:cubicBezTo>
                  <a:cubicBezTo>
                    <a:pt x="108" y="531"/>
                    <a:pt x="131" y="442"/>
                    <a:pt x="92" y="295"/>
                  </a:cubicBezTo>
                  <a:cubicBezTo>
                    <a:pt x="90" y="295"/>
                    <a:pt x="90" y="295"/>
                    <a:pt x="90" y="295"/>
                  </a:cubicBezTo>
                  <a:cubicBezTo>
                    <a:pt x="90" y="295"/>
                    <a:pt x="90" y="295"/>
                    <a:pt x="90" y="295"/>
                  </a:cubicBezTo>
                  <a:cubicBezTo>
                    <a:pt x="84" y="295"/>
                    <a:pt x="78" y="291"/>
                    <a:pt x="77" y="285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37" y="261"/>
                    <a:pt x="32" y="259"/>
                    <a:pt x="29" y="255"/>
                  </a:cubicBezTo>
                  <a:cubicBezTo>
                    <a:pt x="28" y="255"/>
                    <a:pt x="28" y="254"/>
                    <a:pt x="27" y="254"/>
                  </a:cubicBezTo>
                  <a:cubicBezTo>
                    <a:pt x="25" y="250"/>
                    <a:pt x="23" y="246"/>
                    <a:pt x="23" y="241"/>
                  </a:cubicBezTo>
                  <a:cubicBezTo>
                    <a:pt x="23" y="228"/>
                    <a:pt x="23" y="228"/>
                    <a:pt x="23" y="228"/>
                  </a:cubicBezTo>
                  <a:cubicBezTo>
                    <a:pt x="23" y="223"/>
                    <a:pt x="25" y="218"/>
                    <a:pt x="29" y="214"/>
                  </a:cubicBezTo>
                  <a:cubicBezTo>
                    <a:pt x="29" y="214"/>
                    <a:pt x="29" y="214"/>
                    <a:pt x="29" y="214"/>
                  </a:cubicBezTo>
                  <a:cubicBezTo>
                    <a:pt x="32" y="211"/>
                    <a:pt x="37" y="209"/>
                    <a:pt x="43" y="209"/>
                  </a:cubicBezTo>
                  <a:cubicBezTo>
                    <a:pt x="62" y="209"/>
                    <a:pt x="62" y="209"/>
                    <a:pt x="62" y="209"/>
                  </a:cubicBezTo>
                  <a:cubicBezTo>
                    <a:pt x="42" y="122"/>
                    <a:pt x="42" y="122"/>
                    <a:pt x="42" y="122"/>
                  </a:cubicBezTo>
                  <a:cubicBezTo>
                    <a:pt x="40" y="115"/>
                    <a:pt x="45" y="107"/>
                    <a:pt x="52" y="106"/>
                  </a:cubicBezTo>
                  <a:cubicBezTo>
                    <a:pt x="53" y="105"/>
                    <a:pt x="54" y="105"/>
                    <a:pt x="55" y="105"/>
                  </a:cubicBezTo>
                  <a:cubicBezTo>
                    <a:pt x="55" y="105"/>
                    <a:pt x="55" y="105"/>
                    <a:pt x="55" y="105"/>
                  </a:cubicBezTo>
                  <a:cubicBezTo>
                    <a:pt x="163" y="105"/>
                    <a:pt x="163" y="105"/>
                    <a:pt x="163" y="105"/>
                  </a:cubicBezTo>
                  <a:cubicBezTo>
                    <a:pt x="163" y="87"/>
                    <a:pt x="163" y="87"/>
                    <a:pt x="163" y="87"/>
                  </a:cubicBezTo>
                  <a:cubicBezTo>
                    <a:pt x="138" y="87"/>
                    <a:pt x="138" y="87"/>
                    <a:pt x="138" y="87"/>
                  </a:cubicBezTo>
                  <a:cubicBezTo>
                    <a:pt x="130" y="87"/>
                    <a:pt x="124" y="81"/>
                    <a:pt x="124" y="74"/>
                  </a:cubicBezTo>
                  <a:close/>
                  <a:moveTo>
                    <a:pt x="114" y="209"/>
                  </a:moveTo>
                  <a:cubicBezTo>
                    <a:pt x="97" y="132"/>
                    <a:pt x="97" y="132"/>
                    <a:pt x="97" y="132"/>
                  </a:cubicBezTo>
                  <a:cubicBezTo>
                    <a:pt x="72" y="132"/>
                    <a:pt x="72" y="132"/>
                    <a:pt x="72" y="132"/>
                  </a:cubicBezTo>
                  <a:cubicBezTo>
                    <a:pt x="90" y="209"/>
                    <a:pt x="90" y="209"/>
                    <a:pt x="90" y="209"/>
                  </a:cubicBezTo>
                  <a:cubicBezTo>
                    <a:pt x="114" y="209"/>
                    <a:pt x="114" y="209"/>
                    <a:pt x="114" y="209"/>
                  </a:cubicBezTo>
                  <a:close/>
                  <a:moveTo>
                    <a:pt x="126" y="268"/>
                  </a:moveTo>
                  <a:cubicBezTo>
                    <a:pt x="124" y="261"/>
                    <a:pt x="124" y="261"/>
                    <a:pt x="124" y="261"/>
                  </a:cubicBezTo>
                  <a:cubicBezTo>
                    <a:pt x="100" y="261"/>
                    <a:pt x="100" y="261"/>
                    <a:pt x="100" y="261"/>
                  </a:cubicBezTo>
                  <a:cubicBezTo>
                    <a:pt x="101" y="268"/>
                    <a:pt x="101" y="268"/>
                    <a:pt x="101" y="268"/>
                  </a:cubicBezTo>
                  <a:cubicBezTo>
                    <a:pt x="102" y="268"/>
                    <a:pt x="102" y="268"/>
                    <a:pt x="102" y="268"/>
                  </a:cubicBezTo>
                  <a:cubicBezTo>
                    <a:pt x="102" y="268"/>
                    <a:pt x="102" y="268"/>
                    <a:pt x="102" y="268"/>
                  </a:cubicBezTo>
                  <a:cubicBezTo>
                    <a:pt x="126" y="268"/>
                    <a:pt x="126" y="268"/>
                    <a:pt x="126" y="268"/>
                  </a:cubicBezTo>
                  <a:close/>
                  <a:moveTo>
                    <a:pt x="132" y="640"/>
                  </a:moveTo>
                  <a:cubicBezTo>
                    <a:pt x="136" y="627"/>
                    <a:pt x="136" y="627"/>
                    <a:pt x="136" y="627"/>
                  </a:cubicBezTo>
                  <a:cubicBezTo>
                    <a:pt x="161" y="531"/>
                    <a:pt x="184" y="442"/>
                    <a:pt x="145" y="295"/>
                  </a:cubicBezTo>
                  <a:cubicBezTo>
                    <a:pt x="120" y="295"/>
                    <a:pt x="120" y="295"/>
                    <a:pt x="120" y="295"/>
                  </a:cubicBezTo>
                  <a:cubicBezTo>
                    <a:pt x="158" y="445"/>
                    <a:pt x="135" y="536"/>
                    <a:pt x="109" y="634"/>
                  </a:cubicBezTo>
                  <a:cubicBezTo>
                    <a:pt x="108" y="640"/>
                    <a:pt x="108" y="640"/>
                    <a:pt x="108" y="640"/>
                  </a:cubicBezTo>
                  <a:cubicBezTo>
                    <a:pt x="132" y="640"/>
                    <a:pt x="132" y="640"/>
                    <a:pt x="132" y="640"/>
                  </a:cubicBezTo>
                  <a:close/>
                  <a:moveTo>
                    <a:pt x="105" y="679"/>
                  </a:moveTo>
                  <a:cubicBezTo>
                    <a:pt x="107" y="668"/>
                    <a:pt x="107" y="668"/>
                    <a:pt x="107" y="668"/>
                  </a:cubicBezTo>
                  <a:cubicBezTo>
                    <a:pt x="82" y="668"/>
                    <a:pt x="82" y="668"/>
                    <a:pt x="82" y="668"/>
                  </a:cubicBezTo>
                  <a:cubicBezTo>
                    <a:pt x="80" y="679"/>
                    <a:pt x="80" y="679"/>
                    <a:pt x="80" y="679"/>
                  </a:cubicBezTo>
                  <a:cubicBezTo>
                    <a:pt x="105" y="679"/>
                    <a:pt x="105" y="679"/>
                    <a:pt x="105" y="679"/>
                  </a:cubicBezTo>
                  <a:close/>
                  <a:moveTo>
                    <a:pt x="56" y="847"/>
                  </a:moveTo>
                  <a:cubicBezTo>
                    <a:pt x="56" y="841"/>
                    <a:pt x="56" y="841"/>
                    <a:pt x="56" y="841"/>
                  </a:cubicBezTo>
                  <a:cubicBezTo>
                    <a:pt x="30" y="841"/>
                    <a:pt x="30" y="841"/>
                    <a:pt x="30" y="841"/>
                  </a:cubicBezTo>
                  <a:cubicBezTo>
                    <a:pt x="30" y="847"/>
                    <a:pt x="30" y="847"/>
                    <a:pt x="30" y="847"/>
                  </a:cubicBezTo>
                  <a:cubicBezTo>
                    <a:pt x="56" y="847"/>
                    <a:pt x="56" y="847"/>
                    <a:pt x="56" y="847"/>
                  </a:cubicBezTo>
                  <a:close/>
                  <a:moveTo>
                    <a:pt x="311" y="706"/>
                  </a:moveTo>
                  <a:cubicBezTo>
                    <a:pt x="63" y="706"/>
                    <a:pt x="63" y="706"/>
                    <a:pt x="63" y="706"/>
                  </a:cubicBezTo>
                  <a:cubicBezTo>
                    <a:pt x="60" y="706"/>
                    <a:pt x="60" y="706"/>
                    <a:pt x="60" y="706"/>
                  </a:cubicBezTo>
                  <a:cubicBezTo>
                    <a:pt x="28" y="779"/>
                    <a:pt x="28" y="779"/>
                    <a:pt x="28" y="779"/>
                  </a:cubicBezTo>
                  <a:cubicBezTo>
                    <a:pt x="44" y="809"/>
                    <a:pt x="44" y="809"/>
                    <a:pt x="44" y="809"/>
                  </a:cubicBezTo>
                  <a:cubicBezTo>
                    <a:pt x="66" y="809"/>
                    <a:pt x="66" y="809"/>
                    <a:pt x="66" y="809"/>
                  </a:cubicBezTo>
                  <a:cubicBezTo>
                    <a:pt x="54" y="786"/>
                    <a:pt x="54" y="786"/>
                    <a:pt x="54" y="786"/>
                  </a:cubicBezTo>
                  <a:cubicBezTo>
                    <a:pt x="54" y="786"/>
                    <a:pt x="54" y="786"/>
                    <a:pt x="54" y="786"/>
                  </a:cubicBezTo>
                  <a:cubicBezTo>
                    <a:pt x="54" y="786"/>
                    <a:pt x="54" y="786"/>
                    <a:pt x="54" y="786"/>
                  </a:cubicBezTo>
                  <a:cubicBezTo>
                    <a:pt x="52" y="782"/>
                    <a:pt x="52" y="778"/>
                    <a:pt x="54" y="774"/>
                  </a:cubicBezTo>
                  <a:cubicBezTo>
                    <a:pt x="72" y="732"/>
                    <a:pt x="72" y="732"/>
                    <a:pt x="72" y="732"/>
                  </a:cubicBezTo>
                  <a:cubicBezTo>
                    <a:pt x="74" y="726"/>
                    <a:pt x="79" y="723"/>
                    <a:pt x="85" y="723"/>
                  </a:cubicBezTo>
                  <a:cubicBezTo>
                    <a:pt x="321" y="723"/>
                    <a:pt x="321" y="723"/>
                    <a:pt x="321" y="723"/>
                  </a:cubicBezTo>
                  <a:cubicBezTo>
                    <a:pt x="313" y="706"/>
                    <a:pt x="313" y="706"/>
                    <a:pt x="313" y="706"/>
                  </a:cubicBezTo>
                  <a:cubicBezTo>
                    <a:pt x="311" y="706"/>
                    <a:pt x="311" y="706"/>
                    <a:pt x="311" y="706"/>
                  </a:cubicBezTo>
                  <a:close/>
                </a:path>
              </a:pathLst>
            </a:custGeom>
            <a:solidFill>
              <a:sysClr val="window" lastClr="FFFFFF"/>
            </a:solidFill>
            <a:ln w="9525">
              <a:noFill/>
              <a:round/>
              <a:headEnd/>
              <a:tailEnd/>
            </a:ln>
            <a:extLst/>
          </p:spPr>
          <p:txBody>
            <a:bodyPr vert="horz" wrap="square" lIns="68564" tIns="34282" rIns="68564" bIns="34282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cs typeface="Arial" charset="0"/>
              </a:endParaRPr>
            </a:p>
          </p:txBody>
        </p:sp>
      </p:grpSp>
      <p:sp>
        <p:nvSpPr>
          <p:cNvPr id="98" name="TextBox 97">
            <a:extLst>
              <a:ext uri="{FF2B5EF4-FFF2-40B4-BE49-F238E27FC236}">
                <a16:creationId xmlns="" xmlns:a16="http://schemas.microsoft.com/office/drawing/2014/main" id="{22727872-8B46-471C-B229-7616775B60E4}"/>
              </a:ext>
            </a:extLst>
          </p:cNvPr>
          <p:cNvSpPr txBox="1"/>
          <p:nvPr/>
        </p:nvSpPr>
        <p:spPr>
          <a:xfrm>
            <a:off x="5965640" y="4798955"/>
            <a:ext cx="2060924" cy="234286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050" b="1" dirty="0">
                <a:solidFill>
                  <a:schemeClr val="accent4"/>
                </a:solidFill>
                <a:cs typeface="Arial" charset="0"/>
              </a:rPr>
              <a:t>Enabling Service Integration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="" xmlns:a16="http://schemas.microsoft.com/office/drawing/2014/main" id="{5EE02995-0183-40DF-A036-E3F2A0670F59}"/>
              </a:ext>
            </a:extLst>
          </p:cNvPr>
          <p:cNvSpPr txBox="1"/>
          <p:nvPr/>
        </p:nvSpPr>
        <p:spPr>
          <a:xfrm>
            <a:off x="5538901" y="2351772"/>
            <a:ext cx="2511826" cy="234286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050" b="1" dirty="0">
                <a:solidFill>
                  <a:schemeClr val="accent4"/>
                </a:solidFill>
                <a:cs typeface="Arial" charset="0"/>
              </a:rPr>
              <a:t>Leadership, Governance, &amp; Culture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="" xmlns:a16="http://schemas.microsoft.com/office/drawing/2014/main" id="{528B3C46-9C95-4A44-9E96-95D56EAA9E97}"/>
              </a:ext>
            </a:extLst>
          </p:cNvPr>
          <p:cNvSpPr txBox="1"/>
          <p:nvPr/>
        </p:nvSpPr>
        <p:spPr>
          <a:xfrm>
            <a:off x="1649804" y="2357896"/>
            <a:ext cx="1986409" cy="234286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050" b="1" dirty="0">
                <a:solidFill>
                  <a:schemeClr val="accent4"/>
                </a:solidFill>
                <a:cs typeface="Arial" charset="0"/>
              </a:rPr>
              <a:t>Proportionate Investment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="" xmlns:a16="http://schemas.microsoft.com/office/drawing/2014/main" id="{AA8C2ED9-8082-491D-85E8-D602302E37FA}"/>
              </a:ext>
            </a:extLst>
          </p:cNvPr>
          <p:cNvSpPr txBox="1"/>
          <p:nvPr/>
        </p:nvSpPr>
        <p:spPr>
          <a:xfrm>
            <a:off x="1165909" y="4749618"/>
            <a:ext cx="2415157" cy="234286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050" b="1" dirty="0">
                <a:solidFill>
                  <a:prstClr val="black"/>
                </a:solidFill>
                <a:cs typeface="Arial" charset="0"/>
              </a:rPr>
              <a:t>Assuring Processes &amp; Controls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="" xmlns:a16="http://schemas.microsoft.com/office/drawing/2014/main" id="{8DB9856F-FB67-4994-82C0-5929234FD8D8}"/>
              </a:ext>
            </a:extLst>
          </p:cNvPr>
          <p:cNvSpPr txBox="1"/>
          <p:nvPr/>
        </p:nvSpPr>
        <p:spPr>
          <a:xfrm>
            <a:off x="552377" y="3357630"/>
            <a:ext cx="2743252" cy="395869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05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Arial" charset="0"/>
              </a:rPr>
              <a:t>Business Continuity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05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Arial" charset="0"/>
              </a:rPr>
              <a:t>- Effective Cyber Response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="" xmlns:a16="http://schemas.microsoft.com/office/drawing/2014/main" id="{C7623C1F-47B5-4E01-B5DD-1725EB4F1656}"/>
              </a:ext>
            </a:extLst>
          </p:cNvPr>
          <p:cNvSpPr txBox="1"/>
          <p:nvPr/>
        </p:nvSpPr>
        <p:spPr>
          <a:xfrm>
            <a:off x="3461379" y="5561775"/>
            <a:ext cx="1623046" cy="234286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05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Arial" charset="0"/>
              </a:rPr>
              <a:t>Understand Key Threats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="" xmlns:a16="http://schemas.microsoft.com/office/drawing/2014/main" id="{330A98E3-EBD7-4F33-89CE-9D49710B5974}"/>
              </a:ext>
            </a:extLst>
          </p:cNvPr>
          <p:cNvSpPr txBox="1"/>
          <p:nvPr/>
        </p:nvSpPr>
        <p:spPr>
          <a:xfrm>
            <a:off x="6011629" y="3341317"/>
            <a:ext cx="2756766" cy="234286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050" b="1" dirty="0">
                <a:solidFill>
                  <a:schemeClr val="accent4">
                    <a:lumMod val="60000"/>
                    <a:lumOff val="40000"/>
                  </a:schemeClr>
                </a:solidFill>
                <a:cs typeface="Arial" charset="0"/>
              </a:rPr>
              <a:t>Improving Clinical Quality and Efficiency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="" xmlns:a16="http://schemas.microsoft.com/office/drawing/2014/main" id="{CFDBC9CF-D34D-4062-A416-167A5F224B84}"/>
              </a:ext>
            </a:extLst>
          </p:cNvPr>
          <p:cNvSpPr txBox="1"/>
          <p:nvPr/>
        </p:nvSpPr>
        <p:spPr>
          <a:xfrm>
            <a:off x="6064040" y="3607711"/>
            <a:ext cx="2836767" cy="1180699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900" dirty="0" smtClean="0">
                <a:solidFill>
                  <a:schemeClr val="tx2"/>
                </a:solidFill>
                <a:latin typeface="Arial" panose="020B0604020202020204" pitchFamily="34" charset="0"/>
              </a:rPr>
              <a:t>3. Have </a:t>
            </a:r>
            <a:r>
              <a:rPr lang="en-GB" sz="900" dirty="0">
                <a:solidFill>
                  <a:schemeClr val="tx2"/>
                </a:solidFill>
                <a:latin typeface="Arial" panose="020B0604020202020204" pitchFamily="34" charset="0"/>
              </a:rPr>
              <a:t>we considered the security implications that support us in meeting our clinical priorities</a:t>
            </a:r>
            <a:r>
              <a:rPr lang="en-GB" sz="900" dirty="0" smtClean="0">
                <a:solidFill>
                  <a:schemeClr val="tx2"/>
                </a:solidFill>
                <a:latin typeface="Arial" panose="020B0604020202020204" pitchFamily="34" charset="0"/>
              </a:rPr>
              <a:t>?</a:t>
            </a:r>
            <a:endParaRPr lang="en-GB" sz="900" dirty="0" smtClean="0">
              <a:solidFill>
                <a:prstClr val="black"/>
              </a:solidFill>
              <a:cs typeface="Arial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900" dirty="0" smtClean="0">
                <a:solidFill>
                  <a:prstClr val="black"/>
                </a:solidFill>
                <a:cs typeface="Arial" charset="0"/>
              </a:rPr>
              <a:t>4. Are </a:t>
            </a:r>
            <a:r>
              <a:rPr lang="en-GB" sz="900" dirty="0">
                <a:solidFill>
                  <a:prstClr val="black"/>
                </a:solidFill>
                <a:cs typeface="Arial" charset="0"/>
              </a:rPr>
              <a:t>the appropriate staff at each point in the pathway authorised to access the data required to provide care?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900" dirty="0" smtClean="0">
                <a:solidFill>
                  <a:prstClr val="black"/>
                </a:solidFill>
                <a:cs typeface="Arial" charset="0"/>
              </a:rPr>
              <a:t>5. How </a:t>
            </a:r>
            <a:r>
              <a:rPr lang="en-GB" sz="900" dirty="0">
                <a:solidFill>
                  <a:prstClr val="black"/>
                </a:solidFill>
                <a:cs typeface="Arial" charset="0"/>
              </a:rPr>
              <a:t>is access managed (including SML processes) across the pathway and at each point in the pathway?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GB" sz="9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="" xmlns:a16="http://schemas.microsoft.com/office/drawing/2014/main" id="{C3BAF5AF-D3AF-4A25-AEA2-D2BC2175AFE6}"/>
              </a:ext>
            </a:extLst>
          </p:cNvPr>
          <p:cNvSpPr txBox="1"/>
          <p:nvPr/>
        </p:nvSpPr>
        <p:spPr>
          <a:xfrm>
            <a:off x="5915046" y="5033394"/>
            <a:ext cx="3111996" cy="131919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900" dirty="0" smtClean="0">
                <a:solidFill>
                  <a:schemeClr val="tx2"/>
                </a:solidFill>
                <a:latin typeface="Arial" panose="020B0604020202020204" pitchFamily="34" charset="0"/>
              </a:rPr>
              <a:t>6. Have </a:t>
            </a:r>
            <a:r>
              <a:rPr lang="en-GB" sz="900" dirty="0">
                <a:solidFill>
                  <a:schemeClr val="tx2"/>
                </a:solidFill>
                <a:latin typeface="Arial" panose="020B0604020202020204" pitchFamily="34" charset="0"/>
              </a:rPr>
              <a:t>we identified the risks across connecting organisations, and the mitigating actions needed to manage those risks</a:t>
            </a:r>
            <a:r>
              <a:rPr lang="en-GB" sz="900" dirty="0" smtClean="0">
                <a:solidFill>
                  <a:schemeClr val="tx2"/>
                </a:solidFill>
                <a:latin typeface="Arial" panose="020B0604020202020204" pitchFamily="34" charset="0"/>
              </a:rPr>
              <a:t>?</a:t>
            </a:r>
            <a:endParaRPr lang="en-GB" sz="900" dirty="0" smtClean="0">
              <a:solidFill>
                <a:prstClr val="black"/>
              </a:solidFill>
              <a:cs typeface="Arial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900" dirty="0" smtClean="0">
                <a:solidFill>
                  <a:prstClr val="black"/>
                </a:solidFill>
                <a:cs typeface="Arial" charset="0"/>
              </a:rPr>
              <a:t>7. How </a:t>
            </a:r>
            <a:r>
              <a:rPr lang="en-GB" sz="900" dirty="0">
                <a:solidFill>
                  <a:prstClr val="black"/>
                </a:solidFill>
                <a:cs typeface="Arial" charset="0"/>
              </a:rPr>
              <a:t>many third party technologies does the solution integrate with?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900" dirty="0" smtClean="0">
                <a:solidFill>
                  <a:prstClr val="black"/>
                </a:solidFill>
                <a:cs typeface="Arial" charset="0"/>
              </a:rPr>
              <a:t>8. Have </a:t>
            </a:r>
            <a:r>
              <a:rPr lang="en-GB" sz="900" dirty="0">
                <a:solidFill>
                  <a:prstClr val="black"/>
                </a:solidFill>
                <a:cs typeface="Arial" charset="0"/>
              </a:rPr>
              <a:t>all these third parties been through a security maturity review as part of the procurement onboarding?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900" dirty="0" smtClean="0">
                <a:solidFill>
                  <a:prstClr val="black"/>
                </a:solidFill>
                <a:cs typeface="Arial" charset="0"/>
              </a:rPr>
              <a:t>9. Does </a:t>
            </a:r>
            <a:r>
              <a:rPr lang="en-GB" sz="900" dirty="0">
                <a:solidFill>
                  <a:prstClr val="black"/>
                </a:solidFill>
                <a:cs typeface="Arial" charset="0"/>
              </a:rPr>
              <a:t>any point in the pathway expose the patient data to additional third parties?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="" xmlns:a16="http://schemas.microsoft.com/office/drawing/2014/main" id="{759DBA35-15B4-41E8-91FE-CF2186D640FC}"/>
              </a:ext>
            </a:extLst>
          </p:cNvPr>
          <p:cNvSpPr txBox="1"/>
          <p:nvPr/>
        </p:nvSpPr>
        <p:spPr>
          <a:xfrm>
            <a:off x="1663431" y="2598387"/>
            <a:ext cx="2275322" cy="76520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900" dirty="0" smtClean="0">
                <a:solidFill>
                  <a:prstClr val="black"/>
                </a:solidFill>
                <a:cs typeface="Arial" charset="0"/>
              </a:rPr>
              <a:t>16. What </a:t>
            </a:r>
            <a:r>
              <a:rPr lang="en-GB" sz="900" dirty="0">
                <a:solidFill>
                  <a:prstClr val="black"/>
                </a:solidFill>
                <a:cs typeface="Arial" charset="0"/>
              </a:rPr>
              <a:t>% of the integrated pathway budget is spent on security?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900" dirty="0" smtClean="0">
                <a:solidFill>
                  <a:prstClr val="black"/>
                </a:solidFill>
                <a:cs typeface="Arial" charset="0"/>
              </a:rPr>
              <a:t>17. Which </a:t>
            </a:r>
            <a:r>
              <a:rPr lang="en-GB" sz="900" dirty="0">
                <a:solidFill>
                  <a:prstClr val="black"/>
                </a:solidFill>
                <a:cs typeface="Arial" charset="0"/>
              </a:rPr>
              <a:t>identified key threats is this spend mitigating?</a:t>
            </a:r>
          </a:p>
          <a:p>
            <a:pPr marL="228600" indent="-228600" defTabSz="914400" fontAlgn="base">
              <a:spcBef>
                <a:spcPct val="0"/>
              </a:spcBef>
              <a:spcAft>
                <a:spcPct val="0"/>
              </a:spcAft>
              <a:buAutoNum type="arabicPeriod" startAt="14"/>
            </a:pPr>
            <a:endParaRPr lang="en-GB" sz="9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08" name="TextBox 107">
            <a:extLst>
              <a:ext uri="{FF2B5EF4-FFF2-40B4-BE49-F238E27FC236}">
                <a16:creationId xmlns="" xmlns:a16="http://schemas.microsoft.com/office/drawing/2014/main" id="{8468F1B5-A727-4003-ABC3-BED24EC6D044}"/>
              </a:ext>
            </a:extLst>
          </p:cNvPr>
          <p:cNvSpPr txBox="1"/>
          <p:nvPr/>
        </p:nvSpPr>
        <p:spPr>
          <a:xfrm>
            <a:off x="3471970" y="5762243"/>
            <a:ext cx="2356872" cy="6267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900" dirty="0" smtClean="0">
                <a:solidFill>
                  <a:prstClr val="black"/>
                </a:solidFill>
                <a:cs typeface="Arial" charset="0"/>
              </a:rPr>
              <a:t>10. Is </a:t>
            </a:r>
            <a:r>
              <a:rPr lang="en-GB" sz="900" dirty="0">
                <a:solidFill>
                  <a:prstClr val="black"/>
                </a:solidFill>
                <a:cs typeface="Arial" charset="0"/>
              </a:rPr>
              <a:t>external threat intelligence being used to inform the security risks?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900" dirty="0" smtClean="0">
                <a:solidFill>
                  <a:prstClr val="black"/>
                </a:solidFill>
                <a:cs typeface="Arial" charset="0"/>
              </a:rPr>
              <a:t>11. Are </a:t>
            </a:r>
            <a:r>
              <a:rPr lang="en-GB" sz="900" dirty="0">
                <a:solidFill>
                  <a:prstClr val="black"/>
                </a:solidFill>
                <a:cs typeface="Arial" charset="0"/>
              </a:rPr>
              <a:t>the integrated pathway systems logs being reviewed for incidents in a SOC?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="" xmlns:a16="http://schemas.microsoft.com/office/drawing/2014/main" id="{CA3AEB67-D206-42A4-BE88-C1BC64CAF5F1}"/>
              </a:ext>
            </a:extLst>
          </p:cNvPr>
          <p:cNvSpPr txBox="1"/>
          <p:nvPr/>
        </p:nvSpPr>
        <p:spPr>
          <a:xfrm>
            <a:off x="1168453" y="4971915"/>
            <a:ext cx="2045460" cy="76520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900" dirty="0" smtClean="0">
                <a:solidFill>
                  <a:prstClr val="black"/>
                </a:solidFill>
                <a:cs typeface="Arial" charset="0"/>
              </a:rPr>
              <a:t>12. What </a:t>
            </a:r>
            <a:r>
              <a:rPr lang="en-GB" sz="900" dirty="0">
                <a:solidFill>
                  <a:prstClr val="black"/>
                </a:solidFill>
                <a:cs typeface="Arial" charset="0"/>
              </a:rPr>
              <a:t>PII data is transferred between each point in the integrated pathway?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900" dirty="0" smtClean="0">
                <a:solidFill>
                  <a:prstClr val="black"/>
                </a:solidFill>
                <a:cs typeface="Arial" charset="0"/>
              </a:rPr>
              <a:t>13. Is </a:t>
            </a:r>
            <a:r>
              <a:rPr lang="en-GB" sz="900" dirty="0">
                <a:solidFill>
                  <a:prstClr val="black"/>
                </a:solidFill>
                <a:cs typeface="Arial" charset="0"/>
              </a:rPr>
              <a:t>data encrypted at rest and in transit between points in the pathway?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="" xmlns:a16="http://schemas.microsoft.com/office/drawing/2014/main" id="{7828873C-BDAC-4A35-8B66-6E5974AF5241}"/>
              </a:ext>
            </a:extLst>
          </p:cNvPr>
          <p:cNvSpPr txBox="1"/>
          <p:nvPr/>
        </p:nvSpPr>
        <p:spPr>
          <a:xfrm>
            <a:off x="552376" y="3732343"/>
            <a:ext cx="2648654" cy="76520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900" dirty="0" smtClean="0">
                <a:solidFill>
                  <a:prstClr val="black"/>
                </a:solidFill>
                <a:cs typeface="Arial" charset="0"/>
              </a:rPr>
              <a:t>14. How </a:t>
            </a:r>
            <a:r>
              <a:rPr lang="en-GB" sz="900" dirty="0">
                <a:solidFill>
                  <a:prstClr val="black"/>
                </a:solidFill>
                <a:cs typeface="Arial" charset="0"/>
              </a:rPr>
              <a:t>and where is the patient data backed up, centrally or at each point in the pathway?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900" dirty="0" smtClean="0">
                <a:solidFill>
                  <a:prstClr val="black"/>
                </a:solidFill>
                <a:cs typeface="Arial" charset="0"/>
              </a:rPr>
              <a:t>15. Is </a:t>
            </a:r>
            <a:r>
              <a:rPr lang="en-GB" sz="900" dirty="0">
                <a:solidFill>
                  <a:prstClr val="black"/>
                </a:solidFill>
                <a:cs typeface="Arial" charset="0"/>
              </a:rPr>
              <a:t>there a contract in place between organisations on the care pathway detailing an incident response process?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="" xmlns:a16="http://schemas.microsoft.com/office/drawing/2014/main" id="{CBB74C89-CD87-4BC2-8DEA-A3C2C56EBD91}"/>
              </a:ext>
            </a:extLst>
          </p:cNvPr>
          <p:cNvSpPr txBox="1"/>
          <p:nvPr/>
        </p:nvSpPr>
        <p:spPr>
          <a:xfrm>
            <a:off x="5538901" y="2554760"/>
            <a:ext cx="3361907" cy="90370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900" dirty="0" smtClean="0">
                <a:solidFill>
                  <a:prstClr val="black"/>
                </a:solidFill>
                <a:cs typeface="Arial" charset="0"/>
              </a:rPr>
              <a:t>1. Who </a:t>
            </a:r>
            <a:r>
              <a:rPr lang="en-GB" sz="900" dirty="0">
                <a:solidFill>
                  <a:prstClr val="black"/>
                </a:solidFill>
                <a:cs typeface="Arial" charset="0"/>
              </a:rPr>
              <a:t>on the board is accountable for the security of the Integrated care pathway project at each point/organisation in the integrated care pathway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900" dirty="0" smtClean="0">
                <a:solidFill>
                  <a:prstClr val="black"/>
                </a:solidFill>
                <a:cs typeface="Arial" charset="0"/>
              </a:rPr>
              <a:t>2. Which </a:t>
            </a:r>
            <a:r>
              <a:rPr lang="en-GB" sz="900" dirty="0">
                <a:solidFill>
                  <a:prstClr val="black"/>
                </a:solidFill>
                <a:cs typeface="Arial" charset="0"/>
              </a:rPr>
              <a:t>organisation is responsible for the delivery of the security across the entire complete pathway?</a:t>
            </a:r>
          </a:p>
          <a:p>
            <a:pPr marL="228600" indent="-228600" defTabSz="914400" fontAlgn="base">
              <a:spcBef>
                <a:spcPct val="0"/>
              </a:spcBef>
              <a:spcAft>
                <a:spcPct val="0"/>
              </a:spcAft>
              <a:buAutoNum type="arabicPeriod"/>
            </a:pPr>
            <a:endParaRPr lang="en-GB" sz="9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12" name="Freeform 8">
            <a:extLst>
              <a:ext uri="{FF2B5EF4-FFF2-40B4-BE49-F238E27FC236}">
                <a16:creationId xmlns="" xmlns:a16="http://schemas.microsoft.com/office/drawing/2014/main" id="{060C113E-82B3-470A-9CC6-FCAA26331800}"/>
              </a:ext>
            </a:extLst>
          </p:cNvPr>
          <p:cNvSpPr>
            <a:spLocks noEditPoints="1"/>
          </p:cNvSpPr>
          <p:nvPr/>
        </p:nvSpPr>
        <p:spPr bwMode="auto">
          <a:xfrm>
            <a:off x="3566550" y="4571207"/>
            <a:ext cx="500966" cy="384960"/>
          </a:xfrm>
          <a:custGeom>
            <a:avLst/>
            <a:gdLst>
              <a:gd name="T0" fmla="*/ 202 w 327"/>
              <a:gd name="T1" fmla="*/ 59 h 251"/>
              <a:gd name="T2" fmla="*/ 173 w 327"/>
              <a:gd name="T3" fmla="*/ 67 h 251"/>
              <a:gd name="T4" fmla="*/ 117 w 327"/>
              <a:gd name="T5" fmla="*/ 162 h 251"/>
              <a:gd name="T6" fmla="*/ 125 w 327"/>
              <a:gd name="T7" fmla="*/ 191 h 251"/>
              <a:gd name="T8" fmla="*/ 154 w 327"/>
              <a:gd name="T9" fmla="*/ 183 h 251"/>
              <a:gd name="T10" fmla="*/ 209 w 327"/>
              <a:gd name="T11" fmla="*/ 88 h 251"/>
              <a:gd name="T12" fmla="*/ 202 w 327"/>
              <a:gd name="T13" fmla="*/ 59 h 251"/>
              <a:gd name="T14" fmla="*/ 135 w 327"/>
              <a:gd name="T15" fmla="*/ 59 h 251"/>
              <a:gd name="T16" fmla="*/ 106 w 327"/>
              <a:gd name="T17" fmla="*/ 67 h 251"/>
              <a:gd name="T18" fmla="*/ 0 w 327"/>
              <a:gd name="T19" fmla="*/ 251 h 251"/>
              <a:gd name="T20" fmla="*/ 48 w 327"/>
              <a:gd name="T21" fmla="*/ 251 h 251"/>
              <a:gd name="T22" fmla="*/ 143 w 327"/>
              <a:gd name="T23" fmla="*/ 88 h 251"/>
              <a:gd name="T24" fmla="*/ 135 w 327"/>
              <a:gd name="T25" fmla="*/ 59 h 251"/>
              <a:gd name="T26" fmla="*/ 278 w 327"/>
              <a:gd name="T27" fmla="*/ 0 h 251"/>
              <a:gd name="T28" fmla="*/ 184 w 327"/>
              <a:gd name="T29" fmla="*/ 162 h 251"/>
              <a:gd name="T30" fmla="*/ 192 w 327"/>
              <a:gd name="T31" fmla="*/ 191 h 251"/>
              <a:gd name="T32" fmla="*/ 192 w 327"/>
              <a:gd name="T33" fmla="*/ 191 h 251"/>
              <a:gd name="T34" fmla="*/ 220 w 327"/>
              <a:gd name="T35" fmla="*/ 184 h 251"/>
              <a:gd name="T36" fmla="*/ 327 w 327"/>
              <a:gd name="T37" fmla="*/ 0 h 251"/>
              <a:gd name="T38" fmla="*/ 278 w 327"/>
              <a:gd name="T39" fmla="*/ 0 h 251"/>
              <a:gd name="T40" fmla="*/ 96 w 327"/>
              <a:gd name="T41" fmla="*/ 53 h 251"/>
              <a:gd name="T42" fmla="*/ 67 w 327"/>
              <a:gd name="T43" fmla="*/ 0 h 251"/>
              <a:gd name="T44" fmla="*/ 19 w 327"/>
              <a:gd name="T45" fmla="*/ 0 h 251"/>
              <a:gd name="T46" fmla="*/ 71 w 327"/>
              <a:gd name="T47" fmla="*/ 96 h 251"/>
              <a:gd name="T48" fmla="*/ 96 w 327"/>
              <a:gd name="T49" fmla="*/ 53 h 251"/>
              <a:gd name="T50" fmla="*/ 230 w 327"/>
              <a:gd name="T51" fmla="*/ 196 h 251"/>
              <a:gd name="T52" fmla="*/ 260 w 327"/>
              <a:gd name="T53" fmla="*/ 251 h 251"/>
              <a:gd name="T54" fmla="*/ 308 w 327"/>
              <a:gd name="T55" fmla="*/ 251 h 251"/>
              <a:gd name="T56" fmla="*/ 255 w 327"/>
              <a:gd name="T57" fmla="*/ 153 h 251"/>
              <a:gd name="T58" fmla="*/ 230 w 327"/>
              <a:gd name="T59" fmla="*/ 196 h 2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327" h="251">
                <a:moveTo>
                  <a:pt x="202" y="59"/>
                </a:moveTo>
                <a:cubicBezTo>
                  <a:pt x="191" y="53"/>
                  <a:pt x="178" y="57"/>
                  <a:pt x="173" y="67"/>
                </a:cubicBezTo>
                <a:cubicBezTo>
                  <a:pt x="117" y="162"/>
                  <a:pt x="117" y="162"/>
                  <a:pt x="117" y="162"/>
                </a:cubicBezTo>
                <a:cubicBezTo>
                  <a:pt x="112" y="172"/>
                  <a:pt x="115" y="185"/>
                  <a:pt x="125" y="191"/>
                </a:cubicBezTo>
                <a:cubicBezTo>
                  <a:pt x="135" y="197"/>
                  <a:pt x="148" y="194"/>
                  <a:pt x="154" y="183"/>
                </a:cubicBezTo>
                <a:cubicBezTo>
                  <a:pt x="209" y="88"/>
                  <a:pt x="209" y="88"/>
                  <a:pt x="209" y="88"/>
                </a:cubicBezTo>
                <a:cubicBezTo>
                  <a:pt x="215" y="78"/>
                  <a:pt x="212" y="65"/>
                  <a:pt x="202" y="59"/>
                </a:cubicBezTo>
                <a:close/>
                <a:moveTo>
                  <a:pt x="135" y="59"/>
                </a:moveTo>
                <a:cubicBezTo>
                  <a:pt x="125" y="53"/>
                  <a:pt x="112" y="57"/>
                  <a:pt x="106" y="67"/>
                </a:cubicBezTo>
                <a:cubicBezTo>
                  <a:pt x="0" y="251"/>
                  <a:pt x="0" y="251"/>
                  <a:pt x="0" y="251"/>
                </a:cubicBezTo>
                <a:cubicBezTo>
                  <a:pt x="48" y="251"/>
                  <a:pt x="48" y="251"/>
                  <a:pt x="48" y="251"/>
                </a:cubicBezTo>
                <a:cubicBezTo>
                  <a:pt x="143" y="88"/>
                  <a:pt x="143" y="88"/>
                  <a:pt x="143" y="88"/>
                </a:cubicBezTo>
                <a:cubicBezTo>
                  <a:pt x="148" y="78"/>
                  <a:pt x="145" y="65"/>
                  <a:pt x="135" y="59"/>
                </a:cubicBezTo>
                <a:close/>
                <a:moveTo>
                  <a:pt x="278" y="0"/>
                </a:moveTo>
                <a:cubicBezTo>
                  <a:pt x="184" y="162"/>
                  <a:pt x="184" y="162"/>
                  <a:pt x="184" y="162"/>
                </a:cubicBezTo>
                <a:cubicBezTo>
                  <a:pt x="178" y="172"/>
                  <a:pt x="181" y="185"/>
                  <a:pt x="192" y="191"/>
                </a:cubicBezTo>
                <a:cubicBezTo>
                  <a:pt x="192" y="191"/>
                  <a:pt x="192" y="191"/>
                  <a:pt x="192" y="191"/>
                </a:cubicBezTo>
                <a:cubicBezTo>
                  <a:pt x="202" y="197"/>
                  <a:pt x="215" y="194"/>
                  <a:pt x="220" y="184"/>
                </a:cubicBezTo>
                <a:cubicBezTo>
                  <a:pt x="327" y="0"/>
                  <a:pt x="327" y="0"/>
                  <a:pt x="327" y="0"/>
                </a:cubicBezTo>
                <a:lnTo>
                  <a:pt x="278" y="0"/>
                </a:lnTo>
                <a:close/>
                <a:moveTo>
                  <a:pt x="96" y="53"/>
                </a:moveTo>
                <a:cubicBezTo>
                  <a:pt x="67" y="0"/>
                  <a:pt x="67" y="0"/>
                  <a:pt x="67" y="0"/>
                </a:cubicBezTo>
                <a:cubicBezTo>
                  <a:pt x="19" y="0"/>
                  <a:pt x="19" y="0"/>
                  <a:pt x="19" y="0"/>
                </a:cubicBezTo>
                <a:cubicBezTo>
                  <a:pt x="71" y="96"/>
                  <a:pt x="71" y="96"/>
                  <a:pt x="71" y="96"/>
                </a:cubicBezTo>
                <a:lnTo>
                  <a:pt x="96" y="53"/>
                </a:lnTo>
                <a:close/>
                <a:moveTo>
                  <a:pt x="230" y="196"/>
                </a:moveTo>
                <a:cubicBezTo>
                  <a:pt x="260" y="251"/>
                  <a:pt x="260" y="251"/>
                  <a:pt x="260" y="251"/>
                </a:cubicBezTo>
                <a:cubicBezTo>
                  <a:pt x="308" y="251"/>
                  <a:pt x="308" y="251"/>
                  <a:pt x="308" y="251"/>
                </a:cubicBezTo>
                <a:cubicBezTo>
                  <a:pt x="255" y="153"/>
                  <a:pt x="255" y="153"/>
                  <a:pt x="255" y="153"/>
                </a:cubicBezTo>
                <a:lnTo>
                  <a:pt x="230" y="196"/>
                </a:lnTo>
                <a:close/>
              </a:path>
            </a:pathLst>
          </a:custGeom>
          <a:solidFill>
            <a:sysClr val="window" lastClr="FFFFFF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  <a:cs typeface="Arial" charset="0"/>
            </a:endParaRPr>
          </a:p>
        </p:txBody>
      </p:sp>
      <p:grpSp>
        <p:nvGrpSpPr>
          <p:cNvPr id="113" name="Group 112">
            <a:extLst>
              <a:ext uri="{FF2B5EF4-FFF2-40B4-BE49-F238E27FC236}">
                <a16:creationId xmlns="" xmlns:a16="http://schemas.microsoft.com/office/drawing/2014/main" id="{D6923E5D-66BF-424A-9DAC-1F89F82F6742}"/>
              </a:ext>
            </a:extLst>
          </p:cNvPr>
          <p:cNvGrpSpPr/>
          <p:nvPr/>
        </p:nvGrpSpPr>
        <p:grpSpPr>
          <a:xfrm>
            <a:off x="3343013" y="3794326"/>
            <a:ext cx="646461" cy="442245"/>
            <a:chOff x="3158891" y="4916889"/>
            <a:chExt cx="531076" cy="363310"/>
          </a:xfrm>
          <a:solidFill>
            <a:sysClr val="window" lastClr="FFFFFF"/>
          </a:solidFill>
        </p:grpSpPr>
        <p:sp>
          <p:nvSpPr>
            <p:cNvPr id="114" name="Freeform 34">
              <a:extLst>
                <a:ext uri="{FF2B5EF4-FFF2-40B4-BE49-F238E27FC236}">
                  <a16:creationId xmlns="" xmlns:a16="http://schemas.microsoft.com/office/drawing/2014/main" id="{110C1094-18FD-48BF-8A94-88412AE88FA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158891" y="5028002"/>
              <a:ext cx="277051" cy="247811"/>
            </a:xfrm>
            <a:custGeom>
              <a:avLst/>
              <a:gdLst>
                <a:gd name="T0" fmla="*/ 26 w 321"/>
                <a:gd name="T1" fmla="*/ 251 h 287"/>
                <a:gd name="T2" fmla="*/ 115 w 321"/>
                <a:gd name="T3" fmla="*/ 251 h 287"/>
                <a:gd name="T4" fmla="*/ 114 w 321"/>
                <a:gd name="T5" fmla="*/ 257 h 287"/>
                <a:gd name="T6" fmla="*/ 114 w 321"/>
                <a:gd name="T7" fmla="*/ 263 h 287"/>
                <a:gd name="T8" fmla="*/ 114 w 321"/>
                <a:gd name="T9" fmla="*/ 268 h 287"/>
                <a:gd name="T10" fmla="*/ 22 w 321"/>
                <a:gd name="T11" fmla="*/ 268 h 287"/>
                <a:gd name="T12" fmla="*/ 13 w 321"/>
                <a:gd name="T13" fmla="*/ 277 h 287"/>
                <a:gd name="T14" fmla="*/ 22 w 321"/>
                <a:gd name="T15" fmla="*/ 287 h 287"/>
                <a:gd name="T16" fmla="*/ 299 w 321"/>
                <a:gd name="T17" fmla="*/ 287 h 287"/>
                <a:gd name="T18" fmla="*/ 309 w 321"/>
                <a:gd name="T19" fmla="*/ 277 h 287"/>
                <a:gd name="T20" fmla="*/ 299 w 321"/>
                <a:gd name="T21" fmla="*/ 268 h 287"/>
                <a:gd name="T22" fmla="*/ 207 w 321"/>
                <a:gd name="T23" fmla="*/ 268 h 287"/>
                <a:gd name="T24" fmla="*/ 208 w 321"/>
                <a:gd name="T25" fmla="*/ 263 h 287"/>
                <a:gd name="T26" fmla="*/ 208 w 321"/>
                <a:gd name="T27" fmla="*/ 257 h 287"/>
                <a:gd name="T28" fmla="*/ 206 w 321"/>
                <a:gd name="T29" fmla="*/ 251 h 287"/>
                <a:gd name="T30" fmla="*/ 295 w 321"/>
                <a:gd name="T31" fmla="*/ 251 h 287"/>
                <a:gd name="T32" fmla="*/ 321 w 321"/>
                <a:gd name="T33" fmla="*/ 225 h 287"/>
                <a:gd name="T34" fmla="*/ 321 w 321"/>
                <a:gd name="T35" fmla="*/ 26 h 287"/>
                <a:gd name="T36" fmla="*/ 295 w 321"/>
                <a:gd name="T37" fmla="*/ 0 h 287"/>
                <a:gd name="T38" fmla="*/ 26 w 321"/>
                <a:gd name="T39" fmla="*/ 0 h 287"/>
                <a:gd name="T40" fmla="*/ 0 w 321"/>
                <a:gd name="T41" fmla="*/ 26 h 287"/>
                <a:gd name="T42" fmla="*/ 0 w 321"/>
                <a:gd name="T43" fmla="*/ 225 h 287"/>
                <a:gd name="T44" fmla="*/ 26 w 321"/>
                <a:gd name="T45" fmla="*/ 251 h 287"/>
                <a:gd name="T46" fmla="*/ 20 w 321"/>
                <a:gd name="T47" fmla="*/ 26 h 287"/>
                <a:gd name="T48" fmla="*/ 26 w 321"/>
                <a:gd name="T49" fmla="*/ 19 h 287"/>
                <a:gd name="T50" fmla="*/ 295 w 321"/>
                <a:gd name="T51" fmla="*/ 19 h 287"/>
                <a:gd name="T52" fmla="*/ 301 w 321"/>
                <a:gd name="T53" fmla="*/ 26 h 287"/>
                <a:gd name="T54" fmla="*/ 301 w 321"/>
                <a:gd name="T55" fmla="*/ 225 h 287"/>
                <a:gd name="T56" fmla="*/ 295 w 321"/>
                <a:gd name="T57" fmla="*/ 232 h 287"/>
                <a:gd name="T58" fmla="*/ 26 w 321"/>
                <a:gd name="T59" fmla="*/ 232 h 287"/>
                <a:gd name="T60" fmla="*/ 20 w 321"/>
                <a:gd name="T61" fmla="*/ 225 h 287"/>
                <a:gd name="T62" fmla="*/ 20 w 321"/>
                <a:gd name="T63" fmla="*/ 26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321" h="287">
                  <a:moveTo>
                    <a:pt x="26" y="251"/>
                  </a:moveTo>
                  <a:cubicBezTo>
                    <a:pt x="115" y="251"/>
                    <a:pt x="115" y="251"/>
                    <a:pt x="115" y="251"/>
                  </a:cubicBezTo>
                  <a:cubicBezTo>
                    <a:pt x="114" y="253"/>
                    <a:pt x="114" y="255"/>
                    <a:pt x="114" y="257"/>
                  </a:cubicBezTo>
                  <a:cubicBezTo>
                    <a:pt x="114" y="263"/>
                    <a:pt x="114" y="263"/>
                    <a:pt x="114" y="263"/>
                  </a:cubicBezTo>
                  <a:cubicBezTo>
                    <a:pt x="114" y="265"/>
                    <a:pt x="114" y="266"/>
                    <a:pt x="114" y="268"/>
                  </a:cubicBezTo>
                  <a:cubicBezTo>
                    <a:pt x="22" y="268"/>
                    <a:pt x="22" y="268"/>
                    <a:pt x="22" y="268"/>
                  </a:cubicBezTo>
                  <a:cubicBezTo>
                    <a:pt x="17" y="268"/>
                    <a:pt x="13" y="272"/>
                    <a:pt x="13" y="277"/>
                  </a:cubicBezTo>
                  <a:cubicBezTo>
                    <a:pt x="13" y="283"/>
                    <a:pt x="17" y="287"/>
                    <a:pt x="22" y="287"/>
                  </a:cubicBezTo>
                  <a:cubicBezTo>
                    <a:pt x="299" y="287"/>
                    <a:pt x="299" y="287"/>
                    <a:pt x="299" y="287"/>
                  </a:cubicBezTo>
                  <a:cubicBezTo>
                    <a:pt x="304" y="287"/>
                    <a:pt x="309" y="283"/>
                    <a:pt x="309" y="277"/>
                  </a:cubicBezTo>
                  <a:cubicBezTo>
                    <a:pt x="309" y="272"/>
                    <a:pt x="304" y="268"/>
                    <a:pt x="299" y="268"/>
                  </a:cubicBezTo>
                  <a:cubicBezTo>
                    <a:pt x="207" y="268"/>
                    <a:pt x="207" y="268"/>
                    <a:pt x="207" y="268"/>
                  </a:cubicBezTo>
                  <a:cubicBezTo>
                    <a:pt x="207" y="266"/>
                    <a:pt x="208" y="265"/>
                    <a:pt x="208" y="263"/>
                  </a:cubicBezTo>
                  <a:cubicBezTo>
                    <a:pt x="208" y="257"/>
                    <a:pt x="208" y="257"/>
                    <a:pt x="208" y="257"/>
                  </a:cubicBezTo>
                  <a:cubicBezTo>
                    <a:pt x="208" y="255"/>
                    <a:pt x="207" y="253"/>
                    <a:pt x="206" y="251"/>
                  </a:cubicBezTo>
                  <a:cubicBezTo>
                    <a:pt x="295" y="251"/>
                    <a:pt x="295" y="251"/>
                    <a:pt x="295" y="251"/>
                  </a:cubicBezTo>
                  <a:cubicBezTo>
                    <a:pt x="309" y="251"/>
                    <a:pt x="321" y="239"/>
                    <a:pt x="321" y="225"/>
                  </a:cubicBezTo>
                  <a:cubicBezTo>
                    <a:pt x="321" y="26"/>
                    <a:pt x="321" y="26"/>
                    <a:pt x="321" y="26"/>
                  </a:cubicBezTo>
                  <a:cubicBezTo>
                    <a:pt x="321" y="12"/>
                    <a:pt x="309" y="0"/>
                    <a:pt x="295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12" y="0"/>
                    <a:pt x="0" y="12"/>
                    <a:pt x="0" y="26"/>
                  </a:cubicBezTo>
                  <a:cubicBezTo>
                    <a:pt x="0" y="225"/>
                    <a:pt x="0" y="225"/>
                    <a:pt x="0" y="225"/>
                  </a:cubicBezTo>
                  <a:cubicBezTo>
                    <a:pt x="0" y="239"/>
                    <a:pt x="12" y="251"/>
                    <a:pt x="26" y="251"/>
                  </a:cubicBezTo>
                  <a:close/>
                  <a:moveTo>
                    <a:pt x="20" y="26"/>
                  </a:moveTo>
                  <a:cubicBezTo>
                    <a:pt x="20" y="22"/>
                    <a:pt x="22" y="19"/>
                    <a:pt x="26" y="19"/>
                  </a:cubicBezTo>
                  <a:cubicBezTo>
                    <a:pt x="295" y="19"/>
                    <a:pt x="295" y="19"/>
                    <a:pt x="295" y="19"/>
                  </a:cubicBezTo>
                  <a:cubicBezTo>
                    <a:pt x="299" y="19"/>
                    <a:pt x="301" y="22"/>
                    <a:pt x="301" y="26"/>
                  </a:cubicBezTo>
                  <a:cubicBezTo>
                    <a:pt x="301" y="225"/>
                    <a:pt x="301" y="225"/>
                    <a:pt x="301" y="225"/>
                  </a:cubicBezTo>
                  <a:cubicBezTo>
                    <a:pt x="301" y="229"/>
                    <a:pt x="299" y="232"/>
                    <a:pt x="295" y="232"/>
                  </a:cubicBezTo>
                  <a:cubicBezTo>
                    <a:pt x="26" y="232"/>
                    <a:pt x="26" y="232"/>
                    <a:pt x="26" y="232"/>
                  </a:cubicBezTo>
                  <a:cubicBezTo>
                    <a:pt x="22" y="232"/>
                    <a:pt x="20" y="229"/>
                    <a:pt x="20" y="225"/>
                  </a:cubicBezTo>
                  <a:lnTo>
                    <a:pt x="20" y="26"/>
                  </a:ln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 vert="horz" wrap="square" lIns="91395" tIns="45697" rIns="91395" bIns="4569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cs typeface="Arial" charset="0"/>
              </a:endParaRPr>
            </a:p>
          </p:txBody>
        </p:sp>
        <p:sp>
          <p:nvSpPr>
            <p:cNvPr id="115" name="Freeform 35">
              <a:extLst>
                <a:ext uri="{FF2B5EF4-FFF2-40B4-BE49-F238E27FC236}">
                  <a16:creationId xmlns="" xmlns:a16="http://schemas.microsoft.com/office/drawing/2014/main" id="{6654EFA1-7725-48EE-9CCA-75C9C8F2336F}"/>
                </a:ext>
              </a:extLst>
            </p:cNvPr>
            <p:cNvSpPr>
              <a:spLocks/>
            </p:cNvSpPr>
            <p:nvPr/>
          </p:nvSpPr>
          <p:spPr bwMode="auto">
            <a:xfrm>
              <a:off x="3195076" y="5064187"/>
              <a:ext cx="204682" cy="144374"/>
            </a:xfrm>
            <a:custGeom>
              <a:avLst/>
              <a:gdLst>
                <a:gd name="T0" fmla="*/ 16 w 237"/>
                <a:gd name="T1" fmla="*/ 167 h 167"/>
                <a:gd name="T2" fmla="*/ 221 w 237"/>
                <a:gd name="T3" fmla="*/ 167 h 167"/>
                <a:gd name="T4" fmla="*/ 237 w 237"/>
                <a:gd name="T5" fmla="*/ 151 h 167"/>
                <a:gd name="T6" fmla="*/ 237 w 237"/>
                <a:gd name="T7" fmla="*/ 16 h 167"/>
                <a:gd name="T8" fmla="*/ 221 w 237"/>
                <a:gd name="T9" fmla="*/ 0 h 167"/>
                <a:gd name="T10" fmla="*/ 16 w 237"/>
                <a:gd name="T11" fmla="*/ 0 h 167"/>
                <a:gd name="T12" fmla="*/ 0 w 237"/>
                <a:gd name="T13" fmla="*/ 16 h 167"/>
                <a:gd name="T14" fmla="*/ 0 w 237"/>
                <a:gd name="T15" fmla="*/ 151 h 167"/>
                <a:gd name="T16" fmla="*/ 16 w 237"/>
                <a:gd name="T17" fmla="*/ 167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167">
                  <a:moveTo>
                    <a:pt x="16" y="167"/>
                  </a:moveTo>
                  <a:cubicBezTo>
                    <a:pt x="221" y="167"/>
                    <a:pt x="221" y="167"/>
                    <a:pt x="221" y="167"/>
                  </a:cubicBezTo>
                  <a:cubicBezTo>
                    <a:pt x="230" y="167"/>
                    <a:pt x="237" y="160"/>
                    <a:pt x="237" y="151"/>
                  </a:cubicBezTo>
                  <a:cubicBezTo>
                    <a:pt x="237" y="16"/>
                    <a:pt x="237" y="16"/>
                    <a:pt x="237" y="16"/>
                  </a:cubicBezTo>
                  <a:cubicBezTo>
                    <a:pt x="237" y="7"/>
                    <a:pt x="230" y="0"/>
                    <a:pt x="221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7" y="0"/>
                    <a:pt x="0" y="7"/>
                    <a:pt x="0" y="16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0" y="160"/>
                    <a:pt x="7" y="167"/>
                    <a:pt x="16" y="167"/>
                  </a:cubicBez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 vert="horz" wrap="square" lIns="91395" tIns="45697" rIns="91395" bIns="4569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cs typeface="Arial" charset="0"/>
              </a:endParaRPr>
            </a:p>
          </p:txBody>
        </p:sp>
        <p:sp>
          <p:nvSpPr>
            <p:cNvPr id="116" name="Freeform 36">
              <a:extLst>
                <a:ext uri="{FF2B5EF4-FFF2-40B4-BE49-F238E27FC236}">
                  <a16:creationId xmlns="" xmlns:a16="http://schemas.microsoft.com/office/drawing/2014/main" id="{9BBFFB08-535A-4ABE-85FD-DFBF2619930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464452" y="5034946"/>
              <a:ext cx="118423" cy="245253"/>
            </a:xfrm>
            <a:custGeom>
              <a:avLst/>
              <a:gdLst>
                <a:gd name="T0" fmla="*/ 111 w 137"/>
                <a:gd name="T1" fmla="*/ 0 h 284"/>
                <a:gd name="T2" fmla="*/ 27 w 137"/>
                <a:gd name="T3" fmla="*/ 0 h 284"/>
                <a:gd name="T4" fmla="*/ 0 w 137"/>
                <a:gd name="T5" fmla="*/ 27 h 284"/>
                <a:gd name="T6" fmla="*/ 0 w 137"/>
                <a:gd name="T7" fmla="*/ 257 h 284"/>
                <a:gd name="T8" fmla="*/ 27 w 137"/>
                <a:gd name="T9" fmla="*/ 284 h 284"/>
                <a:gd name="T10" fmla="*/ 111 w 137"/>
                <a:gd name="T11" fmla="*/ 284 h 284"/>
                <a:gd name="T12" fmla="*/ 137 w 137"/>
                <a:gd name="T13" fmla="*/ 257 h 284"/>
                <a:gd name="T14" fmla="*/ 137 w 137"/>
                <a:gd name="T15" fmla="*/ 27 h 284"/>
                <a:gd name="T16" fmla="*/ 111 w 137"/>
                <a:gd name="T17" fmla="*/ 0 h 284"/>
                <a:gd name="T18" fmla="*/ 22 w 137"/>
                <a:gd name="T19" fmla="*/ 27 h 284"/>
                <a:gd name="T20" fmla="*/ 27 w 137"/>
                <a:gd name="T21" fmla="*/ 21 h 284"/>
                <a:gd name="T22" fmla="*/ 111 w 137"/>
                <a:gd name="T23" fmla="*/ 21 h 284"/>
                <a:gd name="T24" fmla="*/ 116 w 137"/>
                <a:gd name="T25" fmla="*/ 27 h 284"/>
                <a:gd name="T26" fmla="*/ 116 w 137"/>
                <a:gd name="T27" fmla="*/ 93 h 284"/>
                <a:gd name="T28" fmla="*/ 111 w 137"/>
                <a:gd name="T29" fmla="*/ 96 h 284"/>
                <a:gd name="T30" fmla="*/ 27 w 137"/>
                <a:gd name="T31" fmla="*/ 96 h 284"/>
                <a:gd name="T32" fmla="*/ 22 w 137"/>
                <a:gd name="T33" fmla="*/ 93 h 284"/>
                <a:gd name="T34" fmla="*/ 22 w 137"/>
                <a:gd name="T35" fmla="*/ 27 h 284"/>
                <a:gd name="T36" fmla="*/ 116 w 137"/>
                <a:gd name="T37" fmla="*/ 257 h 284"/>
                <a:gd name="T38" fmla="*/ 111 w 137"/>
                <a:gd name="T39" fmla="*/ 262 h 284"/>
                <a:gd name="T40" fmla="*/ 27 w 137"/>
                <a:gd name="T41" fmla="*/ 262 h 284"/>
                <a:gd name="T42" fmla="*/ 22 w 137"/>
                <a:gd name="T43" fmla="*/ 257 h 284"/>
                <a:gd name="T44" fmla="*/ 22 w 137"/>
                <a:gd name="T45" fmla="*/ 115 h 284"/>
                <a:gd name="T46" fmla="*/ 27 w 137"/>
                <a:gd name="T47" fmla="*/ 115 h 284"/>
                <a:gd name="T48" fmla="*/ 111 w 137"/>
                <a:gd name="T49" fmla="*/ 115 h 284"/>
                <a:gd name="T50" fmla="*/ 116 w 137"/>
                <a:gd name="T51" fmla="*/ 115 h 284"/>
                <a:gd name="T52" fmla="*/ 116 w 137"/>
                <a:gd name="T53" fmla="*/ 257 h 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37" h="284">
                  <a:moveTo>
                    <a:pt x="111" y="0"/>
                  </a:moveTo>
                  <a:cubicBezTo>
                    <a:pt x="27" y="0"/>
                    <a:pt x="27" y="0"/>
                    <a:pt x="27" y="0"/>
                  </a:cubicBezTo>
                  <a:cubicBezTo>
                    <a:pt x="12" y="0"/>
                    <a:pt x="0" y="12"/>
                    <a:pt x="0" y="27"/>
                  </a:cubicBezTo>
                  <a:cubicBezTo>
                    <a:pt x="0" y="257"/>
                    <a:pt x="0" y="257"/>
                    <a:pt x="0" y="257"/>
                  </a:cubicBezTo>
                  <a:cubicBezTo>
                    <a:pt x="0" y="272"/>
                    <a:pt x="12" y="284"/>
                    <a:pt x="27" y="284"/>
                  </a:cubicBezTo>
                  <a:cubicBezTo>
                    <a:pt x="111" y="284"/>
                    <a:pt x="111" y="284"/>
                    <a:pt x="111" y="284"/>
                  </a:cubicBezTo>
                  <a:cubicBezTo>
                    <a:pt x="125" y="284"/>
                    <a:pt x="137" y="272"/>
                    <a:pt x="137" y="257"/>
                  </a:cubicBezTo>
                  <a:cubicBezTo>
                    <a:pt x="137" y="27"/>
                    <a:pt x="137" y="27"/>
                    <a:pt x="137" y="27"/>
                  </a:cubicBezTo>
                  <a:cubicBezTo>
                    <a:pt x="137" y="12"/>
                    <a:pt x="125" y="0"/>
                    <a:pt x="111" y="0"/>
                  </a:cubicBezTo>
                  <a:close/>
                  <a:moveTo>
                    <a:pt x="22" y="27"/>
                  </a:moveTo>
                  <a:cubicBezTo>
                    <a:pt x="22" y="24"/>
                    <a:pt x="24" y="21"/>
                    <a:pt x="27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6" y="24"/>
                    <a:pt x="116" y="27"/>
                  </a:cubicBezTo>
                  <a:cubicBezTo>
                    <a:pt x="116" y="93"/>
                    <a:pt x="116" y="93"/>
                    <a:pt x="116" y="93"/>
                  </a:cubicBezTo>
                  <a:cubicBezTo>
                    <a:pt x="115" y="95"/>
                    <a:pt x="113" y="96"/>
                    <a:pt x="111" y="96"/>
                  </a:cubicBezTo>
                  <a:cubicBezTo>
                    <a:pt x="27" y="96"/>
                    <a:pt x="27" y="96"/>
                    <a:pt x="27" y="96"/>
                  </a:cubicBezTo>
                  <a:cubicBezTo>
                    <a:pt x="25" y="96"/>
                    <a:pt x="23" y="95"/>
                    <a:pt x="22" y="93"/>
                  </a:cubicBezTo>
                  <a:lnTo>
                    <a:pt x="22" y="27"/>
                  </a:lnTo>
                  <a:close/>
                  <a:moveTo>
                    <a:pt x="116" y="257"/>
                  </a:moveTo>
                  <a:cubicBezTo>
                    <a:pt x="116" y="260"/>
                    <a:pt x="113" y="262"/>
                    <a:pt x="111" y="262"/>
                  </a:cubicBezTo>
                  <a:cubicBezTo>
                    <a:pt x="27" y="262"/>
                    <a:pt x="27" y="262"/>
                    <a:pt x="27" y="262"/>
                  </a:cubicBezTo>
                  <a:cubicBezTo>
                    <a:pt x="24" y="262"/>
                    <a:pt x="22" y="260"/>
                    <a:pt x="22" y="257"/>
                  </a:cubicBezTo>
                  <a:cubicBezTo>
                    <a:pt x="22" y="115"/>
                    <a:pt x="22" y="115"/>
                    <a:pt x="22" y="115"/>
                  </a:cubicBezTo>
                  <a:cubicBezTo>
                    <a:pt x="23" y="115"/>
                    <a:pt x="25" y="115"/>
                    <a:pt x="27" y="115"/>
                  </a:cubicBezTo>
                  <a:cubicBezTo>
                    <a:pt x="111" y="115"/>
                    <a:pt x="111" y="115"/>
                    <a:pt x="111" y="115"/>
                  </a:cubicBezTo>
                  <a:cubicBezTo>
                    <a:pt x="112" y="115"/>
                    <a:pt x="114" y="115"/>
                    <a:pt x="116" y="115"/>
                  </a:cubicBezTo>
                  <a:lnTo>
                    <a:pt x="116" y="257"/>
                  </a:ln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 vert="horz" wrap="square" lIns="91395" tIns="45697" rIns="91395" bIns="4569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cs typeface="Arial" charset="0"/>
              </a:endParaRPr>
            </a:p>
          </p:txBody>
        </p:sp>
        <p:sp>
          <p:nvSpPr>
            <p:cNvPr id="117" name="Oval 37">
              <a:extLst>
                <a:ext uri="{FF2B5EF4-FFF2-40B4-BE49-F238E27FC236}">
                  <a16:creationId xmlns="" xmlns:a16="http://schemas.microsoft.com/office/drawing/2014/main" id="{13206232-887E-46BF-B437-6A31CFCA01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91133" y="5067111"/>
              <a:ext cx="30337" cy="21565"/>
            </a:xfrm>
            <a:prstGeom prst="ellipse">
              <a:avLst/>
            </a:prstGeom>
            <a:grpFill/>
            <a:ln>
              <a:noFill/>
            </a:ln>
            <a:extLst/>
          </p:spPr>
          <p:txBody>
            <a:bodyPr vert="horz" wrap="square" lIns="91395" tIns="45697" rIns="91395" bIns="4569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cs typeface="Arial" charset="0"/>
              </a:endParaRPr>
            </a:p>
          </p:txBody>
        </p:sp>
        <p:sp>
          <p:nvSpPr>
            <p:cNvPr id="118" name="Oval 38">
              <a:extLst>
                <a:ext uri="{FF2B5EF4-FFF2-40B4-BE49-F238E27FC236}">
                  <a16:creationId xmlns="" xmlns:a16="http://schemas.microsoft.com/office/drawing/2014/main" id="{CDFDB88C-78DB-4A38-8B03-D502F7BE0E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98809" y="5098910"/>
              <a:ext cx="13889" cy="9503"/>
            </a:xfrm>
            <a:prstGeom prst="ellipse">
              <a:avLst/>
            </a:prstGeom>
            <a:grpFill/>
            <a:ln>
              <a:noFill/>
            </a:ln>
            <a:extLst/>
          </p:spPr>
          <p:txBody>
            <a:bodyPr vert="horz" wrap="square" lIns="91395" tIns="45697" rIns="91395" bIns="4569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cs typeface="Arial" charset="0"/>
              </a:endParaRPr>
            </a:p>
          </p:txBody>
        </p:sp>
        <p:sp>
          <p:nvSpPr>
            <p:cNvPr id="119" name="Freeform 39">
              <a:extLst>
                <a:ext uri="{FF2B5EF4-FFF2-40B4-BE49-F238E27FC236}">
                  <a16:creationId xmlns="" xmlns:a16="http://schemas.microsoft.com/office/drawing/2014/main" id="{610F6CB8-DAA1-4DE5-A65B-E5A550B6ADDD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5096" y="4996934"/>
              <a:ext cx="56287" cy="47515"/>
            </a:xfrm>
            <a:custGeom>
              <a:avLst/>
              <a:gdLst>
                <a:gd name="T0" fmla="*/ 47 w 65"/>
                <a:gd name="T1" fmla="*/ 10 h 55"/>
                <a:gd name="T2" fmla="*/ 11 w 65"/>
                <a:gd name="T3" fmla="*/ 2 h 55"/>
                <a:gd name="T4" fmla="*/ 2 w 65"/>
                <a:gd name="T5" fmla="*/ 16 h 55"/>
                <a:gd name="T6" fmla="*/ 16 w 65"/>
                <a:gd name="T7" fmla="*/ 25 h 55"/>
                <a:gd name="T8" fmla="*/ 32 w 65"/>
                <a:gd name="T9" fmla="*/ 29 h 55"/>
                <a:gd name="T10" fmla="*/ 41 w 65"/>
                <a:gd name="T11" fmla="*/ 44 h 55"/>
                <a:gd name="T12" fmla="*/ 53 w 65"/>
                <a:gd name="T13" fmla="*/ 55 h 55"/>
                <a:gd name="T14" fmla="*/ 54 w 65"/>
                <a:gd name="T15" fmla="*/ 55 h 55"/>
                <a:gd name="T16" fmla="*/ 65 w 65"/>
                <a:gd name="T17" fmla="*/ 42 h 55"/>
                <a:gd name="T18" fmla="*/ 47 w 65"/>
                <a:gd name="T19" fmla="*/ 1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5" h="55">
                  <a:moveTo>
                    <a:pt x="47" y="10"/>
                  </a:moveTo>
                  <a:cubicBezTo>
                    <a:pt x="37" y="3"/>
                    <a:pt x="24" y="0"/>
                    <a:pt x="11" y="2"/>
                  </a:cubicBezTo>
                  <a:cubicBezTo>
                    <a:pt x="5" y="3"/>
                    <a:pt x="0" y="9"/>
                    <a:pt x="2" y="16"/>
                  </a:cubicBezTo>
                  <a:cubicBezTo>
                    <a:pt x="3" y="22"/>
                    <a:pt x="9" y="27"/>
                    <a:pt x="16" y="25"/>
                  </a:cubicBezTo>
                  <a:cubicBezTo>
                    <a:pt x="22" y="24"/>
                    <a:pt x="27" y="26"/>
                    <a:pt x="32" y="29"/>
                  </a:cubicBezTo>
                  <a:cubicBezTo>
                    <a:pt x="37" y="33"/>
                    <a:pt x="40" y="38"/>
                    <a:pt x="41" y="44"/>
                  </a:cubicBezTo>
                  <a:cubicBezTo>
                    <a:pt x="41" y="51"/>
                    <a:pt x="46" y="55"/>
                    <a:pt x="53" y="55"/>
                  </a:cubicBezTo>
                  <a:cubicBezTo>
                    <a:pt x="53" y="55"/>
                    <a:pt x="53" y="55"/>
                    <a:pt x="54" y="55"/>
                  </a:cubicBezTo>
                  <a:cubicBezTo>
                    <a:pt x="60" y="55"/>
                    <a:pt x="65" y="49"/>
                    <a:pt x="65" y="42"/>
                  </a:cubicBezTo>
                  <a:cubicBezTo>
                    <a:pt x="63" y="30"/>
                    <a:pt x="57" y="18"/>
                    <a:pt x="47" y="10"/>
                  </a:cubicBez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 vert="horz" wrap="square" lIns="91395" tIns="45697" rIns="91395" bIns="4569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cs typeface="Arial" charset="0"/>
              </a:endParaRPr>
            </a:p>
          </p:txBody>
        </p:sp>
        <p:sp>
          <p:nvSpPr>
            <p:cNvPr id="120" name="Freeform 40">
              <a:extLst>
                <a:ext uri="{FF2B5EF4-FFF2-40B4-BE49-F238E27FC236}">
                  <a16:creationId xmlns="" xmlns:a16="http://schemas.microsoft.com/office/drawing/2014/main" id="{881584D2-9D90-404A-8802-427AA042B345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9482" y="4958191"/>
              <a:ext cx="88817" cy="73466"/>
            </a:xfrm>
            <a:custGeom>
              <a:avLst/>
              <a:gdLst>
                <a:gd name="T0" fmla="*/ 69 w 103"/>
                <a:gd name="T1" fmla="*/ 19 h 85"/>
                <a:gd name="T2" fmla="*/ 11 w 103"/>
                <a:gd name="T3" fmla="*/ 1 h 85"/>
                <a:gd name="T4" fmla="*/ 0 w 103"/>
                <a:gd name="T5" fmla="*/ 14 h 85"/>
                <a:gd name="T6" fmla="*/ 13 w 103"/>
                <a:gd name="T7" fmla="*/ 25 h 85"/>
                <a:gd name="T8" fmla="*/ 55 w 103"/>
                <a:gd name="T9" fmla="*/ 38 h 85"/>
                <a:gd name="T10" fmla="*/ 78 w 103"/>
                <a:gd name="T11" fmla="*/ 75 h 85"/>
                <a:gd name="T12" fmla="*/ 90 w 103"/>
                <a:gd name="T13" fmla="*/ 85 h 85"/>
                <a:gd name="T14" fmla="*/ 93 w 103"/>
                <a:gd name="T15" fmla="*/ 84 h 85"/>
                <a:gd name="T16" fmla="*/ 102 w 103"/>
                <a:gd name="T17" fmla="*/ 70 h 85"/>
                <a:gd name="T18" fmla="*/ 69 w 103"/>
                <a:gd name="T19" fmla="*/ 19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3" h="85">
                  <a:moveTo>
                    <a:pt x="69" y="19"/>
                  </a:moveTo>
                  <a:cubicBezTo>
                    <a:pt x="53" y="6"/>
                    <a:pt x="32" y="0"/>
                    <a:pt x="11" y="1"/>
                  </a:cubicBezTo>
                  <a:cubicBezTo>
                    <a:pt x="5" y="2"/>
                    <a:pt x="0" y="8"/>
                    <a:pt x="0" y="14"/>
                  </a:cubicBezTo>
                  <a:cubicBezTo>
                    <a:pt x="1" y="21"/>
                    <a:pt x="6" y="26"/>
                    <a:pt x="13" y="25"/>
                  </a:cubicBezTo>
                  <a:cubicBezTo>
                    <a:pt x="28" y="24"/>
                    <a:pt x="43" y="29"/>
                    <a:pt x="55" y="38"/>
                  </a:cubicBezTo>
                  <a:cubicBezTo>
                    <a:pt x="67" y="47"/>
                    <a:pt x="75" y="60"/>
                    <a:pt x="78" y="75"/>
                  </a:cubicBezTo>
                  <a:cubicBezTo>
                    <a:pt x="80" y="81"/>
                    <a:pt x="85" y="85"/>
                    <a:pt x="90" y="85"/>
                  </a:cubicBezTo>
                  <a:cubicBezTo>
                    <a:pt x="91" y="85"/>
                    <a:pt x="92" y="84"/>
                    <a:pt x="93" y="84"/>
                  </a:cubicBezTo>
                  <a:cubicBezTo>
                    <a:pt x="99" y="83"/>
                    <a:pt x="103" y="77"/>
                    <a:pt x="102" y="70"/>
                  </a:cubicBezTo>
                  <a:cubicBezTo>
                    <a:pt x="98" y="50"/>
                    <a:pt x="86" y="31"/>
                    <a:pt x="69" y="19"/>
                  </a:cubicBez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 vert="horz" wrap="square" lIns="91395" tIns="45697" rIns="91395" bIns="4569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cs typeface="Arial" charset="0"/>
              </a:endParaRPr>
            </a:p>
          </p:txBody>
        </p:sp>
        <p:sp>
          <p:nvSpPr>
            <p:cNvPr id="121" name="Freeform 41">
              <a:extLst>
                <a:ext uri="{FF2B5EF4-FFF2-40B4-BE49-F238E27FC236}">
                  <a16:creationId xmlns="" xmlns:a16="http://schemas.microsoft.com/office/drawing/2014/main" id="{220156BE-476C-497A-A0D3-BDF914CED810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5827" y="4916889"/>
              <a:ext cx="134140" cy="105996"/>
            </a:xfrm>
            <a:custGeom>
              <a:avLst/>
              <a:gdLst>
                <a:gd name="T0" fmla="*/ 102 w 155"/>
                <a:gd name="T1" fmla="*/ 29 h 123"/>
                <a:gd name="T2" fmla="*/ 12 w 155"/>
                <a:gd name="T3" fmla="*/ 1 h 123"/>
                <a:gd name="T4" fmla="*/ 1 w 155"/>
                <a:gd name="T5" fmla="*/ 13 h 123"/>
                <a:gd name="T6" fmla="*/ 13 w 155"/>
                <a:gd name="T7" fmla="*/ 25 h 123"/>
                <a:gd name="T8" fmla="*/ 87 w 155"/>
                <a:gd name="T9" fmla="*/ 48 h 123"/>
                <a:gd name="T10" fmla="*/ 130 w 155"/>
                <a:gd name="T11" fmla="*/ 113 h 123"/>
                <a:gd name="T12" fmla="*/ 142 w 155"/>
                <a:gd name="T13" fmla="*/ 123 h 123"/>
                <a:gd name="T14" fmla="*/ 145 w 155"/>
                <a:gd name="T15" fmla="*/ 122 h 123"/>
                <a:gd name="T16" fmla="*/ 154 w 155"/>
                <a:gd name="T17" fmla="*/ 108 h 123"/>
                <a:gd name="T18" fmla="*/ 102 w 155"/>
                <a:gd name="T19" fmla="*/ 29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5" h="123">
                  <a:moveTo>
                    <a:pt x="102" y="29"/>
                  </a:moveTo>
                  <a:cubicBezTo>
                    <a:pt x="76" y="10"/>
                    <a:pt x="44" y="0"/>
                    <a:pt x="12" y="1"/>
                  </a:cubicBezTo>
                  <a:cubicBezTo>
                    <a:pt x="6" y="1"/>
                    <a:pt x="0" y="7"/>
                    <a:pt x="1" y="13"/>
                  </a:cubicBezTo>
                  <a:cubicBezTo>
                    <a:pt x="1" y="20"/>
                    <a:pt x="6" y="25"/>
                    <a:pt x="13" y="25"/>
                  </a:cubicBezTo>
                  <a:cubicBezTo>
                    <a:pt x="40" y="24"/>
                    <a:pt x="66" y="32"/>
                    <a:pt x="87" y="48"/>
                  </a:cubicBezTo>
                  <a:cubicBezTo>
                    <a:pt x="109" y="65"/>
                    <a:pt x="124" y="87"/>
                    <a:pt x="130" y="113"/>
                  </a:cubicBezTo>
                  <a:cubicBezTo>
                    <a:pt x="132" y="119"/>
                    <a:pt x="136" y="123"/>
                    <a:pt x="142" y="123"/>
                  </a:cubicBezTo>
                  <a:cubicBezTo>
                    <a:pt x="143" y="123"/>
                    <a:pt x="144" y="123"/>
                    <a:pt x="145" y="122"/>
                  </a:cubicBezTo>
                  <a:cubicBezTo>
                    <a:pt x="151" y="121"/>
                    <a:pt x="155" y="114"/>
                    <a:pt x="154" y="108"/>
                  </a:cubicBezTo>
                  <a:cubicBezTo>
                    <a:pt x="146" y="77"/>
                    <a:pt x="127" y="49"/>
                    <a:pt x="102" y="29"/>
                  </a:cubicBezTo>
                  <a:close/>
                </a:path>
              </a:pathLst>
            </a:custGeom>
            <a:grpFill/>
            <a:ln>
              <a:noFill/>
            </a:ln>
            <a:extLst/>
          </p:spPr>
          <p:txBody>
            <a:bodyPr vert="horz" wrap="square" lIns="91395" tIns="45697" rIns="91395" bIns="45697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cs typeface="Arial" charset="0"/>
              </a:endParaRPr>
            </a:p>
          </p:txBody>
        </p:sp>
      </p:grpSp>
      <p:sp>
        <p:nvSpPr>
          <p:cNvPr id="122" name="Oval 121">
            <a:extLst>
              <a:ext uri="{FF2B5EF4-FFF2-40B4-BE49-F238E27FC236}">
                <a16:creationId xmlns="" xmlns:a16="http://schemas.microsoft.com/office/drawing/2014/main" id="{3DBCE42E-FF1A-41F5-A32B-7E3E3C9A3DDF}"/>
              </a:ext>
            </a:extLst>
          </p:cNvPr>
          <p:cNvSpPr/>
          <p:nvPr/>
        </p:nvSpPr>
        <p:spPr bwMode="gray">
          <a:xfrm>
            <a:off x="4030619" y="3704747"/>
            <a:ext cx="1037680" cy="1001855"/>
          </a:xfrm>
          <a:prstGeom prst="ellipse">
            <a:avLst/>
          </a:prstGeom>
          <a:solidFill>
            <a:srgbClr val="778888">
              <a:lumMod val="20000"/>
              <a:lumOff val="80000"/>
            </a:srgbClr>
          </a:solidFill>
          <a:ln w="6350">
            <a:solidFill>
              <a:srgbClr val="778888">
                <a:lumMod val="20000"/>
                <a:lumOff val="80000"/>
              </a:srgbClr>
            </a:solidFill>
            <a:miter lim="800000"/>
            <a:headEnd/>
            <a:tailEnd/>
          </a:ln>
          <a:effectLst/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/>
          <a:p>
            <a:pPr defTabSz="914400" fontAlgn="base">
              <a:spcAft>
                <a:spcPts val="300"/>
              </a:spcAft>
            </a:pPr>
            <a:endParaRPr lang="en-GB" sz="1400" kern="0" dirty="0">
              <a:solidFill>
                <a:sysClr val="windowText" lastClr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="" xmlns:a16="http://schemas.microsoft.com/office/drawing/2014/main" id="{706C4584-14C3-47E8-8EFA-5119D9120AF0}"/>
              </a:ext>
            </a:extLst>
          </p:cNvPr>
          <p:cNvSpPr txBox="1"/>
          <p:nvPr/>
        </p:nvSpPr>
        <p:spPr>
          <a:xfrm>
            <a:off x="4073352" y="3934030"/>
            <a:ext cx="988666" cy="53436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000" b="1" dirty="0" smtClean="0">
                <a:solidFill>
                  <a:prstClr val="black"/>
                </a:solidFill>
                <a:cs typeface="Arial" charset="0"/>
              </a:rPr>
              <a:t>DATA IS USED SAFELY &amp; SECURELY</a:t>
            </a:r>
            <a:endParaRPr lang="en-GB" sz="1000" b="1" dirty="0">
              <a:solidFill>
                <a:prstClr val="black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589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ZpfWoStT8KyJaJQPEHxiQ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r.PMVUQRb2fUe1e1t3qx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viY4uLST86lyzApo7YD4w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hOKWJwJQwS3iDLdKirqm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ZpfWoStT8KyJaJQPEHxiQ"/>
</p:tagLst>
</file>

<file path=ppt/theme/theme1.xml><?xml version="1.0" encoding="utf-8"?>
<a:theme xmlns:a="http://schemas.openxmlformats.org/drawingml/2006/main" name="NECSNewBrandPresentation">
  <a:themeElements>
    <a:clrScheme name="Custom 3">
      <a:dk1>
        <a:srgbClr val="0067C6"/>
      </a:dk1>
      <a:lt1>
        <a:sysClr val="window" lastClr="FFFFFF"/>
      </a:lt1>
      <a:dk2>
        <a:srgbClr val="141313"/>
      </a:dk2>
      <a:lt2>
        <a:srgbClr val="FFF10B"/>
      </a:lt2>
      <a:accent1>
        <a:srgbClr val="2C1A5D"/>
      </a:accent1>
      <a:accent2>
        <a:srgbClr val="790040"/>
      </a:accent2>
      <a:accent3>
        <a:srgbClr val="41A336"/>
      </a:accent3>
      <a:accent4>
        <a:srgbClr val="0070C0"/>
      </a:accent4>
      <a:accent5>
        <a:srgbClr val="FF1591"/>
      </a:accent5>
      <a:accent6>
        <a:srgbClr val="F79646"/>
      </a:accent6>
      <a:hlink>
        <a:srgbClr val="005A9B"/>
      </a:hlink>
      <a:folHlink>
        <a:srgbClr val="79004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03_NHSDigital_template_Image_Pink_v1">
  <a:themeElements>
    <a:clrScheme name="01-NHS-DIGI-PALETTE-01">
      <a:dk1>
        <a:srgbClr val="0F0F0F"/>
      </a:dk1>
      <a:lt1>
        <a:srgbClr val="FFFFFF"/>
      </a:lt1>
      <a:dk2>
        <a:srgbClr val="033F85"/>
      </a:dk2>
      <a:lt2>
        <a:srgbClr val="F9F9F9"/>
      </a:lt2>
      <a:accent1>
        <a:srgbClr val="005EB8"/>
      </a:accent1>
      <a:accent2>
        <a:srgbClr val="84919C"/>
      </a:accent2>
      <a:accent3>
        <a:srgbClr val="003087"/>
      </a:accent3>
      <a:accent4>
        <a:srgbClr val="5EBCE8"/>
      </a:accent4>
      <a:accent5>
        <a:srgbClr val="CED1D5"/>
      </a:accent5>
      <a:accent6>
        <a:srgbClr val="424D58"/>
      </a:accent6>
      <a:hlink>
        <a:srgbClr val="003087"/>
      </a:hlink>
      <a:folHlink>
        <a:srgbClr val="7C2855"/>
      </a:folHlink>
    </a:clrScheme>
    <a:fontScheme name="Corporate 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rgbClr val="FFFFFF"/>
      </a:lt1>
      <a:dk2>
        <a:srgbClr val="005EB8"/>
      </a:dk2>
      <a:lt2>
        <a:srgbClr val="7C2855"/>
      </a:lt2>
      <a:accent1>
        <a:srgbClr val="003087"/>
      </a:accent1>
      <a:accent2>
        <a:srgbClr val="0072CE"/>
      </a:accent2>
      <a:accent3>
        <a:srgbClr val="00A9CE"/>
      </a:accent3>
      <a:accent4>
        <a:srgbClr val="41B6E6"/>
      </a:accent4>
      <a:accent5>
        <a:srgbClr val="425563"/>
      </a:accent5>
      <a:accent6>
        <a:srgbClr val="768692"/>
      </a:accent6>
      <a:hlink>
        <a:srgbClr val="7C2855"/>
      </a:hlink>
      <a:folHlink>
        <a:srgbClr val="7C2855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NECSNewBrandPresentation">
  <a:themeElements>
    <a:clrScheme name="Custom 3">
      <a:dk1>
        <a:srgbClr val="0067C6"/>
      </a:dk1>
      <a:lt1>
        <a:sysClr val="window" lastClr="FFFFFF"/>
      </a:lt1>
      <a:dk2>
        <a:srgbClr val="141313"/>
      </a:dk2>
      <a:lt2>
        <a:srgbClr val="FFF10B"/>
      </a:lt2>
      <a:accent1>
        <a:srgbClr val="2C1A5D"/>
      </a:accent1>
      <a:accent2>
        <a:srgbClr val="790040"/>
      </a:accent2>
      <a:accent3>
        <a:srgbClr val="41A336"/>
      </a:accent3>
      <a:accent4>
        <a:srgbClr val="0070C0"/>
      </a:accent4>
      <a:accent5>
        <a:srgbClr val="FF1591"/>
      </a:accent5>
      <a:accent6>
        <a:srgbClr val="F79646"/>
      </a:accent6>
      <a:hlink>
        <a:srgbClr val="005A9B"/>
      </a:hlink>
      <a:folHlink>
        <a:srgbClr val="79004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ccenture Strategy">
    <a:dk1>
      <a:sysClr val="windowText" lastClr="000000"/>
    </a:dk1>
    <a:lt1>
      <a:sysClr val="window" lastClr="FFFFFF"/>
    </a:lt1>
    <a:dk2>
      <a:srgbClr val="666666"/>
    </a:dk2>
    <a:lt2>
      <a:srgbClr val="778888"/>
    </a:lt2>
    <a:accent1>
      <a:srgbClr val="FF0000"/>
    </a:accent1>
    <a:accent2>
      <a:srgbClr val="359B4C"/>
    </a:accent2>
    <a:accent3>
      <a:srgbClr val="FF9900"/>
    </a:accent3>
    <a:accent4>
      <a:srgbClr val="00BBEE"/>
    </a:accent4>
    <a:accent5>
      <a:srgbClr val="993399"/>
    </a:accent5>
    <a:accent6>
      <a:srgbClr val="002266"/>
    </a:accent6>
    <a:hlink>
      <a:srgbClr val="2F539C"/>
    </a:hlink>
    <a:folHlink>
      <a:srgbClr val="992222"/>
    </a:folHlink>
  </a:clrScheme>
  <a:fontScheme name="Benutzerdefiniert 1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Accenture Strategy">
    <a:dk1>
      <a:sysClr val="windowText" lastClr="000000"/>
    </a:dk1>
    <a:lt1>
      <a:sysClr val="window" lastClr="FFFFFF"/>
    </a:lt1>
    <a:dk2>
      <a:srgbClr val="666666"/>
    </a:dk2>
    <a:lt2>
      <a:srgbClr val="778888"/>
    </a:lt2>
    <a:accent1>
      <a:srgbClr val="FF0000"/>
    </a:accent1>
    <a:accent2>
      <a:srgbClr val="359B4C"/>
    </a:accent2>
    <a:accent3>
      <a:srgbClr val="FF9900"/>
    </a:accent3>
    <a:accent4>
      <a:srgbClr val="00BBEE"/>
    </a:accent4>
    <a:accent5>
      <a:srgbClr val="993399"/>
    </a:accent5>
    <a:accent6>
      <a:srgbClr val="002266"/>
    </a:accent6>
    <a:hlink>
      <a:srgbClr val="2F539C"/>
    </a:hlink>
    <a:folHlink>
      <a:srgbClr val="992222"/>
    </a:folHlink>
  </a:clrScheme>
  <a:fontScheme name="Benutzerdefiniert 1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Accenture Strategy">
    <a:dk1>
      <a:sysClr val="windowText" lastClr="000000"/>
    </a:dk1>
    <a:lt1>
      <a:sysClr val="window" lastClr="FFFFFF"/>
    </a:lt1>
    <a:dk2>
      <a:srgbClr val="666666"/>
    </a:dk2>
    <a:lt2>
      <a:srgbClr val="778888"/>
    </a:lt2>
    <a:accent1>
      <a:srgbClr val="FF0000"/>
    </a:accent1>
    <a:accent2>
      <a:srgbClr val="359B4C"/>
    </a:accent2>
    <a:accent3>
      <a:srgbClr val="FF9900"/>
    </a:accent3>
    <a:accent4>
      <a:srgbClr val="00BBEE"/>
    </a:accent4>
    <a:accent5>
      <a:srgbClr val="993399"/>
    </a:accent5>
    <a:accent6>
      <a:srgbClr val="002266"/>
    </a:accent6>
    <a:hlink>
      <a:srgbClr val="2F539C"/>
    </a:hlink>
    <a:folHlink>
      <a:srgbClr val="992222"/>
    </a:folHlink>
  </a:clrScheme>
  <a:fontScheme name="Benutzerdefiniert 1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7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701A0EEE-71D8-4A30-8D97-1EA5947E31A6}">
  <we:reference id="wa104381063" version="1.0.0.0" store="en-US" storeType="OMEX"/>
  <we:alternateReferences/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F61D52DB39E684C8BFA975B076A534D" ma:contentTypeVersion="2" ma:contentTypeDescription="Create a new document." ma:contentTypeScope="" ma:versionID="2e9af44b2943caa6760cb6808ad50591">
  <xsd:schema xmlns:xsd="http://www.w3.org/2001/XMLSchema" xmlns:xs="http://www.w3.org/2001/XMLSchema" xmlns:p="http://schemas.microsoft.com/office/2006/metadata/properties" xmlns:ns2="80d53426-85e2-4d29-9c69-cdaea274bb5b" targetNamespace="http://schemas.microsoft.com/office/2006/metadata/properties" ma:root="true" ma:fieldsID="e11140cd38608239ee5fe1ff7de6b707" ns2:_="">
    <xsd:import namespace="80d53426-85e2-4d29-9c69-cdaea274bb5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d53426-85e2-4d29-9c69-cdaea274bb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A52C5C3-9098-42DE-8F2A-15491DBCA309}">
  <ds:schemaRefs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metadata/properties"/>
    <ds:schemaRef ds:uri="http://purl.org/dc/elements/1.1/"/>
    <ds:schemaRef ds:uri="80d53426-85e2-4d29-9c69-cdaea274bb5b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10D9E00-E615-458F-A320-B8ABCF46F40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4CFB399-653C-4A99-8398-CED344A2FB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0d53426-85e2-4d29-9c69-cdaea274bb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NECS Presentation Template 2017</Template>
  <TotalTime>29433</TotalTime>
  <Words>2121</Words>
  <Application>Microsoft Office PowerPoint</Application>
  <PresentationFormat>On-screen Show (4:3)</PresentationFormat>
  <Paragraphs>266</Paragraphs>
  <Slides>18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5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NECSNewBrandPresentation</vt:lpstr>
      <vt:lpstr>03_NHSDigital_template_Image_Pink_v1</vt:lpstr>
      <vt:lpstr>Office Theme</vt:lpstr>
      <vt:lpstr>2_Office Theme</vt:lpstr>
      <vt:lpstr>1_NECSNewBrandPresentation</vt:lpstr>
      <vt:lpstr>think-cell Slide</vt:lpstr>
      <vt:lpstr>Cyber Security and Local Health and Care Record (LHCR) Update   NYHDIF – 14 September 2018  </vt:lpstr>
      <vt:lpstr>SESSION OVERVIEW</vt:lpstr>
      <vt:lpstr>CYBER ATTACKS IN HEALTH AND CARE:  THE UN-RECOGNISED GLOBAL TARGET</vt:lpstr>
      <vt:lpstr>THE REGULATORY &amp; POLICY LANDSCAPE: CURRENT &amp; EMERGING</vt:lpstr>
      <vt:lpstr>WELL-LED FRAMEWORK: WELL-ESTABLISHED AND UNDERSTOOD FRAMEWORK</vt:lpstr>
      <vt:lpstr>WELL-LED FRAMEWORK: WELL-ESTABLISHED AND UNDERSTOOD FRAMEWORK</vt:lpstr>
      <vt:lpstr>SUSTAINABLE CYBER SECURITY: BUILT ON INDUSTRY &amp; LEADING PRACTICES</vt:lpstr>
      <vt:lpstr>SUSTAINABLE CYBER SECURITY: SEVEN KEY PRINCIPLES</vt:lpstr>
      <vt:lpstr>SCENARIO 1:  INTEGRATED CARE PATHWAYS - WHAT QUESTIONS SHOULD YOU BE ASKING TO ASSURE SECURITY?</vt:lpstr>
      <vt:lpstr>The NHS England Cyber Programme</vt:lpstr>
      <vt:lpstr>PowerPoint Presentation</vt:lpstr>
      <vt:lpstr>Network &amp; Information Systems (NIS) Regulations 2018</vt:lpstr>
      <vt:lpstr>Network &amp; Information Systems (NIS) Regulations 2018</vt:lpstr>
      <vt:lpstr>Network &amp; Information Systems (NIS) Regulations 2018</vt:lpstr>
      <vt:lpstr>PowerPoint Presentation</vt:lpstr>
      <vt:lpstr>LHCR &amp; Cyber </vt:lpstr>
      <vt:lpstr>LHCR  - Cyber Security approach  </vt:lpstr>
      <vt:lpstr>Contact details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Cyber security as an enabler of patient outcomes</dc:title>
  <dc:creator>Renney, Catharine</dc:creator>
  <cp:lastModifiedBy>Barnes, Paul</cp:lastModifiedBy>
  <cp:revision>391</cp:revision>
  <cp:lastPrinted>2018-03-12T14:55:56Z</cp:lastPrinted>
  <dcterms:created xsi:type="dcterms:W3CDTF">2018-02-26T12:08:37Z</dcterms:created>
  <dcterms:modified xsi:type="dcterms:W3CDTF">2018-09-14T00:15:18Z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0x010100BF61D52DB39E684C8BFA975B076A534D</vt:lpwstr>
  </property>
  <property fmtid="{D5CDD505-2E9C-101B-9397-08002B2CF9AE}" pid="3" name="_dlc_DocIdItemGuid">
    <vt:lpwstr>d418175a-e425-4fde-a32f-eb272fbec730</vt:lpwstr>
  </property>
  <property fmtid="{D5CDD505-2E9C-101B-9397-08002B2CF9AE}" pid="4" name="TaxKeyword">
    <vt:lpwstr>126;#template|e2062d10-1655-4098-9907-c22d15a34999;#127;#powerpoint|cb6327ff-ec94-4b34-8087-b0778a7a195d</vt:lpwstr>
  </property>
  <property fmtid="{D5CDD505-2E9C-101B-9397-08002B2CF9AE}" pid="5" name="DocClassification">
    <vt:lpwstr>38;#Administration|ca93d1f2-51f5-4fc2-b311-923e5f51b772</vt:lpwstr>
  </property>
  <property fmtid="{D5CDD505-2E9C-101B-9397-08002B2CF9AE}" pid="6" name="Document Type">
    <vt:lpwstr>11;#Form|038f95b5-0816-47cd-84be-050e015cbe95</vt:lpwstr>
  </property>
</Properties>
</file>